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61924" y="950444"/>
            <a:ext cx="9582151" cy="925982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Imagine the bar below represents 100% of a large construction project’s budget. It is divided into 10 sections, each representing 10%, for you to use as a guide. Use the key below to colour in the bar, estimating the percentage of the budget you think would be spent on each element.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1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Budget tracker 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0222B7-7DF8-2127-8F4A-E6EC3894547D}"/>
              </a:ext>
            </a:extLst>
          </p:cNvPr>
          <p:cNvSpPr txBox="1"/>
          <p:nvPr/>
        </p:nvSpPr>
        <p:spPr>
          <a:xfrm>
            <a:off x="323850" y="2008168"/>
            <a:ext cx="93818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130E3C"/>
                </a:solidFill>
              </a:rPr>
              <a:t>|____|____|____|____|____|____|____|____|____|____|</a:t>
            </a:r>
          </a:p>
          <a:p>
            <a:r>
              <a:rPr lang="en-GB" sz="2800" dirty="0">
                <a:solidFill>
                  <a:srgbClr val="130E3C"/>
                </a:solidFill>
              </a:rPr>
              <a:t> 10%  10%  10%  10%  10%  10%  10%  10%  10%  10%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7EDBAA-E43F-807A-9811-AC5018DD5892}"/>
              </a:ext>
            </a:extLst>
          </p:cNvPr>
          <p:cNvSpPr txBox="1"/>
          <p:nvPr/>
        </p:nvSpPr>
        <p:spPr>
          <a:xfrm>
            <a:off x="200266" y="3118611"/>
            <a:ext cx="3543059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200" b="1" u="sng" dirty="0">
                <a:solidFill>
                  <a:srgbClr val="130E3C"/>
                </a:solidFill>
                <a:latin typeface="Arial Rounded MT Bold" panose="020F0704030504030204" pitchFamily="34" charset="0"/>
              </a:rPr>
              <a:t>Key</a:t>
            </a:r>
          </a:p>
          <a:p>
            <a:pPr>
              <a:buNone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🟦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Blue — Materials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(Raw materials, finishes, fixtures, etc.)</a:t>
            </a:r>
          </a:p>
          <a:p>
            <a:pPr>
              <a:buNone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🟩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Green — Labour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(Skilled trades, installers, subcontractor wages)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🟨 Yellow — Equipment / Plant / Machinery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(Hire, operating costs, small tools)</a:t>
            </a:r>
          </a:p>
          <a:p>
            <a:pPr>
              <a:buNone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🟪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Purple — Professional &amp; Design Fees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(Architects, engineers, surveyors, consultants)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🟥 Red — Overheads &amp; Contractor Profit Margin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(Site preliminaries, project management, admin, insurance, permits, profit)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🟧 Orange — Contingency / Risk / Waste / Price Fluctuations</a:t>
            </a:r>
            <a:b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(Unexpected works, risk buffer, waste, inflation)</a:t>
            </a:r>
          </a:p>
        </p:txBody>
      </p:sp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5091AD67-40FD-1575-77A0-350A62B7ED6A}"/>
              </a:ext>
            </a:extLst>
          </p:cNvPr>
          <p:cNvSpPr/>
          <p:nvPr/>
        </p:nvSpPr>
        <p:spPr>
          <a:xfrm>
            <a:off x="3743325" y="3094017"/>
            <a:ext cx="5962409" cy="3303253"/>
          </a:xfrm>
          <a:prstGeom prst="roundRect">
            <a:avLst>
              <a:gd name="adj" fmla="val 1719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You know that this project has a budget of £80m. Use your estimates to complete the table below. For example, if you think 10% of the budget would be spent on Materials, this would equate to £8m. </a:t>
            </a: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sz="1200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5D2C21-5E43-4E35-623A-83556EBC3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328028"/>
              </p:ext>
            </p:extLst>
          </p:nvPr>
        </p:nvGraphicFramePr>
        <p:xfrm>
          <a:off x="3905129" y="3847040"/>
          <a:ext cx="5638800" cy="2439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5151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1190624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304933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</a:rPr>
                        <a:t>Estimated %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</a:rPr>
                        <a:t>Contingency/Risk/Waste/Price Fluctuations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130E3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288</Words>
  <Application>Microsoft Office PowerPoint</Application>
  <PresentationFormat>A4 Paper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</vt:lpstr>
      <vt:lpstr>Arial Rounded MT Bold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9</cp:revision>
  <dcterms:created xsi:type="dcterms:W3CDTF">2025-02-26T15:46:15Z</dcterms:created>
  <dcterms:modified xsi:type="dcterms:W3CDTF">2026-01-08T09:49:48Z</dcterms:modified>
</cp:coreProperties>
</file>