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56" r:id="rId2"/>
    <p:sldId id="257" r:id="rId3"/>
    <p:sldId id="259" r:id="rId4"/>
    <p:sldId id="258" r:id="rId5"/>
  </p:sldIdLst>
  <p:sldSz cx="9906000" cy="6858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 roundtripDataSignature="AMtx7mj2KcUZo7hfzotuErGnRfksbj2a+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0E3C"/>
    <a:srgbClr val="66FF33"/>
    <a:srgbClr val="99FF33"/>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159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customschemas.google.com/relationships/presentationmetadata" Target="metadata"/><Relationship Id="rId3"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200150" y="1143000"/>
            <a:ext cx="44577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83650F27-EBB9-FDD6-166A-21BFE6324C67}"/>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F7464045-080D-7120-0D1A-9C413C75BBC4}"/>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0B3FCD72-2615-109C-ABC0-76335C681FF9}"/>
              </a:ext>
            </a:extLst>
          </p:cNvPr>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94114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E2EF7233-6CC5-799C-1B31-8321CDFA2028}"/>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DC1CB2AD-C346-E372-2741-B656DEFEE345}"/>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8BC2F341-0012-96B4-23EF-AB39F11DE8DD}"/>
              </a:ext>
            </a:extLst>
          </p:cNvPr>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991946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B46382BF-CC28-9856-DC09-3A9950C7432B}"/>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1C8A60F7-7884-BC1A-7566-B3A9D0BFBB3C}"/>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A95E91F7-67D8-78EC-69D2-CE5845B76430}"/>
              </a:ext>
            </a:extLst>
          </p:cNvPr>
          <p:cNvSpPr>
            <a:spLocks noGrp="1" noRot="1" noChangeAspect="1"/>
          </p:cNvSpPr>
          <p:nvPr>
            <p:ph type="sldImg" idx="2"/>
          </p:nvPr>
        </p:nvSpPr>
        <p:spPr>
          <a:xfrm>
            <a:off x="952500" y="685800"/>
            <a:ext cx="4953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53548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742950" y="1122363"/>
            <a:ext cx="84201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1238250" y="3602038"/>
            <a:ext cx="74295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9" name="Google Shape;19;p3"/>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0" name="Google Shape;20;p3"/>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5251055" y="2203055"/>
            <a:ext cx="5811838" cy="213598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917180" y="128986"/>
            <a:ext cx="5811838" cy="6284119"/>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8" name="Google Shape;78;p12"/>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9" name="Google Shape;79;p12"/>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681040"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681040" y="1825625"/>
            <a:ext cx="8543925" cy="4351338"/>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5" name="Google Shape;25;p4"/>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6" name="Google Shape;26;p4"/>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675881" y="1709740"/>
            <a:ext cx="8543925"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675881" y="4589466"/>
            <a:ext cx="8543925" cy="1500187"/>
          </a:xfrm>
          <a:prstGeom prst="rect">
            <a:avLst/>
          </a:prstGeom>
          <a:noFill/>
          <a:ln>
            <a:noFill/>
          </a:ln>
        </p:spPr>
        <p:txBody>
          <a:bodyPr spcFirstLastPara="1" wrap="square" lIns="91425" tIns="45700" rIns="91425" bIns="45700" anchor="t" anchorCtr="0">
            <a:normAutofit/>
          </a:bodyPr>
          <a:lstStyle>
            <a:lvl1pPr marL="457181" lvl="0" indent="-228591" algn="l">
              <a:lnSpc>
                <a:spcPct val="90000"/>
              </a:lnSpc>
              <a:spcBef>
                <a:spcPts val="750"/>
              </a:spcBef>
              <a:spcAft>
                <a:spcPts val="0"/>
              </a:spcAft>
              <a:buClr>
                <a:schemeClr val="dk1"/>
              </a:buClr>
              <a:buSzPts val="1800"/>
              <a:buNone/>
              <a:defRPr sz="1800">
                <a:solidFill>
                  <a:schemeClr val="dk1"/>
                </a:solidFill>
              </a:defRPr>
            </a:lvl1pPr>
            <a:lvl2pPr marL="914361" lvl="1" indent="-228591" algn="l">
              <a:lnSpc>
                <a:spcPct val="90000"/>
              </a:lnSpc>
              <a:spcBef>
                <a:spcPts val="375"/>
              </a:spcBef>
              <a:spcAft>
                <a:spcPts val="0"/>
              </a:spcAft>
              <a:buClr>
                <a:srgbClr val="888888"/>
              </a:buClr>
              <a:buSzPts val="1500"/>
              <a:buNone/>
              <a:defRPr sz="1500">
                <a:solidFill>
                  <a:srgbClr val="888888"/>
                </a:solidFill>
              </a:defRPr>
            </a:lvl2pPr>
            <a:lvl3pPr marL="1371543" lvl="2" indent="-228591" algn="l">
              <a:lnSpc>
                <a:spcPct val="90000"/>
              </a:lnSpc>
              <a:spcBef>
                <a:spcPts val="375"/>
              </a:spcBef>
              <a:spcAft>
                <a:spcPts val="0"/>
              </a:spcAft>
              <a:buClr>
                <a:srgbClr val="888888"/>
              </a:buClr>
              <a:buSzPts val="1350"/>
              <a:buNone/>
              <a:defRPr sz="1350">
                <a:solidFill>
                  <a:srgbClr val="888888"/>
                </a:solidFill>
              </a:defRPr>
            </a:lvl3pPr>
            <a:lvl4pPr marL="1828724" lvl="3" indent="-228591" algn="l">
              <a:lnSpc>
                <a:spcPct val="90000"/>
              </a:lnSpc>
              <a:spcBef>
                <a:spcPts val="375"/>
              </a:spcBef>
              <a:spcAft>
                <a:spcPts val="0"/>
              </a:spcAft>
              <a:buClr>
                <a:srgbClr val="888888"/>
              </a:buClr>
              <a:buSzPts val="1200"/>
              <a:buNone/>
              <a:defRPr sz="1200">
                <a:solidFill>
                  <a:srgbClr val="888888"/>
                </a:solidFill>
              </a:defRPr>
            </a:lvl4pPr>
            <a:lvl5pPr marL="2285904" lvl="4" indent="-228591" algn="l">
              <a:lnSpc>
                <a:spcPct val="90000"/>
              </a:lnSpc>
              <a:spcBef>
                <a:spcPts val="375"/>
              </a:spcBef>
              <a:spcAft>
                <a:spcPts val="0"/>
              </a:spcAft>
              <a:buClr>
                <a:srgbClr val="888888"/>
              </a:buClr>
              <a:buSzPts val="1200"/>
              <a:buNone/>
              <a:defRPr sz="1200">
                <a:solidFill>
                  <a:srgbClr val="888888"/>
                </a:solidFill>
              </a:defRPr>
            </a:lvl5pPr>
            <a:lvl6pPr marL="2743085" lvl="5" indent="-228591" algn="l">
              <a:lnSpc>
                <a:spcPct val="90000"/>
              </a:lnSpc>
              <a:spcBef>
                <a:spcPts val="375"/>
              </a:spcBef>
              <a:spcAft>
                <a:spcPts val="0"/>
              </a:spcAft>
              <a:buClr>
                <a:srgbClr val="888888"/>
              </a:buClr>
              <a:buSzPts val="1200"/>
              <a:buNone/>
              <a:defRPr sz="1200">
                <a:solidFill>
                  <a:srgbClr val="888888"/>
                </a:solidFill>
              </a:defRPr>
            </a:lvl6pPr>
            <a:lvl7pPr marL="3200266" lvl="6" indent="-228591" algn="l">
              <a:lnSpc>
                <a:spcPct val="90000"/>
              </a:lnSpc>
              <a:spcBef>
                <a:spcPts val="375"/>
              </a:spcBef>
              <a:spcAft>
                <a:spcPts val="0"/>
              </a:spcAft>
              <a:buClr>
                <a:srgbClr val="888888"/>
              </a:buClr>
              <a:buSzPts val="1200"/>
              <a:buNone/>
              <a:defRPr sz="1200">
                <a:solidFill>
                  <a:srgbClr val="888888"/>
                </a:solidFill>
              </a:defRPr>
            </a:lvl7pPr>
            <a:lvl8pPr marL="3657447" lvl="7" indent="-228591" algn="l">
              <a:lnSpc>
                <a:spcPct val="90000"/>
              </a:lnSpc>
              <a:spcBef>
                <a:spcPts val="375"/>
              </a:spcBef>
              <a:spcAft>
                <a:spcPts val="0"/>
              </a:spcAft>
              <a:buClr>
                <a:srgbClr val="888888"/>
              </a:buClr>
              <a:buSzPts val="1200"/>
              <a:buNone/>
              <a:defRPr sz="1200">
                <a:solidFill>
                  <a:srgbClr val="888888"/>
                </a:solidFill>
              </a:defRPr>
            </a:lvl8pPr>
            <a:lvl9pPr marL="4114628" lvl="8" indent="-228591"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1" name="Google Shape;31;p5"/>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2" name="Google Shape;32;p5"/>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681040"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681038" y="1825625"/>
            <a:ext cx="4210050" cy="4351338"/>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5014913" y="1825625"/>
            <a:ext cx="4210050" cy="4351338"/>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8" name="Google Shape;38;p6"/>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9" name="Google Shape;39;p6"/>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682330"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682330" y="1681164"/>
            <a:ext cx="4190702" cy="823912"/>
          </a:xfrm>
          <a:prstGeom prst="rect">
            <a:avLst/>
          </a:prstGeom>
          <a:noFill/>
          <a:ln>
            <a:noFill/>
          </a:ln>
        </p:spPr>
        <p:txBody>
          <a:bodyPr spcFirstLastPara="1" wrap="square" lIns="91425" tIns="45700" rIns="91425" bIns="45700" anchor="b" anchorCtr="0">
            <a:normAutofit/>
          </a:bodyPr>
          <a:lstStyle>
            <a:lvl1pPr marL="457181" lvl="0" indent="-228591" algn="l">
              <a:lnSpc>
                <a:spcPct val="90000"/>
              </a:lnSpc>
              <a:spcBef>
                <a:spcPts val="750"/>
              </a:spcBef>
              <a:spcAft>
                <a:spcPts val="0"/>
              </a:spcAft>
              <a:buClr>
                <a:schemeClr val="dk1"/>
              </a:buClr>
              <a:buSzPts val="1800"/>
              <a:buNone/>
              <a:defRPr sz="1800" b="1"/>
            </a:lvl1pPr>
            <a:lvl2pPr marL="914361" lvl="1" indent="-228591" algn="l">
              <a:lnSpc>
                <a:spcPct val="90000"/>
              </a:lnSpc>
              <a:spcBef>
                <a:spcPts val="375"/>
              </a:spcBef>
              <a:spcAft>
                <a:spcPts val="0"/>
              </a:spcAft>
              <a:buClr>
                <a:schemeClr val="dk1"/>
              </a:buClr>
              <a:buSzPts val="1500"/>
              <a:buNone/>
              <a:defRPr sz="1500" b="1"/>
            </a:lvl2pPr>
            <a:lvl3pPr marL="1371543" lvl="2" indent="-228591" algn="l">
              <a:lnSpc>
                <a:spcPct val="90000"/>
              </a:lnSpc>
              <a:spcBef>
                <a:spcPts val="375"/>
              </a:spcBef>
              <a:spcAft>
                <a:spcPts val="0"/>
              </a:spcAft>
              <a:buClr>
                <a:schemeClr val="dk1"/>
              </a:buClr>
              <a:buSzPts val="1350"/>
              <a:buNone/>
              <a:defRPr sz="1350" b="1"/>
            </a:lvl3pPr>
            <a:lvl4pPr marL="1828724" lvl="3" indent="-228591" algn="l">
              <a:lnSpc>
                <a:spcPct val="90000"/>
              </a:lnSpc>
              <a:spcBef>
                <a:spcPts val="375"/>
              </a:spcBef>
              <a:spcAft>
                <a:spcPts val="0"/>
              </a:spcAft>
              <a:buClr>
                <a:schemeClr val="dk1"/>
              </a:buClr>
              <a:buSzPts val="1200"/>
              <a:buNone/>
              <a:defRPr sz="1200" b="1"/>
            </a:lvl4pPr>
            <a:lvl5pPr marL="2285904" lvl="4" indent="-228591" algn="l">
              <a:lnSpc>
                <a:spcPct val="90000"/>
              </a:lnSpc>
              <a:spcBef>
                <a:spcPts val="375"/>
              </a:spcBef>
              <a:spcAft>
                <a:spcPts val="0"/>
              </a:spcAft>
              <a:buClr>
                <a:schemeClr val="dk1"/>
              </a:buClr>
              <a:buSzPts val="1200"/>
              <a:buNone/>
              <a:defRPr sz="1200" b="1"/>
            </a:lvl5pPr>
            <a:lvl6pPr marL="2743085" lvl="5" indent="-228591" algn="l">
              <a:lnSpc>
                <a:spcPct val="90000"/>
              </a:lnSpc>
              <a:spcBef>
                <a:spcPts val="375"/>
              </a:spcBef>
              <a:spcAft>
                <a:spcPts val="0"/>
              </a:spcAft>
              <a:buClr>
                <a:schemeClr val="dk1"/>
              </a:buClr>
              <a:buSzPts val="1200"/>
              <a:buNone/>
              <a:defRPr sz="1200" b="1"/>
            </a:lvl6pPr>
            <a:lvl7pPr marL="3200266" lvl="6" indent="-228591" algn="l">
              <a:lnSpc>
                <a:spcPct val="90000"/>
              </a:lnSpc>
              <a:spcBef>
                <a:spcPts val="375"/>
              </a:spcBef>
              <a:spcAft>
                <a:spcPts val="0"/>
              </a:spcAft>
              <a:buClr>
                <a:schemeClr val="dk1"/>
              </a:buClr>
              <a:buSzPts val="1200"/>
              <a:buNone/>
              <a:defRPr sz="1200" b="1"/>
            </a:lvl7pPr>
            <a:lvl8pPr marL="3657447" lvl="7" indent="-228591" algn="l">
              <a:lnSpc>
                <a:spcPct val="90000"/>
              </a:lnSpc>
              <a:spcBef>
                <a:spcPts val="375"/>
              </a:spcBef>
              <a:spcAft>
                <a:spcPts val="0"/>
              </a:spcAft>
              <a:buClr>
                <a:schemeClr val="dk1"/>
              </a:buClr>
              <a:buSzPts val="1200"/>
              <a:buNone/>
              <a:defRPr sz="1200" b="1"/>
            </a:lvl8pPr>
            <a:lvl9pPr marL="4114628" lvl="8" indent="-228591"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682330" y="2505076"/>
            <a:ext cx="4190702" cy="3684588"/>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5014915" y="1681164"/>
            <a:ext cx="4211340" cy="823912"/>
          </a:xfrm>
          <a:prstGeom prst="rect">
            <a:avLst/>
          </a:prstGeom>
          <a:noFill/>
          <a:ln>
            <a:noFill/>
          </a:ln>
        </p:spPr>
        <p:txBody>
          <a:bodyPr spcFirstLastPara="1" wrap="square" lIns="91425" tIns="45700" rIns="91425" bIns="45700" anchor="b" anchorCtr="0">
            <a:normAutofit/>
          </a:bodyPr>
          <a:lstStyle>
            <a:lvl1pPr marL="457181" lvl="0" indent="-228591" algn="l">
              <a:lnSpc>
                <a:spcPct val="90000"/>
              </a:lnSpc>
              <a:spcBef>
                <a:spcPts val="750"/>
              </a:spcBef>
              <a:spcAft>
                <a:spcPts val="0"/>
              </a:spcAft>
              <a:buClr>
                <a:schemeClr val="dk1"/>
              </a:buClr>
              <a:buSzPts val="1800"/>
              <a:buNone/>
              <a:defRPr sz="1800" b="1"/>
            </a:lvl1pPr>
            <a:lvl2pPr marL="914361" lvl="1" indent="-228591" algn="l">
              <a:lnSpc>
                <a:spcPct val="90000"/>
              </a:lnSpc>
              <a:spcBef>
                <a:spcPts val="375"/>
              </a:spcBef>
              <a:spcAft>
                <a:spcPts val="0"/>
              </a:spcAft>
              <a:buClr>
                <a:schemeClr val="dk1"/>
              </a:buClr>
              <a:buSzPts val="1500"/>
              <a:buNone/>
              <a:defRPr sz="1500" b="1"/>
            </a:lvl2pPr>
            <a:lvl3pPr marL="1371543" lvl="2" indent="-228591" algn="l">
              <a:lnSpc>
                <a:spcPct val="90000"/>
              </a:lnSpc>
              <a:spcBef>
                <a:spcPts val="375"/>
              </a:spcBef>
              <a:spcAft>
                <a:spcPts val="0"/>
              </a:spcAft>
              <a:buClr>
                <a:schemeClr val="dk1"/>
              </a:buClr>
              <a:buSzPts val="1350"/>
              <a:buNone/>
              <a:defRPr sz="1350" b="1"/>
            </a:lvl3pPr>
            <a:lvl4pPr marL="1828724" lvl="3" indent="-228591" algn="l">
              <a:lnSpc>
                <a:spcPct val="90000"/>
              </a:lnSpc>
              <a:spcBef>
                <a:spcPts val="375"/>
              </a:spcBef>
              <a:spcAft>
                <a:spcPts val="0"/>
              </a:spcAft>
              <a:buClr>
                <a:schemeClr val="dk1"/>
              </a:buClr>
              <a:buSzPts val="1200"/>
              <a:buNone/>
              <a:defRPr sz="1200" b="1"/>
            </a:lvl4pPr>
            <a:lvl5pPr marL="2285904" lvl="4" indent="-228591" algn="l">
              <a:lnSpc>
                <a:spcPct val="90000"/>
              </a:lnSpc>
              <a:spcBef>
                <a:spcPts val="375"/>
              </a:spcBef>
              <a:spcAft>
                <a:spcPts val="0"/>
              </a:spcAft>
              <a:buClr>
                <a:schemeClr val="dk1"/>
              </a:buClr>
              <a:buSzPts val="1200"/>
              <a:buNone/>
              <a:defRPr sz="1200" b="1"/>
            </a:lvl5pPr>
            <a:lvl6pPr marL="2743085" lvl="5" indent="-228591" algn="l">
              <a:lnSpc>
                <a:spcPct val="90000"/>
              </a:lnSpc>
              <a:spcBef>
                <a:spcPts val="375"/>
              </a:spcBef>
              <a:spcAft>
                <a:spcPts val="0"/>
              </a:spcAft>
              <a:buClr>
                <a:schemeClr val="dk1"/>
              </a:buClr>
              <a:buSzPts val="1200"/>
              <a:buNone/>
              <a:defRPr sz="1200" b="1"/>
            </a:lvl6pPr>
            <a:lvl7pPr marL="3200266" lvl="6" indent="-228591" algn="l">
              <a:lnSpc>
                <a:spcPct val="90000"/>
              </a:lnSpc>
              <a:spcBef>
                <a:spcPts val="375"/>
              </a:spcBef>
              <a:spcAft>
                <a:spcPts val="0"/>
              </a:spcAft>
              <a:buClr>
                <a:schemeClr val="dk1"/>
              </a:buClr>
              <a:buSzPts val="1200"/>
              <a:buNone/>
              <a:defRPr sz="1200" b="1"/>
            </a:lvl7pPr>
            <a:lvl8pPr marL="3657447" lvl="7" indent="-228591" algn="l">
              <a:lnSpc>
                <a:spcPct val="90000"/>
              </a:lnSpc>
              <a:spcBef>
                <a:spcPts val="375"/>
              </a:spcBef>
              <a:spcAft>
                <a:spcPts val="0"/>
              </a:spcAft>
              <a:buClr>
                <a:schemeClr val="dk1"/>
              </a:buClr>
              <a:buSzPts val="1200"/>
              <a:buNone/>
              <a:defRPr sz="1200" b="1"/>
            </a:lvl8pPr>
            <a:lvl9pPr marL="4114628" lvl="8" indent="-228591"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5014915" y="2505076"/>
            <a:ext cx="4211340" cy="3684588"/>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7" name="Google Shape;47;p7"/>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8" name="Google Shape;48;p7"/>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681040"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2" name="Google Shape;52;p8"/>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3" name="Google Shape;53;p8"/>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682328" y="457200"/>
            <a:ext cx="3194944"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4211342" y="987428"/>
            <a:ext cx="5014913" cy="4873625"/>
          </a:xfrm>
          <a:prstGeom prst="rect">
            <a:avLst/>
          </a:prstGeom>
          <a:noFill/>
          <a:ln>
            <a:noFill/>
          </a:ln>
        </p:spPr>
        <p:txBody>
          <a:bodyPr spcFirstLastPara="1" wrap="square" lIns="91425" tIns="45700" rIns="91425" bIns="45700" anchor="t" anchorCtr="0">
            <a:normAutofit/>
          </a:bodyPr>
          <a:lstStyle>
            <a:lvl1pPr marL="457181" lvl="0" indent="-380984" algn="l">
              <a:lnSpc>
                <a:spcPct val="90000"/>
              </a:lnSpc>
              <a:spcBef>
                <a:spcPts val="750"/>
              </a:spcBef>
              <a:spcAft>
                <a:spcPts val="0"/>
              </a:spcAft>
              <a:buClr>
                <a:schemeClr val="dk1"/>
              </a:buClr>
              <a:buSzPts val="2400"/>
              <a:buChar char="•"/>
              <a:defRPr sz="2400"/>
            </a:lvl1pPr>
            <a:lvl2pPr marL="914361" lvl="1" indent="-361935" algn="l">
              <a:lnSpc>
                <a:spcPct val="90000"/>
              </a:lnSpc>
              <a:spcBef>
                <a:spcPts val="375"/>
              </a:spcBef>
              <a:spcAft>
                <a:spcPts val="0"/>
              </a:spcAft>
              <a:buClr>
                <a:schemeClr val="dk1"/>
              </a:buClr>
              <a:buSzPts val="2100"/>
              <a:buChar char="•"/>
              <a:defRPr sz="2100"/>
            </a:lvl2pPr>
            <a:lvl3pPr marL="1371543" lvl="2" indent="-342886" algn="l">
              <a:lnSpc>
                <a:spcPct val="90000"/>
              </a:lnSpc>
              <a:spcBef>
                <a:spcPts val="375"/>
              </a:spcBef>
              <a:spcAft>
                <a:spcPts val="0"/>
              </a:spcAft>
              <a:buClr>
                <a:schemeClr val="dk1"/>
              </a:buClr>
              <a:buSzPts val="1800"/>
              <a:buChar char="•"/>
              <a:defRPr sz="1800"/>
            </a:lvl3pPr>
            <a:lvl4pPr marL="1828724" lvl="3" indent="-323836" algn="l">
              <a:lnSpc>
                <a:spcPct val="90000"/>
              </a:lnSpc>
              <a:spcBef>
                <a:spcPts val="375"/>
              </a:spcBef>
              <a:spcAft>
                <a:spcPts val="0"/>
              </a:spcAft>
              <a:buClr>
                <a:schemeClr val="dk1"/>
              </a:buClr>
              <a:buSzPts val="1500"/>
              <a:buChar char="•"/>
              <a:defRPr sz="1500"/>
            </a:lvl4pPr>
            <a:lvl5pPr marL="2285904" lvl="4" indent="-323836" algn="l">
              <a:lnSpc>
                <a:spcPct val="90000"/>
              </a:lnSpc>
              <a:spcBef>
                <a:spcPts val="375"/>
              </a:spcBef>
              <a:spcAft>
                <a:spcPts val="0"/>
              </a:spcAft>
              <a:buClr>
                <a:schemeClr val="dk1"/>
              </a:buClr>
              <a:buSzPts val="1500"/>
              <a:buChar char="•"/>
              <a:defRPr sz="1500"/>
            </a:lvl5pPr>
            <a:lvl6pPr marL="2743085" lvl="5" indent="-323836" algn="l">
              <a:lnSpc>
                <a:spcPct val="90000"/>
              </a:lnSpc>
              <a:spcBef>
                <a:spcPts val="375"/>
              </a:spcBef>
              <a:spcAft>
                <a:spcPts val="0"/>
              </a:spcAft>
              <a:buClr>
                <a:schemeClr val="dk1"/>
              </a:buClr>
              <a:buSzPts val="1500"/>
              <a:buChar char="•"/>
              <a:defRPr sz="1500"/>
            </a:lvl6pPr>
            <a:lvl7pPr marL="3200266" lvl="6" indent="-323836" algn="l">
              <a:lnSpc>
                <a:spcPct val="90000"/>
              </a:lnSpc>
              <a:spcBef>
                <a:spcPts val="375"/>
              </a:spcBef>
              <a:spcAft>
                <a:spcPts val="0"/>
              </a:spcAft>
              <a:buClr>
                <a:schemeClr val="dk1"/>
              </a:buClr>
              <a:buSzPts val="1500"/>
              <a:buChar char="•"/>
              <a:defRPr sz="1500"/>
            </a:lvl7pPr>
            <a:lvl8pPr marL="3657447" lvl="7" indent="-323836" algn="l">
              <a:lnSpc>
                <a:spcPct val="90000"/>
              </a:lnSpc>
              <a:spcBef>
                <a:spcPts val="375"/>
              </a:spcBef>
              <a:spcAft>
                <a:spcPts val="0"/>
              </a:spcAft>
              <a:buClr>
                <a:schemeClr val="dk1"/>
              </a:buClr>
              <a:buSzPts val="1500"/>
              <a:buChar char="•"/>
              <a:defRPr sz="1500"/>
            </a:lvl8pPr>
            <a:lvl9pPr marL="4114628" lvl="8" indent="-323836"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682328" y="2057400"/>
            <a:ext cx="3194944" cy="3811588"/>
          </a:xfrm>
          <a:prstGeom prst="rect">
            <a:avLst/>
          </a:prstGeom>
          <a:noFill/>
          <a:ln>
            <a:noFill/>
          </a:ln>
        </p:spPr>
        <p:txBody>
          <a:bodyPr spcFirstLastPara="1" wrap="square" lIns="91425" tIns="45700" rIns="91425" bIns="45700" anchor="t" anchorCtr="0">
            <a:normAutofit/>
          </a:bodyPr>
          <a:lstStyle>
            <a:lvl1pPr marL="457181" lvl="0" indent="-228591" algn="l">
              <a:lnSpc>
                <a:spcPct val="90000"/>
              </a:lnSpc>
              <a:spcBef>
                <a:spcPts val="750"/>
              </a:spcBef>
              <a:spcAft>
                <a:spcPts val="0"/>
              </a:spcAft>
              <a:buClr>
                <a:schemeClr val="dk1"/>
              </a:buClr>
              <a:buSzPts val="1200"/>
              <a:buNone/>
              <a:defRPr sz="1200"/>
            </a:lvl1pPr>
            <a:lvl2pPr marL="914361" lvl="1" indent="-228591" algn="l">
              <a:lnSpc>
                <a:spcPct val="90000"/>
              </a:lnSpc>
              <a:spcBef>
                <a:spcPts val="375"/>
              </a:spcBef>
              <a:spcAft>
                <a:spcPts val="0"/>
              </a:spcAft>
              <a:buClr>
                <a:schemeClr val="dk1"/>
              </a:buClr>
              <a:buSzPts val="1050"/>
              <a:buNone/>
              <a:defRPr sz="1050"/>
            </a:lvl2pPr>
            <a:lvl3pPr marL="1371543" lvl="2" indent="-228591" algn="l">
              <a:lnSpc>
                <a:spcPct val="90000"/>
              </a:lnSpc>
              <a:spcBef>
                <a:spcPts val="375"/>
              </a:spcBef>
              <a:spcAft>
                <a:spcPts val="0"/>
              </a:spcAft>
              <a:buClr>
                <a:schemeClr val="dk1"/>
              </a:buClr>
              <a:buSzPts val="900"/>
              <a:buNone/>
              <a:defRPr sz="900"/>
            </a:lvl3pPr>
            <a:lvl4pPr marL="1828724" lvl="3" indent="-228591" algn="l">
              <a:lnSpc>
                <a:spcPct val="90000"/>
              </a:lnSpc>
              <a:spcBef>
                <a:spcPts val="375"/>
              </a:spcBef>
              <a:spcAft>
                <a:spcPts val="0"/>
              </a:spcAft>
              <a:buClr>
                <a:schemeClr val="dk1"/>
              </a:buClr>
              <a:buSzPts val="750"/>
              <a:buNone/>
              <a:defRPr sz="750"/>
            </a:lvl4pPr>
            <a:lvl5pPr marL="2285904" lvl="4" indent="-228591" algn="l">
              <a:lnSpc>
                <a:spcPct val="90000"/>
              </a:lnSpc>
              <a:spcBef>
                <a:spcPts val="375"/>
              </a:spcBef>
              <a:spcAft>
                <a:spcPts val="0"/>
              </a:spcAft>
              <a:buClr>
                <a:schemeClr val="dk1"/>
              </a:buClr>
              <a:buSzPts val="750"/>
              <a:buNone/>
              <a:defRPr sz="750"/>
            </a:lvl5pPr>
            <a:lvl6pPr marL="2743085" lvl="5" indent="-228591" algn="l">
              <a:lnSpc>
                <a:spcPct val="90000"/>
              </a:lnSpc>
              <a:spcBef>
                <a:spcPts val="375"/>
              </a:spcBef>
              <a:spcAft>
                <a:spcPts val="0"/>
              </a:spcAft>
              <a:buClr>
                <a:schemeClr val="dk1"/>
              </a:buClr>
              <a:buSzPts val="750"/>
              <a:buNone/>
              <a:defRPr sz="750"/>
            </a:lvl6pPr>
            <a:lvl7pPr marL="3200266" lvl="6" indent="-228591" algn="l">
              <a:lnSpc>
                <a:spcPct val="90000"/>
              </a:lnSpc>
              <a:spcBef>
                <a:spcPts val="375"/>
              </a:spcBef>
              <a:spcAft>
                <a:spcPts val="0"/>
              </a:spcAft>
              <a:buClr>
                <a:schemeClr val="dk1"/>
              </a:buClr>
              <a:buSzPts val="750"/>
              <a:buNone/>
              <a:defRPr sz="750"/>
            </a:lvl7pPr>
            <a:lvl8pPr marL="3657447" lvl="7" indent="-228591" algn="l">
              <a:lnSpc>
                <a:spcPct val="90000"/>
              </a:lnSpc>
              <a:spcBef>
                <a:spcPts val="375"/>
              </a:spcBef>
              <a:spcAft>
                <a:spcPts val="0"/>
              </a:spcAft>
              <a:buClr>
                <a:schemeClr val="dk1"/>
              </a:buClr>
              <a:buSzPts val="750"/>
              <a:buNone/>
              <a:defRPr sz="750"/>
            </a:lvl8pPr>
            <a:lvl9pPr marL="4114628" lvl="8" indent="-228591"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9" name="Google Shape;59;p9"/>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0" name="Google Shape;60;p9"/>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682328" y="457200"/>
            <a:ext cx="3194944"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4211342" y="987428"/>
            <a:ext cx="5014913" cy="4873625"/>
          </a:xfrm>
          <a:prstGeom prst="rect">
            <a:avLst/>
          </a:prstGeom>
          <a:noFill/>
          <a:ln>
            <a:noFill/>
          </a:ln>
        </p:spPr>
      </p:sp>
      <p:sp>
        <p:nvSpPr>
          <p:cNvPr id="64" name="Google Shape;64;p10"/>
          <p:cNvSpPr txBox="1">
            <a:spLocks noGrp="1"/>
          </p:cNvSpPr>
          <p:nvPr>
            <p:ph type="body" idx="1"/>
          </p:nvPr>
        </p:nvSpPr>
        <p:spPr>
          <a:xfrm>
            <a:off x="682328" y="2057400"/>
            <a:ext cx="3194944" cy="3811588"/>
          </a:xfrm>
          <a:prstGeom prst="rect">
            <a:avLst/>
          </a:prstGeom>
          <a:noFill/>
          <a:ln>
            <a:noFill/>
          </a:ln>
        </p:spPr>
        <p:txBody>
          <a:bodyPr spcFirstLastPara="1" wrap="square" lIns="91425" tIns="45700" rIns="91425" bIns="45700" anchor="t" anchorCtr="0">
            <a:normAutofit/>
          </a:bodyPr>
          <a:lstStyle>
            <a:lvl1pPr marL="457181" lvl="0" indent="-228591" algn="l">
              <a:lnSpc>
                <a:spcPct val="90000"/>
              </a:lnSpc>
              <a:spcBef>
                <a:spcPts val="750"/>
              </a:spcBef>
              <a:spcAft>
                <a:spcPts val="0"/>
              </a:spcAft>
              <a:buClr>
                <a:schemeClr val="dk1"/>
              </a:buClr>
              <a:buSzPts val="1200"/>
              <a:buNone/>
              <a:defRPr sz="1200"/>
            </a:lvl1pPr>
            <a:lvl2pPr marL="914361" lvl="1" indent="-228591" algn="l">
              <a:lnSpc>
                <a:spcPct val="90000"/>
              </a:lnSpc>
              <a:spcBef>
                <a:spcPts val="375"/>
              </a:spcBef>
              <a:spcAft>
                <a:spcPts val="0"/>
              </a:spcAft>
              <a:buClr>
                <a:schemeClr val="dk1"/>
              </a:buClr>
              <a:buSzPts val="1050"/>
              <a:buNone/>
              <a:defRPr sz="1050"/>
            </a:lvl2pPr>
            <a:lvl3pPr marL="1371543" lvl="2" indent="-228591" algn="l">
              <a:lnSpc>
                <a:spcPct val="90000"/>
              </a:lnSpc>
              <a:spcBef>
                <a:spcPts val="375"/>
              </a:spcBef>
              <a:spcAft>
                <a:spcPts val="0"/>
              </a:spcAft>
              <a:buClr>
                <a:schemeClr val="dk1"/>
              </a:buClr>
              <a:buSzPts val="900"/>
              <a:buNone/>
              <a:defRPr sz="900"/>
            </a:lvl3pPr>
            <a:lvl4pPr marL="1828724" lvl="3" indent="-228591" algn="l">
              <a:lnSpc>
                <a:spcPct val="90000"/>
              </a:lnSpc>
              <a:spcBef>
                <a:spcPts val="375"/>
              </a:spcBef>
              <a:spcAft>
                <a:spcPts val="0"/>
              </a:spcAft>
              <a:buClr>
                <a:schemeClr val="dk1"/>
              </a:buClr>
              <a:buSzPts val="750"/>
              <a:buNone/>
              <a:defRPr sz="750"/>
            </a:lvl4pPr>
            <a:lvl5pPr marL="2285904" lvl="4" indent="-228591" algn="l">
              <a:lnSpc>
                <a:spcPct val="90000"/>
              </a:lnSpc>
              <a:spcBef>
                <a:spcPts val="375"/>
              </a:spcBef>
              <a:spcAft>
                <a:spcPts val="0"/>
              </a:spcAft>
              <a:buClr>
                <a:schemeClr val="dk1"/>
              </a:buClr>
              <a:buSzPts val="750"/>
              <a:buNone/>
              <a:defRPr sz="750"/>
            </a:lvl5pPr>
            <a:lvl6pPr marL="2743085" lvl="5" indent="-228591" algn="l">
              <a:lnSpc>
                <a:spcPct val="90000"/>
              </a:lnSpc>
              <a:spcBef>
                <a:spcPts val="375"/>
              </a:spcBef>
              <a:spcAft>
                <a:spcPts val="0"/>
              </a:spcAft>
              <a:buClr>
                <a:schemeClr val="dk1"/>
              </a:buClr>
              <a:buSzPts val="750"/>
              <a:buNone/>
              <a:defRPr sz="750"/>
            </a:lvl6pPr>
            <a:lvl7pPr marL="3200266" lvl="6" indent="-228591" algn="l">
              <a:lnSpc>
                <a:spcPct val="90000"/>
              </a:lnSpc>
              <a:spcBef>
                <a:spcPts val="375"/>
              </a:spcBef>
              <a:spcAft>
                <a:spcPts val="0"/>
              </a:spcAft>
              <a:buClr>
                <a:schemeClr val="dk1"/>
              </a:buClr>
              <a:buSzPts val="750"/>
              <a:buNone/>
              <a:defRPr sz="750"/>
            </a:lvl7pPr>
            <a:lvl8pPr marL="3657447" lvl="7" indent="-228591" algn="l">
              <a:lnSpc>
                <a:spcPct val="90000"/>
              </a:lnSpc>
              <a:spcBef>
                <a:spcPts val="375"/>
              </a:spcBef>
              <a:spcAft>
                <a:spcPts val="0"/>
              </a:spcAft>
              <a:buClr>
                <a:schemeClr val="dk1"/>
              </a:buClr>
              <a:buSzPts val="750"/>
              <a:buNone/>
              <a:defRPr sz="750"/>
            </a:lvl8pPr>
            <a:lvl9pPr marL="4114628" lvl="8" indent="-228591"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6" name="Google Shape;66;p10"/>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7" name="Google Shape;67;p10"/>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681040" y="365127"/>
            <a:ext cx="854392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777331" y="-270667"/>
            <a:ext cx="4351338" cy="8543925"/>
          </a:xfrm>
          <a:prstGeom prst="rect">
            <a:avLst/>
          </a:prstGeom>
          <a:noFill/>
          <a:ln>
            <a:noFill/>
          </a:ln>
        </p:spPr>
        <p:txBody>
          <a:bodyPr spcFirstLastPara="1" wrap="square" lIns="91425" tIns="45700" rIns="91425" bIns="45700" anchor="t" anchorCtr="0">
            <a:normAutofit/>
          </a:bodyPr>
          <a:lstStyle>
            <a:lvl1pPr marL="457181" lvl="0" indent="-342886" algn="l">
              <a:lnSpc>
                <a:spcPct val="90000"/>
              </a:lnSpc>
              <a:spcBef>
                <a:spcPts val="750"/>
              </a:spcBef>
              <a:spcAft>
                <a:spcPts val="0"/>
              </a:spcAft>
              <a:buClr>
                <a:schemeClr val="dk1"/>
              </a:buClr>
              <a:buSzPts val="1800"/>
              <a:buChar char="•"/>
              <a:defRPr/>
            </a:lvl1pPr>
            <a:lvl2pPr marL="914361" lvl="1" indent="-342886" algn="l">
              <a:lnSpc>
                <a:spcPct val="90000"/>
              </a:lnSpc>
              <a:spcBef>
                <a:spcPts val="375"/>
              </a:spcBef>
              <a:spcAft>
                <a:spcPts val="0"/>
              </a:spcAft>
              <a:buClr>
                <a:schemeClr val="dk1"/>
              </a:buClr>
              <a:buSzPts val="1800"/>
              <a:buChar char="•"/>
              <a:defRPr/>
            </a:lvl2pPr>
            <a:lvl3pPr marL="1371543" lvl="2" indent="-342886" algn="l">
              <a:lnSpc>
                <a:spcPct val="90000"/>
              </a:lnSpc>
              <a:spcBef>
                <a:spcPts val="375"/>
              </a:spcBef>
              <a:spcAft>
                <a:spcPts val="0"/>
              </a:spcAft>
              <a:buClr>
                <a:schemeClr val="dk1"/>
              </a:buClr>
              <a:buSzPts val="1800"/>
              <a:buChar char="•"/>
              <a:defRPr/>
            </a:lvl3pPr>
            <a:lvl4pPr marL="1828724" lvl="3" indent="-342886" algn="l">
              <a:lnSpc>
                <a:spcPct val="90000"/>
              </a:lnSpc>
              <a:spcBef>
                <a:spcPts val="375"/>
              </a:spcBef>
              <a:spcAft>
                <a:spcPts val="0"/>
              </a:spcAft>
              <a:buClr>
                <a:schemeClr val="dk1"/>
              </a:buClr>
              <a:buSzPts val="1800"/>
              <a:buChar char="•"/>
              <a:defRPr/>
            </a:lvl4pPr>
            <a:lvl5pPr marL="2285904" lvl="4" indent="-342886" algn="l">
              <a:lnSpc>
                <a:spcPct val="90000"/>
              </a:lnSpc>
              <a:spcBef>
                <a:spcPts val="375"/>
              </a:spcBef>
              <a:spcAft>
                <a:spcPts val="0"/>
              </a:spcAft>
              <a:buClr>
                <a:schemeClr val="dk1"/>
              </a:buClr>
              <a:buSzPts val="1800"/>
              <a:buChar char="•"/>
              <a:defRPr/>
            </a:lvl5pPr>
            <a:lvl6pPr marL="2743085" lvl="5" indent="-342886" algn="l">
              <a:lnSpc>
                <a:spcPct val="90000"/>
              </a:lnSpc>
              <a:spcBef>
                <a:spcPts val="375"/>
              </a:spcBef>
              <a:spcAft>
                <a:spcPts val="0"/>
              </a:spcAft>
              <a:buClr>
                <a:schemeClr val="dk1"/>
              </a:buClr>
              <a:buSzPts val="1800"/>
              <a:buChar char="•"/>
              <a:defRPr/>
            </a:lvl6pPr>
            <a:lvl7pPr marL="3200266" lvl="6" indent="-342886" algn="l">
              <a:lnSpc>
                <a:spcPct val="90000"/>
              </a:lnSpc>
              <a:spcBef>
                <a:spcPts val="375"/>
              </a:spcBef>
              <a:spcAft>
                <a:spcPts val="0"/>
              </a:spcAft>
              <a:buClr>
                <a:schemeClr val="dk1"/>
              </a:buClr>
              <a:buSzPts val="1800"/>
              <a:buChar char="•"/>
              <a:defRPr/>
            </a:lvl7pPr>
            <a:lvl8pPr marL="3657447" lvl="7" indent="-342886" algn="l">
              <a:lnSpc>
                <a:spcPct val="90000"/>
              </a:lnSpc>
              <a:spcBef>
                <a:spcPts val="375"/>
              </a:spcBef>
              <a:spcAft>
                <a:spcPts val="0"/>
              </a:spcAft>
              <a:buClr>
                <a:schemeClr val="dk1"/>
              </a:buClr>
              <a:buSzPts val="1800"/>
              <a:buChar char="•"/>
              <a:defRPr/>
            </a:lvl8pPr>
            <a:lvl9pPr marL="4114628" lvl="8" indent="-342886"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2" name="Google Shape;72;p11"/>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3" name="Google Shape;73;p11"/>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681040" y="365127"/>
            <a:ext cx="8543925"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681040" y="1825625"/>
            <a:ext cx="8543925"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681038" y="6356353"/>
            <a:ext cx="222885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3281365" y="6356353"/>
            <a:ext cx="3343275"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6996113" y="6356353"/>
            <a:ext cx="222885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fld id="{00000000-1234-1234-1234-123412341234}" type="slidenum">
              <a:rPr lang="en-GB" smtClean="0"/>
              <a:pPr/>
              <a:t>‹#›</a:t>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5" name="Google Shape;84;p1">
            <a:extLst>
              <a:ext uri="{FF2B5EF4-FFF2-40B4-BE49-F238E27FC236}">
                <a16:creationId xmlns:a16="http://schemas.microsoft.com/office/drawing/2014/main" id="{02019640-3506-807E-63A5-45D69870655D}"/>
              </a:ext>
            </a:extLst>
          </p:cNvPr>
          <p:cNvSpPr/>
          <p:nvPr/>
        </p:nvSpPr>
        <p:spPr>
          <a:xfrm>
            <a:off x="161924" y="1730194"/>
            <a:ext cx="9582151" cy="4881703"/>
          </a:xfrm>
          <a:prstGeom prst="roundRect">
            <a:avLst>
              <a:gd name="adj" fmla="val 887"/>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53" algn="ctr">
              <a:lnSpc>
                <a:spcPct val="104000"/>
              </a:lnSpc>
              <a:spcAft>
                <a:spcPts val="25"/>
              </a:spcAft>
              <a:buSzPts val="1200"/>
            </a:pP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84" name="Google Shape;84;p1"/>
          <p:cNvSpPr/>
          <p:nvPr/>
        </p:nvSpPr>
        <p:spPr>
          <a:xfrm>
            <a:off x="161924" y="950445"/>
            <a:ext cx="9582151" cy="687855"/>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53" algn="ctr">
              <a:lnSpc>
                <a:spcPct val="104000"/>
              </a:lnSpc>
              <a:spcAft>
                <a:spcPts val="25"/>
              </a:spcAft>
              <a:buSzPts val="1200"/>
            </a:pPr>
            <a:r>
              <a:rPr lang="en-GB" dirty="0">
                <a:solidFill>
                  <a:srgbClr val="130E3C"/>
                </a:solidFill>
                <a:latin typeface="Arial Rounded MT Bold" panose="020F0704030504030204" pitchFamily="34" charset="0"/>
                <a:ea typeface="Arial Rounded"/>
                <a:cs typeface="Arial Rounded"/>
                <a:sym typeface="Arial Rounded"/>
              </a:rPr>
              <a:t>Read through the information below. It tells you how long each element of the build is likely to take and the instructions for the task. Remember, allowance must be made for any delays on the project. </a:t>
            </a:r>
          </a:p>
        </p:txBody>
      </p:sp>
      <p:sp>
        <p:nvSpPr>
          <p:cNvPr id="87" name="Google Shape;87;p1"/>
          <p:cNvSpPr txBox="1"/>
          <p:nvPr/>
        </p:nvSpPr>
        <p:spPr>
          <a:xfrm>
            <a:off x="6105300" y="6611896"/>
            <a:ext cx="3800700" cy="215403"/>
          </a:xfrm>
          <a:prstGeom prst="rect">
            <a:avLst/>
          </a:prstGeom>
          <a:noFill/>
          <a:ln>
            <a:noFill/>
          </a:ln>
        </p:spPr>
        <p:txBody>
          <a:bodyPr spcFirstLastPara="1" wrap="square" lIns="91425" tIns="45700" rIns="91425" bIns="45700" anchor="t" anchorCtr="0">
            <a:spAutoFit/>
          </a:bodyPr>
          <a:lstStyle/>
          <a:p>
            <a:pPr algn="r">
              <a:buSzPts val="800"/>
            </a:pPr>
            <a:r>
              <a:rPr lang="en-GB" sz="800" b="1" dirty="0">
                <a:solidFill>
                  <a:srgbClr val="130E3C"/>
                </a:solidFill>
                <a:latin typeface="Arial Rounded"/>
                <a:ea typeface="Arial Rounded"/>
                <a:cs typeface="Arial Rounded"/>
                <a:sym typeface="Arial Rounded"/>
              </a:rPr>
              <a:t>Developing Experts </a:t>
            </a:r>
            <a:r>
              <a:rPr lang="en-GB" sz="800" b="1">
                <a:solidFill>
                  <a:srgbClr val="130E3C"/>
                </a:solidFill>
                <a:latin typeface="Arial Rounded"/>
                <a:ea typeface="Arial Rounded"/>
                <a:cs typeface="Arial Rounded"/>
                <a:sym typeface="Arial Rounded"/>
              </a:rPr>
              <a:t>Copyright 2026 </a:t>
            </a:r>
            <a:r>
              <a:rPr lang="en-GB" sz="800" b="1" dirty="0">
                <a:solidFill>
                  <a:srgbClr val="130E3C"/>
                </a:solidFill>
                <a:latin typeface="Arial Rounded"/>
                <a:ea typeface="Arial Rounded"/>
                <a:cs typeface="Arial Rounded"/>
                <a:sym typeface="Arial Rounded"/>
              </a:rPr>
              <a:t>All Rights Reserved</a:t>
            </a:r>
            <a:endParaRPr dirty="0"/>
          </a:p>
        </p:txBody>
      </p:sp>
      <p:pic>
        <p:nvPicPr>
          <p:cNvPr id="88" name="Google Shape;88;p1" descr="A black and grey logo with a blue line&#10;&#10;AI-generated content may be incorrect."/>
          <p:cNvPicPr preferRelativeResize="0"/>
          <p:nvPr/>
        </p:nvPicPr>
        <p:blipFill rotWithShape="1">
          <a:blip r:embed="rId3">
            <a:alphaModFix/>
          </a:blip>
          <a:srcRect/>
          <a:stretch/>
        </p:blipFill>
        <p:spPr>
          <a:xfrm>
            <a:off x="869948" y="109907"/>
            <a:ext cx="1009934" cy="600908"/>
          </a:xfrm>
          <a:prstGeom prst="rect">
            <a:avLst/>
          </a:prstGeom>
          <a:noFill/>
          <a:ln>
            <a:noFill/>
          </a:ln>
        </p:spPr>
      </p:pic>
      <p:sp>
        <p:nvSpPr>
          <p:cNvPr id="89" name="Google Shape;89;p1"/>
          <p:cNvSpPr txBox="1"/>
          <p:nvPr/>
        </p:nvSpPr>
        <p:spPr>
          <a:xfrm>
            <a:off x="3289788" y="199431"/>
            <a:ext cx="8420100" cy="584735"/>
          </a:xfrm>
          <a:prstGeom prst="rect">
            <a:avLst/>
          </a:prstGeom>
          <a:noFill/>
          <a:ln>
            <a:noFill/>
          </a:ln>
        </p:spPr>
        <p:txBody>
          <a:bodyPr spcFirstLastPara="1" wrap="square" lIns="91425" tIns="45700" rIns="91425" bIns="45700" anchor="t" anchorCtr="0">
            <a:spAutoFit/>
          </a:bodyPr>
          <a:lstStyle/>
          <a:p>
            <a:pPr algn="ctr">
              <a:buSzPts val="2000"/>
            </a:pPr>
            <a:r>
              <a:rPr lang="en-GB" sz="1600" b="1" dirty="0">
                <a:solidFill>
                  <a:srgbClr val="130E3C"/>
                </a:solidFill>
                <a:latin typeface="Arial Rounded"/>
                <a:ea typeface="Arial Rounded"/>
                <a:cs typeface="Arial Rounded"/>
                <a:sym typeface="Arial Rounded"/>
              </a:rPr>
              <a:t>VWE: Morgan Sindall Construction – Project Day </a:t>
            </a:r>
          </a:p>
          <a:p>
            <a:pPr algn="ctr">
              <a:buSzPts val="2000"/>
            </a:pPr>
            <a:r>
              <a:rPr lang="en-GB" sz="1600" dirty="0">
                <a:solidFill>
                  <a:srgbClr val="130E3C"/>
                </a:solidFill>
                <a:latin typeface="Arial Rounded MT Bold" panose="020F0704030504030204" pitchFamily="34" charset="0"/>
                <a:ea typeface="Arial Rounded"/>
                <a:cs typeface="Arial Rounded"/>
                <a:sym typeface="Arial Rounded"/>
              </a:rPr>
              <a:t>Handout 4 – Timeline</a:t>
            </a:r>
            <a:endParaRPr sz="1050" dirty="0">
              <a:solidFill>
                <a:srgbClr val="FF0000"/>
              </a:solidFill>
              <a:latin typeface="Arial Rounded MT Bold" panose="020F0704030504030204" pitchFamily="34" charset="0"/>
            </a:endParaRPr>
          </a:p>
        </p:txBody>
      </p:sp>
      <p:cxnSp>
        <p:nvCxnSpPr>
          <p:cNvPr id="106" name="Google Shape;106;p1"/>
          <p:cNvCxnSpPr>
            <a:cxnSpLocks/>
          </p:cNvCxnSpPr>
          <p:nvPr/>
        </p:nvCxnSpPr>
        <p:spPr>
          <a:xfrm>
            <a:off x="161924" y="857518"/>
            <a:ext cx="9582151" cy="0"/>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6DBC2581-C52B-78E7-F09A-4C2345FA835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7149" y="3187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Table 2">
            <a:extLst>
              <a:ext uri="{FF2B5EF4-FFF2-40B4-BE49-F238E27FC236}">
                <a16:creationId xmlns:a16="http://schemas.microsoft.com/office/drawing/2014/main" id="{AF0CD77B-2D2D-E510-4768-76F6A67896C9}"/>
              </a:ext>
            </a:extLst>
          </p:cNvPr>
          <p:cNvGraphicFramePr>
            <a:graphicFrameLocks noGrp="1"/>
          </p:cNvGraphicFramePr>
          <p:nvPr>
            <p:extLst>
              <p:ext uri="{D42A27DB-BD31-4B8C-83A1-F6EECF244321}">
                <p14:modId xmlns:p14="http://schemas.microsoft.com/office/powerpoint/2010/main" val="2000552432"/>
              </p:ext>
            </p:extLst>
          </p:nvPr>
        </p:nvGraphicFramePr>
        <p:xfrm>
          <a:off x="282943" y="1836785"/>
          <a:ext cx="6241682" cy="4668520"/>
        </p:xfrm>
        <a:graphic>
          <a:graphicData uri="http://schemas.openxmlformats.org/drawingml/2006/table">
            <a:tbl>
              <a:tblPr firstRow="1" bandRow="1">
                <a:tableStyleId>{5940675A-B579-460E-94D1-54222C63F5DA}</a:tableStyleId>
              </a:tblPr>
              <a:tblGrid>
                <a:gridCol w="2295209">
                  <a:extLst>
                    <a:ext uri="{9D8B030D-6E8A-4147-A177-3AD203B41FA5}">
                      <a16:colId xmlns:a16="http://schemas.microsoft.com/office/drawing/2014/main" val="2662106025"/>
                    </a:ext>
                  </a:extLst>
                </a:gridCol>
                <a:gridCol w="1865912">
                  <a:extLst>
                    <a:ext uri="{9D8B030D-6E8A-4147-A177-3AD203B41FA5}">
                      <a16:colId xmlns:a16="http://schemas.microsoft.com/office/drawing/2014/main" val="4175183397"/>
                    </a:ext>
                  </a:extLst>
                </a:gridCol>
                <a:gridCol w="2080561">
                  <a:extLst>
                    <a:ext uri="{9D8B030D-6E8A-4147-A177-3AD203B41FA5}">
                      <a16:colId xmlns:a16="http://schemas.microsoft.com/office/drawing/2014/main" val="2368051398"/>
                    </a:ext>
                  </a:extLst>
                </a:gridCol>
              </a:tblGrid>
              <a:tr h="370840">
                <a:tc>
                  <a:txBody>
                    <a:bodyPr/>
                    <a:lstStyle/>
                    <a:p>
                      <a:r>
                        <a:rPr lang="en-GB" b="1" dirty="0">
                          <a:solidFill>
                            <a:srgbClr val="130E3C"/>
                          </a:solidFill>
                          <a:latin typeface="Arial Rounded MT Bold" panose="020F0704030504030204" pitchFamily="34" charset="0"/>
                        </a:rPr>
                        <a:t>Task </a:t>
                      </a:r>
                    </a:p>
                  </a:txBody>
                  <a:tcPr/>
                </a:tc>
                <a:tc>
                  <a:txBody>
                    <a:bodyPr/>
                    <a:lstStyle/>
                    <a:p>
                      <a:r>
                        <a:rPr lang="en-GB" b="1" dirty="0">
                          <a:solidFill>
                            <a:srgbClr val="130E3C"/>
                          </a:solidFill>
                          <a:latin typeface="Arial Rounded MT Bold" panose="020F0704030504030204" pitchFamily="34" charset="0"/>
                        </a:rPr>
                        <a:t>Duration </a:t>
                      </a:r>
                    </a:p>
                  </a:txBody>
                  <a:tcPr/>
                </a:tc>
                <a:tc>
                  <a:txBody>
                    <a:bodyPr/>
                    <a:lstStyle/>
                    <a:p>
                      <a:r>
                        <a:rPr lang="en-GB" b="1" dirty="0">
                          <a:solidFill>
                            <a:srgbClr val="130E3C"/>
                          </a:solidFill>
                          <a:latin typeface="Arial Rounded MT Bold" panose="020F0704030504030204" pitchFamily="34" charset="0"/>
                        </a:rPr>
                        <a:t>Cannot start until…</a:t>
                      </a:r>
                    </a:p>
                  </a:txBody>
                  <a:tcPr/>
                </a:tc>
                <a:extLst>
                  <a:ext uri="{0D108BD9-81ED-4DB2-BD59-A6C34878D82A}">
                    <a16:rowId xmlns:a16="http://schemas.microsoft.com/office/drawing/2014/main" val="592172082"/>
                  </a:ext>
                </a:extLst>
              </a:tr>
              <a:tr h="370840">
                <a:tc>
                  <a:txBody>
                    <a:bodyPr/>
                    <a:lstStyle/>
                    <a:p>
                      <a:r>
                        <a:rPr lang="en-GB" dirty="0">
                          <a:solidFill>
                            <a:srgbClr val="130E3C"/>
                          </a:solidFill>
                          <a:latin typeface="Arial Rounded MT Bold" panose="020F0704030504030204" pitchFamily="34" charset="0"/>
                        </a:rPr>
                        <a:t>Site setup</a:t>
                      </a:r>
                    </a:p>
                  </a:txBody>
                  <a:tcPr/>
                </a:tc>
                <a:tc>
                  <a:txBody>
                    <a:bodyPr/>
                    <a:lstStyle/>
                    <a:p>
                      <a:r>
                        <a:rPr lang="en-GB" dirty="0">
                          <a:solidFill>
                            <a:srgbClr val="130E3C"/>
                          </a:solidFill>
                          <a:latin typeface="Arial Rounded MT Bold" panose="020F0704030504030204" pitchFamily="34" charset="0"/>
                        </a:rPr>
                        <a:t>4 weeks</a:t>
                      </a:r>
                    </a:p>
                  </a:txBody>
                  <a:tcPr/>
                </a:tc>
                <a:tc>
                  <a:txBody>
                    <a:bodyPr/>
                    <a:lstStyle/>
                    <a:p>
                      <a:r>
                        <a:rPr lang="en-GB" dirty="0">
                          <a:solidFill>
                            <a:srgbClr val="130E3C"/>
                          </a:solidFill>
                          <a:latin typeface="Arial Rounded MT Bold" panose="020F0704030504030204" pitchFamily="34" charset="0"/>
                        </a:rPr>
                        <a:t>N/A</a:t>
                      </a:r>
                    </a:p>
                  </a:txBody>
                  <a:tcPr/>
                </a:tc>
                <a:extLst>
                  <a:ext uri="{0D108BD9-81ED-4DB2-BD59-A6C34878D82A}">
                    <a16:rowId xmlns:a16="http://schemas.microsoft.com/office/drawing/2014/main" val="1212667541"/>
                  </a:ext>
                </a:extLst>
              </a:tr>
              <a:tr h="370840">
                <a:tc>
                  <a:txBody>
                    <a:bodyPr/>
                    <a:lstStyle/>
                    <a:p>
                      <a:r>
                        <a:rPr lang="en-GB" dirty="0">
                          <a:solidFill>
                            <a:srgbClr val="130E3C"/>
                          </a:solidFill>
                          <a:latin typeface="Arial Rounded MT Bold" panose="020F0704030504030204" pitchFamily="34" charset="0"/>
                        </a:rPr>
                        <a:t>Foundations</a:t>
                      </a:r>
                    </a:p>
                  </a:txBody>
                  <a:tcPr/>
                </a:tc>
                <a:tc>
                  <a:txBody>
                    <a:bodyPr/>
                    <a:lstStyle/>
                    <a:p>
                      <a:r>
                        <a:rPr lang="en-GB" dirty="0">
                          <a:solidFill>
                            <a:srgbClr val="130E3C"/>
                          </a:solidFill>
                          <a:latin typeface="Arial Rounded MT Bold" panose="020F0704030504030204" pitchFamily="34" charset="0"/>
                        </a:rPr>
                        <a:t>6 weeks</a:t>
                      </a:r>
                    </a:p>
                  </a:txBody>
                  <a:tcPr/>
                </a:tc>
                <a:tc>
                  <a:txBody>
                    <a:bodyPr/>
                    <a:lstStyle/>
                    <a:p>
                      <a:r>
                        <a:rPr lang="en-GB" dirty="0">
                          <a:solidFill>
                            <a:srgbClr val="130E3C"/>
                          </a:solidFill>
                          <a:latin typeface="Arial Rounded MT Bold" panose="020F0704030504030204" pitchFamily="34" charset="0"/>
                        </a:rPr>
                        <a:t>Site setup finished</a:t>
                      </a:r>
                    </a:p>
                  </a:txBody>
                  <a:tcPr/>
                </a:tc>
                <a:extLst>
                  <a:ext uri="{0D108BD9-81ED-4DB2-BD59-A6C34878D82A}">
                    <a16:rowId xmlns:a16="http://schemas.microsoft.com/office/drawing/2014/main" val="181808336"/>
                  </a:ext>
                </a:extLst>
              </a:tr>
              <a:tr h="370840">
                <a:tc>
                  <a:txBody>
                    <a:bodyPr/>
                    <a:lstStyle/>
                    <a:p>
                      <a:r>
                        <a:rPr lang="en-GB" dirty="0">
                          <a:solidFill>
                            <a:srgbClr val="130E3C"/>
                          </a:solidFill>
                          <a:latin typeface="Arial Rounded MT Bold" panose="020F0704030504030204" pitchFamily="34" charset="0"/>
                        </a:rPr>
                        <a:t>Timber frame</a:t>
                      </a:r>
                    </a:p>
                  </a:txBody>
                  <a:tcPr/>
                </a:tc>
                <a:tc>
                  <a:txBody>
                    <a:bodyPr/>
                    <a:lstStyle/>
                    <a:p>
                      <a:r>
                        <a:rPr lang="en-GB" dirty="0">
                          <a:solidFill>
                            <a:srgbClr val="130E3C"/>
                          </a:solidFill>
                          <a:latin typeface="Arial Rounded MT Bold" panose="020F0704030504030204" pitchFamily="34" charset="0"/>
                        </a:rPr>
                        <a:t>10 weeks</a:t>
                      </a:r>
                    </a:p>
                  </a:txBody>
                  <a:tcPr/>
                </a:tc>
                <a:tc>
                  <a:txBody>
                    <a:bodyPr/>
                    <a:lstStyle/>
                    <a:p>
                      <a:r>
                        <a:rPr lang="en-GB" dirty="0">
                          <a:solidFill>
                            <a:srgbClr val="130E3C"/>
                          </a:solidFill>
                          <a:latin typeface="Arial Rounded MT Bold" panose="020F0704030504030204" pitchFamily="34" charset="0"/>
                        </a:rPr>
                        <a:t>Foundations finished</a:t>
                      </a:r>
                    </a:p>
                  </a:txBody>
                  <a:tcPr/>
                </a:tc>
                <a:extLst>
                  <a:ext uri="{0D108BD9-81ED-4DB2-BD59-A6C34878D82A}">
                    <a16:rowId xmlns:a16="http://schemas.microsoft.com/office/drawing/2014/main" val="1348496492"/>
                  </a:ext>
                </a:extLst>
              </a:tr>
              <a:tr h="370840">
                <a:tc>
                  <a:txBody>
                    <a:bodyPr/>
                    <a:lstStyle/>
                    <a:p>
                      <a:r>
                        <a:rPr lang="en-GB" dirty="0">
                          <a:solidFill>
                            <a:srgbClr val="130E3C"/>
                          </a:solidFill>
                          <a:latin typeface="Arial Rounded MT Bold" panose="020F0704030504030204" pitchFamily="34" charset="0"/>
                        </a:rPr>
                        <a:t>Roof</a:t>
                      </a:r>
                    </a:p>
                  </a:txBody>
                  <a:tcPr/>
                </a:tc>
                <a:tc>
                  <a:txBody>
                    <a:bodyPr/>
                    <a:lstStyle/>
                    <a:p>
                      <a:r>
                        <a:rPr lang="en-GB" dirty="0">
                          <a:solidFill>
                            <a:srgbClr val="130E3C"/>
                          </a:solidFill>
                          <a:latin typeface="Arial Rounded MT Bold" panose="020F0704030504030204" pitchFamily="34" charset="0"/>
                        </a:rPr>
                        <a:t>4 weeks</a:t>
                      </a:r>
                    </a:p>
                  </a:txBody>
                  <a:tcPr/>
                </a:tc>
                <a:tc>
                  <a:txBody>
                    <a:bodyPr/>
                    <a:lstStyle/>
                    <a:p>
                      <a:r>
                        <a:rPr lang="en-GB" dirty="0">
                          <a:solidFill>
                            <a:srgbClr val="130E3C"/>
                          </a:solidFill>
                          <a:latin typeface="Arial Rounded MT Bold" panose="020F0704030504030204" pitchFamily="34" charset="0"/>
                        </a:rPr>
                        <a:t>Structural frame finished</a:t>
                      </a:r>
                    </a:p>
                  </a:txBody>
                  <a:tcPr/>
                </a:tc>
                <a:extLst>
                  <a:ext uri="{0D108BD9-81ED-4DB2-BD59-A6C34878D82A}">
                    <a16:rowId xmlns:a16="http://schemas.microsoft.com/office/drawing/2014/main" val="1835915098"/>
                  </a:ext>
                </a:extLst>
              </a:tr>
              <a:tr h="370840">
                <a:tc>
                  <a:txBody>
                    <a:bodyPr/>
                    <a:lstStyle/>
                    <a:p>
                      <a:r>
                        <a:rPr lang="en-GB" dirty="0">
                          <a:solidFill>
                            <a:srgbClr val="130E3C"/>
                          </a:solidFill>
                          <a:latin typeface="Arial Rounded MT Bold" panose="020F0704030504030204" pitchFamily="34" charset="0"/>
                        </a:rPr>
                        <a:t>External walls and windows</a:t>
                      </a:r>
                    </a:p>
                  </a:txBody>
                  <a:tcPr/>
                </a:tc>
                <a:tc>
                  <a:txBody>
                    <a:bodyPr/>
                    <a:lstStyle/>
                    <a:p>
                      <a:r>
                        <a:rPr lang="en-GB" dirty="0">
                          <a:solidFill>
                            <a:srgbClr val="130E3C"/>
                          </a:solidFill>
                          <a:latin typeface="Arial Rounded MT Bold" panose="020F0704030504030204" pitchFamily="34" charset="0"/>
                        </a:rPr>
                        <a:t>6 weeks</a:t>
                      </a:r>
                    </a:p>
                  </a:txBody>
                  <a:tcPr/>
                </a:tc>
                <a:tc>
                  <a:txBody>
                    <a:bodyPr/>
                    <a:lstStyle/>
                    <a:p>
                      <a:r>
                        <a:rPr lang="en-GB" dirty="0">
                          <a:solidFill>
                            <a:srgbClr val="130E3C"/>
                          </a:solidFill>
                          <a:latin typeface="Arial Rounded MT Bold" panose="020F0704030504030204" pitchFamily="34" charset="0"/>
                        </a:rPr>
                        <a:t>Structural frame finished</a:t>
                      </a:r>
                    </a:p>
                  </a:txBody>
                  <a:tcPr/>
                </a:tc>
                <a:extLst>
                  <a:ext uri="{0D108BD9-81ED-4DB2-BD59-A6C34878D82A}">
                    <a16:rowId xmlns:a16="http://schemas.microsoft.com/office/drawing/2014/main" val="437034208"/>
                  </a:ext>
                </a:extLst>
              </a:tr>
              <a:tr h="370840">
                <a:tc>
                  <a:txBody>
                    <a:bodyPr/>
                    <a:lstStyle/>
                    <a:p>
                      <a:r>
                        <a:rPr lang="en-GB" dirty="0">
                          <a:solidFill>
                            <a:srgbClr val="130E3C"/>
                          </a:solidFill>
                          <a:latin typeface="Arial Rounded MT Bold" panose="020F0704030504030204" pitchFamily="34" charset="0"/>
                        </a:rPr>
                        <a:t>First fix (plumbing and electrics) </a:t>
                      </a:r>
                    </a:p>
                  </a:txBody>
                  <a:tcPr/>
                </a:tc>
                <a:tc>
                  <a:txBody>
                    <a:bodyPr/>
                    <a:lstStyle/>
                    <a:p>
                      <a:r>
                        <a:rPr lang="en-GB" dirty="0">
                          <a:solidFill>
                            <a:srgbClr val="130E3C"/>
                          </a:solidFill>
                          <a:latin typeface="Arial Rounded MT Bold" panose="020F0704030504030204" pitchFamily="34" charset="0"/>
                        </a:rPr>
                        <a:t>8 weeks</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dirty="0">
                          <a:solidFill>
                            <a:srgbClr val="130E3C"/>
                          </a:solidFill>
                          <a:latin typeface="Arial Rounded MT Bold" panose="020F0704030504030204" pitchFamily="34" charset="0"/>
                        </a:rPr>
                        <a:t>Structural frame finished</a:t>
                      </a:r>
                    </a:p>
                  </a:txBody>
                  <a:tcPr/>
                </a:tc>
                <a:extLst>
                  <a:ext uri="{0D108BD9-81ED-4DB2-BD59-A6C34878D82A}">
                    <a16:rowId xmlns:a16="http://schemas.microsoft.com/office/drawing/2014/main" val="2620798889"/>
                  </a:ext>
                </a:extLst>
              </a:tr>
              <a:tr h="370840">
                <a:tc>
                  <a:txBody>
                    <a:bodyPr/>
                    <a:lstStyle/>
                    <a:p>
                      <a:r>
                        <a:rPr lang="en-GB" dirty="0">
                          <a:solidFill>
                            <a:srgbClr val="130E3C"/>
                          </a:solidFill>
                          <a:latin typeface="Arial Rounded MT Bold" panose="020F0704030504030204" pitchFamily="34" charset="0"/>
                        </a:rPr>
                        <a:t>Internal walls</a:t>
                      </a:r>
                    </a:p>
                  </a:txBody>
                  <a:tcPr/>
                </a:tc>
                <a:tc>
                  <a:txBody>
                    <a:bodyPr/>
                    <a:lstStyle/>
                    <a:p>
                      <a:r>
                        <a:rPr lang="en-GB" dirty="0">
                          <a:solidFill>
                            <a:srgbClr val="130E3C"/>
                          </a:solidFill>
                          <a:latin typeface="Arial Rounded MT Bold" panose="020F0704030504030204" pitchFamily="34" charset="0"/>
                        </a:rPr>
                        <a:t>6 weeks</a:t>
                      </a:r>
                    </a:p>
                  </a:txBody>
                  <a:tcPr/>
                </a:tc>
                <a:tc>
                  <a:txBody>
                    <a:bodyPr/>
                    <a:lstStyle/>
                    <a:p>
                      <a:r>
                        <a:rPr lang="en-GB" dirty="0">
                          <a:solidFill>
                            <a:srgbClr val="130E3C"/>
                          </a:solidFill>
                          <a:latin typeface="Arial Rounded MT Bold" panose="020F0704030504030204" pitchFamily="34" charset="0"/>
                        </a:rPr>
                        <a:t>First fix started</a:t>
                      </a:r>
                    </a:p>
                  </a:txBody>
                  <a:tcPr/>
                </a:tc>
                <a:extLst>
                  <a:ext uri="{0D108BD9-81ED-4DB2-BD59-A6C34878D82A}">
                    <a16:rowId xmlns:a16="http://schemas.microsoft.com/office/drawing/2014/main" val="1592685637"/>
                  </a:ext>
                </a:extLst>
              </a:tr>
              <a:tr h="370840">
                <a:tc>
                  <a:txBody>
                    <a:bodyPr/>
                    <a:lstStyle/>
                    <a:p>
                      <a:r>
                        <a:rPr lang="en-GB" dirty="0">
                          <a:solidFill>
                            <a:srgbClr val="130E3C"/>
                          </a:solidFill>
                          <a:latin typeface="Arial Rounded MT Bold" panose="020F0704030504030204" pitchFamily="34" charset="0"/>
                        </a:rPr>
                        <a:t>Second fix </a:t>
                      </a:r>
                    </a:p>
                  </a:txBody>
                  <a:tcPr/>
                </a:tc>
                <a:tc>
                  <a:txBody>
                    <a:bodyPr/>
                    <a:lstStyle/>
                    <a:p>
                      <a:r>
                        <a:rPr lang="en-GB" dirty="0">
                          <a:solidFill>
                            <a:srgbClr val="130E3C"/>
                          </a:solidFill>
                          <a:latin typeface="Arial Rounded MT Bold" panose="020F0704030504030204" pitchFamily="34" charset="0"/>
                        </a:rPr>
                        <a:t>6 weeks</a:t>
                      </a:r>
                    </a:p>
                  </a:txBody>
                  <a:tcPr/>
                </a:tc>
                <a:tc>
                  <a:txBody>
                    <a:bodyPr/>
                    <a:lstStyle/>
                    <a:p>
                      <a:r>
                        <a:rPr lang="en-GB" dirty="0">
                          <a:solidFill>
                            <a:srgbClr val="130E3C"/>
                          </a:solidFill>
                          <a:latin typeface="Arial Rounded MT Bold" panose="020F0704030504030204" pitchFamily="34" charset="0"/>
                        </a:rPr>
                        <a:t>Internal walls finished</a:t>
                      </a:r>
                    </a:p>
                  </a:txBody>
                  <a:tcPr/>
                </a:tc>
                <a:extLst>
                  <a:ext uri="{0D108BD9-81ED-4DB2-BD59-A6C34878D82A}">
                    <a16:rowId xmlns:a16="http://schemas.microsoft.com/office/drawing/2014/main" val="2069369856"/>
                  </a:ext>
                </a:extLst>
              </a:tr>
              <a:tr h="370840">
                <a:tc>
                  <a:txBody>
                    <a:bodyPr/>
                    <a:lstStyle/>
                    <a:p>
                      <a:r>
                        <a:rPr lang="en-GB" dirty="0">
                          <a:solidFill>
                            <a:srgbClr val="130E3C"/>
                          </a:solidFill>
                          <a:latin typeface="Arial Rounded MT Bold" panose="020F0704030504030204" pitchFamily="34" charset="0"/>
                        </a:rPr>
                        <a:t>Internal finishes</a:t>
                      </a:r>
                    </a:p>
                  </a:txBody>
                  <a:tcPr/>
                </a:tc>
                <a:tc>
                  <a:txBody>
                    <a:bodyPr/>
                    <a:lstStyle/>
                    <a:p>
                      <a:r>
                        <a:rPr lang="en-GB" dirty="0">
                          <a:solidFill>
                            <a:srgbClr val="130E3C"/>
                          </a:solidFill>
                          <a:latin typeface="Arial Rounded MT Bold" panose="020F0704030504030204" pitchFamily="34" charset="0"/>
                        </a:rPr>
                        <a:t>8 weeks</a:t>
                      </a:r>
                    </a:p>
                  </a:txBody>
                  <a:tcPr/>
                </a:tc>
                <a:tc>
                  <a:txBody>
                    <a:bodyPr/>
                    <a:lstStyle/>
                    <a:p>
                      <a:r>
                        <a:rPr lang="en-GB" dirty="0">
                          <a:solidFill>
                            <a:srgbClr val="130E3C"/>
                          </a:solidFill>
                          <a:latin typeface="Arial Rounded MT Bold" panose="020F0704030504030204" pitchFamily="34" charset="0"/>
                        </a:rPr>
                        <a:t>Second fix finished</a:t>
                      </a:r>
                    </a:p>
                  </a:txBody>
                  <a:tcPr/>
                </a:tc>
                <a:extLst>
                  <a:ext uri="{0D108BD9-81ED-4DB2-BD59-A6C34878D82A}">
                    <a16:rowId xmlns:a16="http://schemas.microsoft.com/office/drawing/2014/main" val="143840332"/>
                  </a:ext>
                </a:extLst>
              </a:tr>
              <a:tr h="370840">
                <a:tc>
                  <a:txBody>
                    <a:bodyPr/>
                    <a:lstStyle/>
                    <a:p>
                      <a:r>
                        <a:rPr lang="en-GB" dirty="0">
                          <a:solidFill>
                            <a:srgbClr val="130E3C"/>
                          </a:solidFill>
                          <a:latin typeface="Arial Rounded MT Bold" panose="020F0704030504030204" pitchFamily="34" charset="0"/>
                        </a:rPr>
                        <a:t>Landscaping </a:t>
                      </a:r>
                    </a:p>
                  </a:txBody>
                  <a:tcPr/>
                </a:tc>
                <a:tc>
                  <a:txBody>
                    <a:bodyPr/>
                    <a:lstStyle/>
                    <a:p>
                      <a:r>
                        <a:rPr lang="en-GB" dirty="0">
                          <a:solidFill>
                            <a:srgbClr val="130E3C"/>
                          </a:solidFill>
                          <a:latin typeface="Arial Rounded MT Bold" panose="020F0704030504030204" pitchFamily="34" charset="0"/>
                        </a:rPr>
                        <a:t>6 weeks</a:t>
                      </a:r>
                    </a:p>
                  </a:txBody>
                  <a:tcPr/>
                </a:tc>
                <a:tc>
                  <a:txBody>
                    <a:bodyPr/>
                    <a:lstStyle/>
                    <a:p>
                      <a:r>
                        <a:rPr lang="en-GB" dirty="0">
                          <a:solidFill>
                            <a:srgbClr val="130E3C"/>
                          </a:solidFill>
                          <a:latin typeface="Arial Rounded MT Bold" panose="020F0704030504030204" pitchFamily="34" charset="0"/>
                        </a:rPr>
                        <a:t>External walls finished </a:t>
                      </a:r>
                    </a:p>
                  </a:txBody>
                  <a:tcPr/>
                </a:tc>
                <a:extLst>
                  <a:ext uri="{0D108BD9-81ED-4DB2-BD59-A6C34878D82A}">
                    <a16:rowId xmlns:a16="http://schemas.microsoft.com/office/drawing/2014/main" val="2151655798"/>
                  </a:ext>
                </a:extLst>
              </a:tr>
            </a:tbl>
          </a:graphicData>
        </a:graphic>
      </p:graphicFrame>
      <p:sp>
        <p:nvSpPr>
          <p:cNvPr id="6" name="TextBox 5">
            <a:extLst>
              <a:ext uri="{FF2B5EF4-FFF2-40B4-BE49-F238E27FC236}">
                <a16:creationId xmlns:a16="http://schemas.microsoft.com/office/drawing/2014/main" id="{600D0670-03A3-18A5-E456-71E143984908}"/>
              </a:ext>
            </a:extLst>
          </p:cNvPr>
          <p:cNvSpPr txBox="1"/>
          <p:nvPr/>
        </p:nvSpPr>
        <p:spPr>
          <a:xfrm>
            <a:off x="6670307" y="2078164"/>
            <a:ext cx="2952750" cy="418576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400" b="0" i="0" u="none" strike="noStrike" kern="0" cap="none" spc="0" normalizeH="0" baseline="0" noProof="0" dirty="0">
                <a:ln>
                  <a:noFill/>
                </a:ln>
                <a:solidFill>
                  <a:srgbClr val="130E3C"/>
                </a:solidFill>
                <a:effectLst/>
                <a:uLnTx/>
                <a:uFillTx/>
                <a:latin typeface="Arial Rounded MT Bold" panose="020F0704030504030204" pitchFamily="34" charset="0"/>
                <a:cs typeface="Arial"/>
                <a:sym typeface="Arial"/>
              </a:rPr>
              <a:t>Your task is to create a 60 week timeline. You can do this on paper, using a spreadsheet, on a digital document, or by using the template provided on the next page.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GB" sz="1400" b="0" i="0" u="none" strike="noStrike" kern="0" cap="none" spc="0" normalizeH="0" baseline="0" noProof="0" dirty="0">
              <a:ln>
                <a:noFill/>
              </a:ln>
              <a:solidFill>
                <a:srgbClr val="130E3C"/>
              </a:solidFill>
              <a:effectLst/>
              <a:uLnTx/>
              <a:uFillTx/>
              <a:latin typeface="Arial Rounded MT Bold" panose="020F0704030504030204" pitchFamily="34" charset="0"/>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400" b="0" i="0" u="none" strike="noStrike" kern="0" cap="none" spc="0" normalizeH="0" baseline="0" noProof="0" dirty="0">
                <a:ln>
                  <a:noFill/>
                </a:ln>
                <a:solidFill>
                  <a:srgbClr val="130E3C"/>
                </a:solidFill>
                <a:effectLst/>
                <a:uLnTx/>
                <a:uFillTx/>
                <a:latin typeface="Arial Rounded MT Bold" panose="020F0704030504030204" pitchFamily="34" charset="0"/>
                <a:cs typeface="Arial"/>
                <a:sym typeface="Arial"/>
              </a:rPr>
              <a:t>Think about using colours to represent the different stages of the build; you will need to include a key if you do.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GB" sz="1400" b="0" i="0" u="none" strike="noStrike" kern="0" cap="none" spc="0" normalizeH="0" baseline="0" noProof="0" dirty="0">
              <a:ln>
                <a:noFill/>
              </a:ln>
              <a:solidFill>
                <a:srgbClr val="130E3C"/>
              </a:solidFill>
              <a:effectLst/>
              <a:uLnTx/>
              <a:uFillTx/>
              <a:latin typeface="Arial Rounded MT Bold" panose="020F0704030504030204" pitchFamily="34" charset="0"/>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400" b="0" i="0" u="none" strike="noStrike" kern="0" cap="none" spc="0" normalizeH="0" baseline="0" noProof="0" dirty="0">
                <a:ln>
                  <a:noFill/>
                </a:ln>
                <a:solidFill>
                  <a:srgbClr val="130E3C"/>
                </a:solidFill>
                <a:effectLst/>
                <a:uLnTx/>
                <a:uFillTx/>
                <a:latin typeface="Arial Rounded MT Bold" panose="020F0704030504030204" pitchFamily="34" charset="0"/>
                <a:cs typeface="Arial"/>
                <a:sym typeface="Arial"/>
              </a:rPr>
              <a:t>Identify on your timeline when each task will happen and identify if any tasks overlap.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GB" sz="1400" b="0" i="0" u="none" strike="noStrike" kern="0" cap="none" spc="0" normalizeH="0" baseline="0" noProof="0" dirty="0">
              <a:ln>
                <a:noFill/>
              </a:ln>
              <a:solidFill>
                <a:srgbClr val="130E3C"/>
              </a:solidFill>
              <a:effectLst/>
              <a:uLnTx/>
              <a:uFillTx/>
              <a:latin typeface="Arial Rounded MT Bold" panose="020F0704030504030204" pitchFamily="34" charset="0"/>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400" b="0" i="0" u="none" strike="noStrike" kern="0" cap="none" spc="0" normalizeH="0" baseline="0" noProof="0" dirty="0">
                <a:ln>
                  <a:noFill/>
                </a:ln>
                <a:solidFill>
                  <a:srgbClr val="130E3C"/>
                </a:solidFill>
                <a:effectLst/>
                <a:uLnTx/>
                <a:uFillTx/>
                <a:latin typeface="Arial Rounded MT Bold" panose="020F0704030504030204" pitchFamily="34" charset="0"/>
                <a:cs typeface="Arial"/>
                <a:sym typeface="Arial"/>
              </a:rPr>
              <a:t>Show on your timeline how and when you will allow for any delays. </a:t>
            </a:r>
            <a:endParaRPr kumimoji="0" lang="en-GB" sz="1400" b="0" i="0" u="none" strike="noStrike" kern="0" cap="none" spc="0" normalizeH="0" baseline="0" noProof="0" dirty="0">
              <a:ln>
                <a:noFill/>
              </a:ln>
              <a:solidFill>
                <a:srgbClr val="5B9BD5"/>
              </a:solidFill>
              <a:effectLst/>
              <a:uLnTx/>
              <a:uFillTx/>
              <a:latin typeface="Arial Rounded MT Bold" panose="020F0704030504030204" pitchFamily="34" charset="0"/>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68D33490-17BC-5267-C53B-7B7C58FE102B}"/>
            </a:ext>
          </a:extLst>
        </p:cNvPr>
        <p:cNvGrpSpPr/>
        <p:nvPr/>
      </p:nvGrpSpPr>
      <p:grpSpPr>
        <a:xfrm>
          <a:off x="0" y="0"/>
          <a:ext cx="0" cy="0"/>
          <a:chOff x="0" y="0"/>
          <a:chExt cx="0" cy="0"/>
        </a:xfrm>
      </p:grpSpPr>
      <p:sp>
        <p:nvSpPr>
          <p:cNvPr id="5" name="Google Shape;84;p1">
            <a:extLst>
              <a:ext uri="{FF2B5EF4-FFF2-40B4-BE49-F238E27FC236}">
                <a16:creationId xmlns:a16="http://schemas.microsoft.com/office/drawing/2014/main" id="{8DE66B7C-1554-EB42-6548-4AE97CFF491D}"/>
              </a:ext>
            </a:extLst>
          </p:cNvPr>
          <p:cNvSpPr/>
          <p:nvPr/>
        </p:nvSpPr>
        <p:spPr>
          <a:xfrm>
            <a:off x="161924" y="1488816"/>
            <a:ext cx="9582151" cy="5123082"/>
          </a:xfrm>
          <a:prstGeom prst="roundRect">
            <a:avLst>
              <a:gd name="adj" fmla="val 887"/>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53" algn="ctr">
              <a:lnSpc>
                <a:spcPct val="104000"/>
              </a:lnSpc>
              <a:spcAft>
                <a:spcPts val="25"/>
              </a:spcAft>
              <a:buSzPts val="1200"/>
            </a:pP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84" name="Google Shape;84;p1">
            <a:extLst>
              <a:ext uri="{FF2B5EF4-FFF2-40B4-BE49-F238E27FC236}">
                <a16:creationId xmlns:a16="http://schemas.microsoft.com/office/drawing/2014/main" id="{A55C15D5-0B55-3142-3E3D-4662A3469DA9}"/>
              </a:ext>
            </a:extLst>
          </p:cNvPr>
          <p:cNvSpPr/>
          <p:nvPr/>
        </p:nvSpPr>
        <p:spPr>
          <a:xfrm>
            <a:off x="161924" y="950446"/>
            <a:ext cx="9582151" cy="431778"/>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53" algn="ctr">
              <a:lnSpc>
                <a:spcPct val="104000"/>
              </a:lnSpc>
              <a:spcAft>
                <a:spcPts val="25"/>
              </a:spcAft>
              <a:buSzPts val="1200"/>
            </a:pPr>
            <a:r>
              <a:rPr lang="en-GB" dirty="0">
                <a:solidFill>
                  <a:srgbClr val="130E3C"/>
                </a:solidFill>
                <a:latin typeface="Arial Rounded MT Bold" panose="020F0704030504030204" pitchFamily="34" charset="0"/>
                <a:ea typeface="Arial Rounded"/>
                <a:cs typeface="Arial Rounded"/>
                <a:sym typeface="Arial Rounded"/>
              </a:rPr>
              <a:t>Timeline template</a:t>
            </a:r>
          </a:p>
        </p:txBody>
      </p:sp>
      <p:sp>
        <p:nvSpPr>
          <p:cNvPr id="87" name="Google Shape;87;p1">
            <a:extLst>
              <a:ext uri="{FF2B5EF4-FFF2-40B4-BE49-F238E27FC236}">
                <a16:creationId xmlns:a16="http://schemas.microsoft.com/office/drawing/2014/main" id="{903A3580-542E-3A0D-22B5-505A118541E0}"/>
              </a:ext>
            </a:extLst>
          </p:cNvPr>
          <p:cNvSpPr txBox="1"/>
          <p:nvPr/>
        </p:nvSpPr>
        <p:spPr>
          <a:xfrm>
            <a:off x="6105300" y="6611896"/>
            <a:ext cx="3800700" cy="215403"/>
          </a:xfrm>
          <a:prstGeom prst="rect">
            <a:avLst/>
          </a:prstGeom>
          <a:noFill/>
          <a:ln>
            <a:noFill/>
          </a:ln>
        </p:spPr>
        <p:txBody>
          <a:bodyPr spcFirstLastPara="1" wrap="square" lIns="91425" tIns="45700" rIns="91425" bIns="45700" anchor="t" anchorCtr="0">
            <a:spAutoFit/>
          </a:bodyPr>
          <a:lstStyle/>
          <a:p>
            <a:pPr algn="r">
              <a:buSzPts val="800"/>
            </a:pPr>
            <a:r>
              <a:rPr lang="en-GB" sz="800" b="1" dirty="0">
                <a:solidFill>
                  <a:srgbClr val="130E3C"/>
                </a:solidFill>
                <a:latin typeface="Arial Rounded"/>
                <a:ea typeface="Arial Rounded"/>
                <a:cs typeface="Arial Rounded"/>
                <a:sym typeface="Arial Rounded"/>
              </a:rPr>
              <a:t>Developing Experts </a:t>
            </a:r>
            <a:r>
              <a:rPr lang="en-GB" sz="800" b="1">
                <a:solidFill>
                  <a:srgbClr val="130E3C"/>
                </a:solidFill>
                <a:latin typeface="Arial Rounded"/>
                <a:ea typeface="Arial Rounded"/>
                <a:cs typeface="Arial Rounded"/>
                <a:sym typeface="Arial Rounded"/>
              </a:rPr>
              <a:t>Copyright 2026 </a:t>
            </a:r>
            <a:r>
              <a:rPr lang="en-GB" sz="800" b="1" dirty="0">
                <a:solidFill>
                  <a:srgbClr val="130E3C"/>
                </a:solidFill>
                <a:latin typeface="Arial Rounded"/>
                <a:ea typeface="Arial Rounded"/>
                <a:cs typeface="Arial Rounded"/>
                <a:sym typeface="Arial Rounded"/>
              </a:rPr>
              <a:t>All Rights Reserved</a:t>
            </a:r>
            <a:endParaRPr dirty="0"/>
          </a:p>
        </p:txBody>
      </p:sp>
      <p:pic>
        <p:nvPicPr>
          <p:cNvPr id="88" name="Google Shape;88;p1" descr="A black and grey logo with a blue line&#10;&#10;AI-generated content may be incorrect.">
            <a:extLst>
              <a:ext uri="{FF2B5EF4-FFF2-40B4-BE49-F238E27FC236}">
                <a16:creationId xmlns:a16="http://schemas.microsoft.com/office/drawing/2014/main" id="{9E6F87B3-8D84-9B67-5007-8810F77C9D7B}"/>
              </a:ext>
            </a:extLst>
          </p:cNvPr>
          <p:cNvPicPr preferRelativeResize="0"/>
          <p:nvPr/>
        </p:nvPicPr>
        <p:blipFill rotWithShape="1">
          <a:blip r:embed="rId3">
            <a:alphaModFix/>
          </a:blip>
          <a:srcRect/>
          <a:stretch/>
        </p:blipFill>
        <p:spPr>
          <a:xfrm>
            <a:off x="869948" y="109907"/>
            <a:ext cx="1009934" cy="600908"/>
          </a:xfrm>
          <a:prstGeom prst="rect">
            <a:avLst/>
          </a:prstGeom>
          <a:noFill/>
          <a:ln>
            <a:noFill/>
          </a:ln>
        </p:spPr>
      </p:pic>
      <p:sp>
        <p:nvSpPr>
          <p:cNvPr id="89" name="Google Shape;89;p1">
            <a:extLst>
              <a:ext uri="{FF2B5EF4-FFF2-40B4-BE49-F238E27FC236}">
                <a16:creationId xmlns:a16="http://schemas.microsoft.com/office/drawing/2014/main" id="{41EB162A-BBD6-BEE6-36FB-5663464E6233}"/>
              </a:ext>
            </a:extLst>
          </p:cNvPr>
          <p:cNvSpPr txBox="1"/>
          <p:nvPr/>
        </p:nvSpPr>
        <p:spPr>
          <a:xfrm>
            <a:off x="3289788" y="199431"/>
            <a:ext cx="8420100" cy="584735"/>
          </a:xfrm>
          <a:prstGeom prst="rect">
            <a:avLst/>
          </a:prstGeom>
          <a:noFill/>
          <a:ln>
            <a:noFill/>
          </a:ln>
        </p:spPr>
        <p:txBody>
          <a:bodyPr spcFirstLastPara="1" wrap="square" lIns="91425" tIns="45700" rIns="91425" bIns="45700" anchor="t" anchorCtr="0">
            <a:spAutoFit/>
          </a:bodyPr>
          <a:lstStyle/>
          <a:p>
            <a:pPr algn="ctr">
              <a:buSzPts val="2000"/>
            </a:pPr>
            <a:r>
              <a:rPr lang="en-GB" sz="1600" b="1" dirty="0">
                <a:solidFill>
                  <a:srgbClr val="130E3C"/>
                </a:solidFill>
                <a:latin typeface="Arial Rounded"/>
                <a:ea typeface="Arial Rounded"/>
                <a:cs typeface="Arial Rounded"/>
                <a:sym typeface="Arial Rounded"/>
              </a:rPr>
              <a:t>VWE: Morgan Sindall Construction – Project Day </a:t>
            </a:r>
          </a:p>
          <a:p>
            <a:pPr algn="ctr">
              <a:buSzPts val="2000"/>
            </a:pPr>
            <a:r>
              <a:rPr lang="en-GB" sz="1600" dirty="0">
                <a:solidFill>
                  <a:srgbClr val="130E3C"/>
                </a:solidFill>
                <a:latin typeface="Arial Rounded MT Bold" panose="020F0704030504030204" pitchFamily="34" charset="0"/>
                <a:ea typeface="Arial Rounded"/>
                <a:cs typeface="Arial Rounded"/>
                <a:sym typeface="Arial Rounded"/>
              </a:rPr>
              <a:t>Handout 4 – Timeline</a:t>
            </a:r>
            <a:endParaRPr sz="1050" dirty="0">
              <a:solidFill>
                <a:srgbClr val="FF0000"/>
              </a:solidFill>
              <a:latin typeface="Arial Rounded MT Bold" panose="020F0704030504030204" pitchFamily="34" charset="0"/>
            </a:endParaRPr>
          </a:p>
        </p:txBody>
      </p:sp>
      <p:cxnSp>
        <p:nvCxnSpPr>
          <p:cNvPr id="106" name="Google Shape;106;p1">
            <a:extLst>
              <a:ext uri="{FF2B5EF4-FFF2-40B4-BE49-F238E27FC236}">
                <a16:creationId xmlns:a16="http://schemas.microsoft.com/office/drawing/2014/main" id="{59DA5638-54D2-60EA-5C0A-B12135BFB863}"/>
              </a:ext>
            </a:extLst>
          </p:cNvPr>
          <p:cNvCxnSpPr>
            <a:cxnSpLocks/>
          </p:cNvCxnSpPr>
          <p:nvPr/>
        </p:nvCxnSpPr>
        <p:spPr>
          <a:xfrm>
            <a:off x="161924" y="857518"/>
            <a:ext cx="9582151" cy="0"/>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0DBD9B78-46EC-3AAC-C5D6-1402ADCAB76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7149" y="3187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Table 3">
            <a:extLst>
              <a:ext uri="{FF2B5EF4-FFF2-40B4-BE49-F238E27FC236}">
                <a16:creationId xmlns:a16="http://schemas.microsoft.com/office/drawing/2014/main" id="{35831B53-5AAF-FB5A-A595-0C90EFC6706F}"/>
              </a:ext>
            </a:extLst>
          </p:cNvPr>
          <p:cNvGraphicFramePr>
            <a:graphicFrameLocks noGrp="1"/>
          </p:cNvGraphicFramePr>
          <p:nvPr>
            <p:extLst>
              <p:ext uri="{D42A27DB-BD31-4B8C-83A1-F6EECF244321}">
                <p14:modId xmlns:p14="http://schemas.microsoft.com/office/powerpoint/2010/main" val="2492231844"/>
              </p:ext>
            </p:extLst>
          </p:nvPr>
        </p:nvGraphicFramePr>
        <p:xfrm>
          <a:off x="277900" y="1571316"/>
          <a:ext cx="9350197" cy="4958080"/>
        </p:xfrm>
        <a:graphic>
          <a:graphicData uri="http://schemas.openxmlformats.org/drawingml/2006/table">
            <a:tbl>
              <a:tblPr firstRow="1" bandRow="1">
                <a:tableStyleId>{5940675A-B579-460E-94D1-54222C63F5DA}</a:tableStyleId>
              </a:tblPr>
              <a:tblGrid>
                <a:gridCol w="1580651">
                  <a:extLst>
                    <a:ext uri="{9D8B030D-6E8A-4147-A177-3AD203B41FA5}">
                      <a16:colId xmlns:a16="http://schemas.microsoft.com/office/drawing/2014/main" val="2662106025"/>
                    </a:ext>
                  </a:extLst>
                </a:gridCol>
                <a:gridCol w="647462">
                  <a:extLst>
                    <a:ext uri="{9D8B030D-6E8A-4147-A177-3AD203B41FA5}">
                      <a16:colId xmlns:a16="http://schemas.microsoft.com/office/drawing/2014/main" val="4175183397"/>
                    </a:ext>
                  </a:extLst>
                </a:gridCol>
                <a:gridCol w="647462">
                  <a:extLst>
                    <a:ext uri="{9D8B030D-6E8A-4147-A177-3AD203B41FA5}">
                      <a16:colId xmlns:a16="http://schemas.microsoft.com/office/drawing/2014/main" val="4218092811"/>
                    </a:ext>
                  </a:extLst>
                </a:gridCol>
                <a:gridCol w="647462">
                  <a:extLst>
                    <a:ext uri="{9D8B030D-6E8A-4147-A177-3AD203B41FA5}">
                      <a16:colId xmlns:a16="http://schemas.microsoft.com/office/drawing/2014/main" val="3422933505"/>
                    </a:ext>
                  </a:extLst>
                </a:gridCol>
                <a:gridCol w="647463">
                  <a:extLst>
                    <a:ext uri="{9D8B030D-6E8A-4147-A177-3AD203B41FA5}">
                      <a16:colId xmlns:a16="http://schemas.microsoft.com/office/drawing/2014/main" val="2500182212"/>
                    </a:ext>
                  </a:extLst>
                </a:gridCol>
                <a:gridCol w="647463">
                  <a:extLst>
                    <a:ext uri="{9D8B030D-6E8A-4147-A177-3AD203B41FA5}">
                      <a16:colId xmlns:a16="http://schemas.microsoft.com/office/drawing/2014/main" val="834082824"/>
                    </a:ext>
                  </a:extLst>
                </a:gridCol>
                <a:gridCol w="647462">
                  <a:extLst>
                    <a:ext uri="{9D8B030D-6E8A-4147-A177-3AD203B41FA5}">
                      <a16:colId xmlns:a16="http://schemas.microsoft.com/office/drawing/2014/main" val="1059212406"/>
                    </a:ext>
                  </a:extLst>
                </a:gridCol>
                <a:gridCol w="647462">
                  <a:extLst>
                    <a:ext uri="{9D8B030D-6E8A-4147-A177-3AD203B41FA5}">
                      <a16:colId xmlns:a16="http://schemas.microsoft.com/office/drawing/2014/main" val="2722901128"/>
                    </a:ext>
                  </a:extLst>
                </a:gridCol>
                <a:gridCol w="647462">
                  <a:extLst>
                    <a:ext uri="{9D8B030D-6E8A-4147-A177-3AD203B41FA5}">
                      <a16:colId xmlns:a16="http://schemas.microsoft.com/office/drawing/2014/main" val="3313950759"/>
                    </a:ext>
                  </a:extLst>
                </a:gridCol>
                <a:gridCol w="647462">
                  <a:extLst>
                    <a:ext uri="{9D8B030D-6E8A-4147-A177-3AD203B41FA5}">
                      <a16:colId xmlns:a16="http://schemas.microsoft.com/office/drawing/2014/main" val="1585953603"/>
                    </a:ext>
                  </a:extLst>
                </a:gridCol>
                <a:gridCol w="647462">
                  <a:extLst>
                    <a:ext uri="{9D8B030D-6E8A-4147-A177-3AD203B41FA5}">
                      <a16:colId xmlns:a16="http://schemas.microsoft.com/office/drawing/2014/main" val="3068590561"/>
                    </a:ext>
                  </a:extLst>
                </a:gridCol>
                <a:gridCol w="647462">
                  <a:extLst>
                    <a:ext uri="{9D8B030D-6E8A-4147-A177-3AD203B41FA5}">
                      <a16:colId xmlns:a16="http://schemas.microsoft.com/office/drawing/2014/main" val="1610541827"/>
                    </a:ext>
                  </a:extLst>
                </a:gridCol>
                <a:gridCol w="647462">
                  <a:extLst>
                    <a:ext uri="{9D8B030D-6E8A-4147-A177-3AD203B41FA5}">
                      <a16:colId xmlns:a16="http://schemas.microsoft.com/office/drawing/2014/main" val="4226526864"/>
                    </a:ext>
                  </a:extLst>
                </a:gridCol>
              </a:tblGrid>
              <a:tr h="370840">
                <a:tc rowSpan="2">
                  <a:txBody>
                    <a:bodyPr/>
                    <a:lstStyle/>
                    <a:p>
                      <a:endParaRPr lang="en-GB" b="1"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Task</a:t>
                      </a:r>
                    </a:p>
                  </a:txBody>
                  <a:tcPr/>
                </a:tc>
                <a:tc gridSpan="12">
                  <a:txBody>
                    <a:bodyPr/>
                    <a:lstStyle/>
                    <a:p>
                      <a:pPr algn="ctr"/>
                      <a:r>
                        <a:rPr lang="en-GB" b="1" dirty="0">
                          <a:solidFill>
                            <a:srgbClr val="130E3C"/>
                          </a:solidFill>
                          <a:latin typeface="Arial Rounded MT Bold" panose="020F0704030504030204" pitchFamily="34" charset="0"/>
                        </a:rPr>
                        <a:t>Weeks</a:t>
                      </a:r>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algn="ctr"/>
                      <a:endParaRPr lang="en-GB" b="1" dirty="0">
                        <a:solidFill>
                          <a:srgbClr val="130E3C"/>
                        </a:solidFill>
                        <a:latin typeface="Arial Rounded MT Bold" panose="020F0704030504030204" pitchFamily="34" charset="0"/>
                      </a:endParaRPr>
                    </a:p>
                  </a:txBody>
                  <a:tcPr/>
                </a:tc>
                <a:tc hMerge="1">
                  <a:txBody>
                    <a:bodyPr/>
                    <a:lstStyle/>
                    <a:p>
                      <a:pPr algn="ctr"/>
                      <a:endParaRPr lang="en-GB" b="1" dirty="0">
                        <a:solidFill>
                          <a:srgbClr val="130E3C"/>
                        </a:solidFill>
                        <a:latin typeface="Arial Rounded MT Bold" panose="020F0704030504030204" pitchFamily="34" charset="0"/>
                      </a:endParaRPr>
                    </a:p>
                  </a:txBody>
                  <a:tcPr/>
                </a:tc>
                <a:tc hMerge="1">
                  <a:txBody>
                    <a:bodyPr/>
                    <a:lstStyle/>
                    <a:p>
                      <a:pPr algn="ctr"/>
                      <a:endParaRPr lang="en-GB" b="1" dirty="0">
                        <a:solidFill>
                          <a:srgbClr val="130E3C"/>
                        </a:solidFill>
                        <a:latin typeface="Arial Rounded MT Bold" panose="020F0704030504030204" pitchFamily="34" charset="0"/>
                      </a:endParaRPr>
                    </a:p>
                  </a:txBody>
                  <a:tcPr/>
                </a:tc>
                <a:tc hMerge="1">
                  <a:txBody>
                    <a:bodyPr/>
                    <a:lstStyle/>
                    <a:p>
                      <a:pPr algn="ctr"/>
                      <a:endParaRPr lang="en-GB" b="1"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479519630"/>
                  </a:ext>
                </a:extLst>
              </a:tr>
              <a:tr h="370840">
                <a:tc vMerge="1">
                  <a:txBody>
                    <a:bodyPr/>
                    <a:lstStyle/>
                    <a:p>
                      <a:endParaRPr dirty="0"/>
                    </a:p>
                  </a:txBody>
                  <a:tcPr/>
                </a:tc>
                <a:tc>
                  <a:txBody>
                    <a:bodyPr/>
                    <a:lstStyle/>
                    <a:p>
                      <a:r>
                        <a:rPr lang="en-GB" sz="1200" b="1" dirty="0">
                          <a:solidFill>
                            <a:srgbClr val="130E3C"/>
                          </a:solidFill>
                          <a:latin typeface="Arial Rounded MT Bold" panose="020F0704030504030204" pitchFamily="34" charset="0"/>
                        </a:rPr>
                        <a:t>1-5</a:t>
                      </a:r>
                    </a:p>
                  </a:txBody>
                  <a:tcPr>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6-10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11-15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16-20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21-25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26-30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31-35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36-40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41-45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46-50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51-55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56-60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92172082"/>
                  </a:ext>
                </a:extLst>
              </a:tr>
              <a:tr h="370840">
                <a:tc>
                  <a:txBody>
                    <a:bodyPr/>
                    <a:lstStyle/>
                    <a:p>
                      <a:r>
                        <a:rPr lang="en-GB" dirty="0">
                          <a:solidFill>
                            <a:srgbClr val="130E3C"/>
                          </a:solidFill>
                          <a:latin typeface="Arial Rounded MT Bold" panose="020F0704030504030204" pitchFamily="34" charset="0"/>
                        </a:rPr>
                        <a:t>Site setup</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212667541"/>
                  </a:ext>
                </a:extLst>
              </a:tr>
              <a:tr h="370840">
                <a:tc>
                  <a:txBody>
                    <a:bodyPr/>
                    <a:lstStyle/>
                    <a:p>
                      <a:r>
                        <a:rPr lang="en-GB" dirty="0">
                          <a:solidFill>
                            <a:srgbClr val="130E3C"/>
                          </a:solidFill>
                          <a:latin typeface="Arial Rounded MT Bold" panose="020F0704030504030204" pitchFamily="34" charset="0"/>
                        </a:rPr>
                        <a:t>Foundations</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81808336"/>
                  </a:ext>
                </a:extLst>
              </a:tr>
              <a:tr h="370840">
                <a:tc>
                  <a:txBody>
                    <a:bodyPr/>
                    <a:lstStyle/>
                    <a:p>
                      <a:r>
                        <a:rPr lang="en-GB" dirty="0">
                          <a:solidFill>
                            <a:srgbClr val="130E3C"/>
                          </a:solidFill>
                          <a:latin typeface="Arial Rounded MT Bold" panose="020F0704030504030204" pitchFamily="34" charset="0"/>
                        </a:rPr>
                        <a:t>Timber frame</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348496492"/>
                  </a:ext>
                </a:extLst>
              </a:tr>
              <a:tr h="370840">
                <a:tc>
                  <a:txBody>
                    <a:bodyPr/>
                    <a:lstStyle/>
                    <a:p>
                      <a:r>
                        <a:rPr lang="en-GB" dirty="0">
                          <a:solidFill>
                            <a:srgbClr val="130E3C"/>
                          </a:solidFill>
                          <a:latin typeface="Arial Rounded MT Bold" panose="020F0704030504030204" pitchFamily="34" charset="0"/>
                        </a:rPr>
                        <a:t>Roof</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835915098"/>
                  </a:ext>
                </a:extLst>
              </a:tr>
              <a:tr h="370840">
                <a:tc>
                  <a:txBody>
                    <a:bodyPr/>
                    <a:lstStyle/>
                    <a:p>
                      <a:r>
                        <a:rPr lang="en-GB" dirty="0">
                          <a:solidFill>
                            <a:srgbClr val="130E3C"/>
                          </a:solidFill>
                          <a:latin typeface="Arial Rounded MT Bold" panose="020F0704030504030204" pitchFamily="34" charset="0"/>
                        </a:rPr>
                        <a:t>External walls and windows</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37034208"/>
                  </a:ext>
                </a:extLst>
              </a:tr>
              <a:tr h="370840">
                <a:tc>
                  <a:txBody>
                    <a:bodyPr/>
                    <a:lstStyle/>
                    <a:p>
                      <a:r>
                        <a:rPr lang="en-GB" dirty="0">
                          <a:solidFill>
                            <a:srgbClr val="130E3C"/>
                          </a:solidFill>
                          <a:latin typeface="Arial Rounded MT Bold" panose="020F0704030504030204" pitchFamily="34" charset="0"/>
                        </a:rPr>
                        <a:t>First fix (plumbing and electrics) </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20798889"/>
                  </a:ext>
                </a:extLst>
              </a:tr>
              <a:tr h="370840">
                <a:tc>
                  <a:txBody>
                    <a:bodyPr/>
                    <a:lstStyle/>
                    <a:p>
                      <a:r>
                        <a:rPr lang="en-GB" dirty="0">
                          <a:solidFill>
                            <a:srgbClr val="130E3C"/>
                          </a:solidFill>
                          <a:latin typeface="Arial Rounded MT Bold" panose="020F0704030504030204" pitchFamily="34" charset="0"/>
                        </a:rPr>
                        <a:t>Internal walls</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92685637"/>
                  </a:ext>
                </a:extLst>
              </a:tr>
              <a:tr h="370840">
                <a:tc>
                  <a:txBody>
                    <a:bodyPr/>
                    <a:lstStyle/>
                    <a:p>
                      <a:r>
                        <a:rPr lang="en-GB" dirty="0">
                          <a:solidFill>
                            <a:srgbClr val="130E3C"/>
                          </a:solidFill>
                          <a:latin typeface="Arial Rounded MT Bold" panose="020F0704030504030204" pitchFamily="34" charset="0"/>
                        </a:rPr>
                        <a:t>Second fix </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069369856"/>
                  </a:ext>
                </a:extLst>
              </a:tr>
              <a:tr h="370840">
                <a:tc>
                  <a:txBody>
                    <a:bodyPr/>
                    <a:lstStyle/>
                    <a:p>
                      <a:r>
                        <a:rPr lang="en-GB" dirty="0">
                          <a:solidFill>
                            <a:srgbClr val="130E3C"/>
                          </a:solidFill>
                          <a:latin typeface="Arial Rounded MT Bold" panose="020F0704030504030204" pitchFamily="34" charset="0"/>
                        </a:rPr>
                        <a:t>Internal finishes</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840332"/>
                  </a:ext>
                </a:extLst>
              </a:tr>
              <a:tr h="370840">
                <a:tc>
                  <a:txBody>
                    <a:bodyPr/>
                    <a:lstStyle/>
                    <a:p>
                      <a:r>
                        <a:rPr lang="en-GB" dirty="0">
                          <a:solidFill>
                            <a:srgbClr val="130E3C"/>
                          </a:solidFill>
                          <a:latin typeface="Arial Rounded MT Bold" panose="020F0704030504030204" pitchFamily="34" charset="0"/>
                        </a:rPr>
                        <a:t>Landscaping </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151655798"/>
                  </a:ext>
                </a:extLst>
              </a:tr>
            </a:tbl>
          </a:graphicData>
        </a:graphic>
      </p:graphicFrame>
    </p:spTree>
    <p:extLst>
      <p:ext uri="{BB962C8B-B14F-4D97-AF65-F5344CB8AC3E}">
        <p14:creationId xmlns:p14="http://schemas.microsoft.com/office/powerpoint/2010/main" val="4215054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474D6986-F8CD-9A48-4E16-ECC98B7D1790}"/>
            </a:ext>
          </a:extLst>
        </p:cNvPr>
        <p:cNvGrpSpPr/>
        <p:nvPr/>
      </p:nvGrpSpPr>
      <p:grpSpPr>
        <a:xfrm>
          <a:off x="0" y="0"/>
          <a:ext cx="0" cy="0"/>
          <a:chOff x="0" y="0"/>
          <a:chExt cx="0" cy="0"/>
        </a:xfrm>
      </p:grpSpPr>
      <p:sp>
        <p:nvSpPr>
          <p:cNvPr id="5" name="Google Shape;84;p1">
            <a:extLst>
              <a:ext uri="{FF2B5EF4-FFF2-40B4-BE49-F238E27FC236}">
                <a16:creationId xmlns:a16="http://schemas.microsoft.com/office/drawing/2014/main" id="{FD683060-4717-5FB0-1E16-6D8C9E7A99B6}"/>
              </a:ext>
            </a:extLst>
          </p:cNvPr>
          <p:cNvSpPr/>
          <p:nvPr/>
        </p:nvSpPr>
        <p:spPr>
          <a:xfrm>
            <a:off x="161924" y="905410"/>
            <a:ext cx="9582151" cy="5706486"/>
          </a:xfrm>
          <a:prstGeom prst="roundRect">
            <a:avLst>
              <a:gd name="adj" fmla="val 887"/>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53">
              <a:lnSpc>
                <a:spcPct val="104000"/>
              </a:lnSpc>
              <a:spcAft>
                <a:spcPts val="25"/>
              </a:spcAft>
              <a:buSzPts val="1200"/>
            </a:pPr>
            <a:r>
              <a:rPr lang="en-GB" dirty="0">
                <a:solidFill>
                  <a:srgbClr val="FF0000"/>
                </a:solidFill>
                <a:latin typeface="Arial Rounded MT Bold" panose="020F0704030504030204" pitchFamily="34" charset="0"/>
                <a:ea typeface="Arial Rounded"/>
                <a:cs typeface="Arial Rounded"/>
                <a:sym typeface="Arial Rounded"/>
              </a:rPr>
              <a:t>The student’s timeline should show the following: </a:t>
            </a:r>
          </a:p>
          <a:p>
            <a:pPr marL="6350" marR="175253">
              <a:lnSpc>
                <a:spcPct val="104000"/>
              </a:lnSpc>
              <a:spcAft>
                <a:spcPts val="25"/>
              </a:spcAft>
              <a:buSzPts val="1200"/>
            </a:pPr>
            <a:endParaRPr lang="en-GB" dirty="0">
              <a:solidFill>
                <a:srgbClr val="FF0000"/>
              </a:solidFill>
              <a:latin typeface="Arial Rounded MT Bold" panose="020F0704030504030204" pitchFamily="34" charset="0"/>
              <a:ea typeface="Arial Rounded"/>
              <a:cs typeface="Arial Rounded"/>
              <a:sym typeface="Arial Rounded"/>
            </a:endParaRPr>
          </a:p>
          <a:p>
            <a:pPr marL="6350" marR="175253">
              <a:lnSpc>
                <a:spcPct val="104000"/>
              </a:lnSpc>
              <a:spcAft>
                <a:spcPts val="25"/>
              </a:spcAft>
              <a:buSzPts val="1200"/>
            </a:pPr>
            <a:r>
              <a:rPr lang="en-GB" dirty="0">
                <a:solidFill>
                  <a:srgbClr val="FF0000"/>
                </a:solidFill>
                <a:latin typeface="Arial Rounded MT Bold" panose="020F0704030504030204" pitchFamily="34" charset="0"/>
                <a:ea typeface="Arial Rounded"/>
                <a:cs typeface="Arial Rounded"/>
                <a:sym typeface="Arial Rounded"/>
              </a:rPr>
              <a:t>Site setup: Weeks 1–4</a:t>
            </a:r>
          </a:p>
          <a:p>
            <a:pPr marL="6350" marR="175253">
              <a:lnSpc>
                <a:spcPct val="104000"/>
              </a:lnSpc>
              <a:spcAft>
                <a:spcPts val="25"/>
              </a:spcAft>
              <a:buSzPts val="1200"/>
            </a:pPr>
            <a:r>
              <a:rPr lang="en-GB" dirty="0">
                <a:solidFill>
                  <a:srgbClr val="FF0000"/>
                </a:solidFill>
                <a:latin typeface="Arial Rounded MT Bold" panose="020F0704030504030204" pitchFamily="34" charset="0"/>
                <a:ea typeface="Arial Rounded"/>
                <a:cs typeface="Arial Rounded"/>
                <a:sym typeface="Arial Rounded"/>
              </a:rPr>
              <a:t>Foundations: Weeks 5–10</a:t>
            </a:r>
          </a:p>
          <a:p>
            <a:pPr marL="6350" marR="175253">
              <a:lnSpc>
                <a:spcPct val="104000"/>
              </a:lnSpc>
              <a:spcAft>
                <a:spcPts val="25"/>
              </a:spcAft>
              <a:buSzPts val="1200"/>
            </a:pPr>
            <a:r>
              <a:rPr lang="en-GB" dirty="0">
                <a:solidFill>
                  <a:srgbClr val="FF0000"/>
                </a:solidFill>
                <a:latin typeface="Arial Rounded MT Bold" panose="020F0704030504030204" pitchFamily="34" charset="0"/>
                <a:ea typeface="Arial Rounded"/>
                <a:cs typeface="Arial Rounded"/>
                <a:sym typeface="Arial Rounded"/>
              </a:rPr>
              <a:t>Timber frame: Weeks 11–20</a:t>
            </a:r>
          </a:p>
          <a:p>
            <a:pPr marL="6350" marR="175253">
              <a:lnSpc>
                <a:spcPct val="104000"/>
              </a:lnSpc>
              <a:spcAft>
                <a:spcPts val="25"/>
              </a:spcAft>
              <a:buSzPts val="1200"/>
            </a:pPr>
            <a:r>
              <a:rPr lang="en-GB" dirty="0">
                <a:solidFill>
                  <a:srgbClr val="FF0000"/>
                </a:solidFill>
                <a:latin typeface="Arial Rounded MT Bold" panose="020F0704030504030204" pitchFamily="34" charset="0"/>
                <a:ea typeface="Arial Rounded"/>
                <a:cs typeface="Arial Rounded"/>
                <a:sym typeface="Arial Rounded"/>
              </a:rPr>
              <a:t>Roof: Weeks 21–24</a:t>
            </a:r>
          </a:p>
          <a:p>
            <a:pPr marL="6350" marR="175253">
              <a:lnSpc>
                <a:spcPct val="104000"/>
              </a:lnSpc>
              <a:spcAft>
                <a:spcPts val="25"/>
              </a:spcAft>
              <a:buSzPts val="1200"/>
            </a:pPr>
            <a:r>
              <a:rPr lang="en-GB" dirty="0">
                <a:solidFill>
                  <a:srgbClr val="FF0000"/>
                </a:solidFill>
                <a:latin typeface="Arial Rounded MT Bold" panose="020F0704030504030204" pitchFamily="34" charset="0"/>
                <a:ea typeface="Arial Rounded"/>
                <a:cs typeface="Arial Rounded"/>
                <a:sym typeface="Arial Rounded"/>
              </a:rPr>
              <a:t>External walls: Weeks 21–26</a:t>
            </a:r>
          </a:p>
          <a:p>
            <a:pPr marL="6350" marR="175253">
              <a:lnSpc>
                <a:spcPct val="104000"/>
              </a:lnSpc>
              <a:spcAft>
                <a:spcPts val="25"/>
              </a:spcAft>
              <a:buSzPts val="1200"/>
            </a:pPr>
            <a:r>
              <a:rPr lang="en-GB" dirty="0">
                <a:solidFill>
                  <a:srgbClr val="FF0000"/>
                </a:solidFill>
                <a:latin typeface="Arial Rounded MT Bold" panose="020F0704030504030204" pitchFamily="34" charset="0"/>
                <a:ea typeface="Arial Rounded"/>
                <a:cs typeface="Arial Rounded"/>
                <a:sym typeface="Arial Rounded"/>
              </a:rPr>
              <a:t>First fix: Weeks 21–28</a:t>
            </a:r>
          </a:p>
          <a:p>
            <a:pPr marL="6350" marR="175253">
              <a:lnSpc>
                <a:spcPct val="104000"/>
              </a:lnSpc>
              <a:spcAft>
                <a:spcPts val="25"/>
              </a:spcAft>
              <a:buSzPts val="1200"/>
            </a:pPr>
            <a:r>
              <a:rPr lang="en-GB" dirty="0">
                <a:solidFill>
                  <a:srgbClr val="FF0000"/>
                </a:solidFill>
                <a:latin typeface="Arial Rounded MT Bold" panose="020F0704030504030204" pitchFamily="34" charset="0"/>
                <a:ea typeface="Arial Rounded"/>
                <a:cs typeface="Arial Rounded"/>
                <a:sym typeface="Arial Rounded"/>
              </a:rPr>
              <a:t>Internal walls: Weeks 21–26 (can overlap after first fix starts)</a:t>
            </a:r>
          </a:p>
          <a:p>
            <a:pPr marL="6350" marR="175253">
              <a:lnSpc>
                <a:spcPct val="104000"/>
              </a:lnSpc>
              <a:spcAft>
                <a:spcPts val="25"/>
              </a:spcAft>
              <a:buSzPts val="1200"/>
            </a:pPr>
            <a:r>
              <a:rPr lang="en-GB" dirty="0">
                <a:solidFill>
                  <a:srgbClr val="FF0000"/>
                </a:solidFill>
                <a:latin typeface="Arial Rounded MT Bold" panose="020F0704030504030204" pitchFamily="34" charset="0"/>
                <a:ea typeface="Arial Rounded"/>
                <a:cs typeface="Arial Rounded"/>
                <a:sym typeface="Arial Rounded"/>
              </a:rPr>
              <a:t>Second fix: Weeks 27–32</a:t>
            </a:r>
          </a:p>
          <a:p>
            <a:pPr marL="6350" marR="175253">
              <a:lnSpc>
                <a:spcPct val="104000"/>
              </a:lnSpc>
              <a:spcAft>
                <a:spcPts val="25"/>
              </a:spcAft>
              <a:buSzPts val="1200"/>
            </a:pPr>
            <a:r>
              <a:rPr lang="en-GB" dirty="0">
                <a:solidFill>
                  <a:srgbClr val="FF0000"/>
                </a:solidFill>
                <a:latin typeface="Arial Rounded MT Bold" panose="020F0704030504030204" pitchFamily="34" charset="0"/>
                <a:ea typeface="Arial Rounded"/>
                <a:cs typeface="Arial Rounded"/>
                <a:sym typeface="Arial Rounded"/>
              </a:rPr>
              <a:t>Internal finishes: Weeks 33–40</a:t>
            </a:r>
          </a:p>
          <a:p>
            <a:pPr marL="6350" marR="175253">
              <a:lnSpc>
                <a:spcPct val="104000"/>
              </a:lnSpc>
              <a:spcAft>
                <a:spcPts val="25"/>
              </a:spcAft>
              <a:buSzPts val="1200"/>
            </a:pPr>
            <a:r>
              <a:rPr lang="en-GB" dirty="0">
                <a:solidFill>
                  <a:srgbClr val="FF0000"/>
                </a:solidFill>
                <a:latin typeface="Arial Rounded MT Bold" panose="020F0704030504030204" pitchFamily="34" charset="0"/>
                <a:ea typeface="Arial Rounded"/>
                <a:cs typeface="Arial Rounded"/>
                <a:sym typeface="Arial Rounded"/>
              </a:rPr>
              <a:t>Landscaping: Weeks 27–32</a:t>
            </a:r>
          </a:p>
          <a:p>
            <a:pPr marL="6350" marR="175253">
              <a:lnSpc>
                <a:spcPct val="104000"/>
              </a:lnSpc>
              <a:spcAft>
                <a:spcPts val="25"/>
              </a:spcAft>
              <a:buSzPts val="1200"/>
            </a:pPr>
            <a:endParaRPr lang="en-GB" dirty="0">
              <a:solidFill>
                <a:srgbClr val="FF0000"/>
              </a:solidFill>
              <a:latin typeface="Arial Rounded MT Bold" panose="020F0704030504030204" pitchFamily="34" charset="0"/>
              <a:ea typeface="Arial Rounded"/>
              <a:cs typeface="Arial Rounded"/>
              <a:sym typeface="Arial Rounded"/>
            </a:endParaRPr>
          </a:p>
          <a:p>
            <a:pPr marL="6350" marR="175253">
              <a:lnSpc>
                <a:spcPct val="104000"/>
              </a:lnSpc>
              <a:spcAft>
                <a:spcPts val="25"/>
              </a:spcAft>
              <a:buSzPts val="1200"/>
            </a:pPr>
            <a:r>
              <a:rPr lang="en-GB" dirty="0">
                <a:solidFill>
                  <a:srgbClr val="FF0000"/>
                </a:solidFill>
                <a:latin typeface="Arial Rounded MT Bold" panose="020F0704030504030204" pitchFamily="34" charset="0"/>
                <a:ea typeface="Arial Rounded"/>
                <a:cs typeface="Arial Rounded"/>
                <a:sym typeface="Arial Rounded"/>
              </a:rPr>
              <a:t>They should also show that the project is due to finish by Week 40, allowing 20 weeks of contingency for any delays.</a:t>
            </a:r>
          </a:p>
          <a:p>
            <a:pPr marL="6350" marR="175253">
              <a:lnSpc>
                <a:spcPct val="104000"/>
              </a:lnSpc>
              <a:spcAft>
                <a:spcPts val="25"/>
              </a:spcAft>
              <a:buSzPts val="1200"/>
            </a:pPr>
            <a:endParaRPr lang="en-GB" dirty="0">
              <a:solidFill>
                <a:srgbClr val="FF0000"/>
              </a:solidFill>
              <a:latin typeface="Arial Rounded MT Bold" panose="020F0704030504030204" pitchFamily="34" charset="0"/>
              <a:ea typeface="Arial Rounded"/>
              <a:cs typeface="Arial Rounded"/>
              <a:sym typeface="Arial Rounded"/>
            </a:endParaRPr>
          </a:p>
          <a:p>
            <a:pPr marL="6350" marR="175253" algn="ctr">
              <a:lnSpc>
                <a:spcPct val="104000"/>
              </a:lnSpc>
              <a:spcAft>
                <a:spcPts val="25"/>
              </a:spcAft>
              <a:buSzPts val="1200"/>
            </a:pPr>
            <a:endParaRPr lang="en-GB" dirty="0">
              <a:solidFill>
                <a:srgbClr val="FF0000"/>
              </a:solidFill>
              <a:latin typeface="Arial Rounded MT Bold" panose="020F0704030504030204" pitchFamily="34" charset="0"/>
              <a:ea typeface="Arial Rounded"/>
              <a:cs typeface="Arial Rounded"/>
              <a:sym typeface="Arial Rounded"/>
            </a:endParaRPr>
          </a:p>
          <a:p>
            <a:pPr marL="6350" marR="175253">
              <a:lnSpc>
                <a:spcPct val="104000"/>
              </a:lnSpc>
              <a:spcAft>
                <a:spcPts val="25"/>
              </a:spcAft>
              <a:buSzPts val="1200"/>
            </a:pPr>
            <a:r>
              <a:rPr lang="en-GB" dirty="0">
                <a:solidFill>
                  <a:srgbClr val="FF0000"/>
                </a:solidFill>
                <a:latin typeface="Arial Rounded MT Bold" panose="020F0704030504030204" pitchFamily="34" charset="0"/>
                <a:ea typeface="Arial Rounded"/>
                <a:cs typeface="Arial Rounded"/>
                <a:sym typeface="Arial Rounded"/>
              </a:rPr>
              <a:t>Students can present this information in any way they like. They may have drawn a timeline and used colour to show the tasks, or done something similar digitally, perhaps using a spreadsheet. An example of how this might look on the provided template is on the next page. </a:t>
            </a: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87" name="Google Shape;87;p1">
            <a:extLst>
              <a:ext uri="{FF2B5EF4-FFF2-40B4-BE49-F238E27FC236}">
                <a16:creationId xmlns:a16="http://schemas.microsoft.com/office/drawing/2014/main" id="{A0C2DBB2-D7A9-D0E9-089A-0B3AB24C4500}"/>
              </a:ext>
            </a:extLst>
          </p:cNvPr>
          <p:cNvSpPr txBox="1"/>
          <p:nvPr/>
        </p:nvSpPr>
        <p:spPr>
          <a:xfrm>
            <a:off x="6105300" y="6611896"/>
            <a:ext cx="3800700" cy="215403"/>
          </a:xfrm>
          <a:prstGeom prst="rect">
            <a:avLst/>
          </a:prstGeom>
          <a:noFill/>
          <a:ln>
            <a:noFill/>
          </a:ln>
        </p:spPr>
        <p:txBody>
          <a:bodyPr spcFirstLastPara="1" wrap="square" lIns="91425" tIns="45700" rIns="91425" bIns="45700" anchor="t" anchorCtr="0">
            <a:spAutoFit/>
          </a:bodyPr>
          <a:lstStyle/>
          <a:p>
            <a:pPr algn="r">
              <a:buSzPts val="800"/>
            </a:pPr>
            <a:r>
              <a:rPr lang="en-GB" sz="800" b="1" dirty="0">
                <a:solidFill>
                  <a:srgbClr val="130E3C"/>
                </a:solidFill>
                <a:latin typeface="Arial Rounded"/>
                <a:ea typeface="Arial Rounded"/>
                <a:cs typeface="Arial Rounded"/>
                <a:sym typeface="Arial Rounded"/>
              </a:rPr>
              <a:t>Developing Experts </a:t>
            </a:r>
            <a:r>
              <a:rPr lang="en-GB" sz="800" b="1">
                <a:solidFill>
                  <a:srgbClr val="130E3C"/>
                </a:solidFill>
                <a:latin typeface="Arial Rounded"/>
                <a:ea typeface="Arial Rounded"/>
                <a:cs typeface="Arial Rounded"/>
                <a:sym typeface="Arial Rounded"/>
              </a:rPr>
              <a:t>Copyright 2026 </a:t>
            </a:r>
            <a:r>
              <a:rPr lang="en-GB" sz="800" b="1" dirty="0">
                <a:solidFill>
                  <a:srgbClr val="130E3C"/>
                </a:solidFill>
                <a:latin typeface="Arial Rounded"/>
                <a:ea typeface="Arial Rounded"/>
                <a:cs typeface="Arial Rounded"/>
                <a:sym typeface="Arial Rounded"/>
              </a:rPr>
              <a:t>All Rights Reserved</a:t>
            </a:r>
            <a:endParaRPr dirty="0"/>
          </a:p>
        </p:txBody>
      </p:sp>
      <p:pic>
        <p:nvPicPr>
          <p:cNvPr id="88" name="Google Shape;88;p1" descr="A black and grey logo with a blue line&#10;&#10;AI-generated content may be incorrect.">
            <a:extLst>
              <a:ext uri="{FF2B5EF4-FFF2-40B4-BE49-F238E27FC236}">
                <a16:creationId xmlns:a16="http://schemas.microsoft.com/office/drawing/2014/main" id="{FB3FB1D6-BCE0-741D-C3E4-0E37E3F3E5D6}"/>
              </a:ext>
            </a:extLst>
          </p:cNvPr>
          <p:cNvPicPr preferRelativeResize="0"/>
          <p:nvPr/>
        </p:nvPicPr>
        <p:blipFill rotWithShape="1">
          <a:blip r:embed="rId3">
            <a:alphaModFix/>
          </a:blip>
          <a:srcRect/>
          <a:stretch/>
        </p:blipFill>
        <p:spPr>
          <a:xfrm>
            <a:off x="869948" y="109907"/>
            <a:ext cx="1009934" cy="600908"/>
          </a:xfrm>
          <a:prstGeom prst="rect">
            <a:avLst/>
          </a:prstGeom>
          <a:noFill/>
          <a:ln>
            <a:noFill/>
          </a:ln>
        </p:spPr>
      </p:pic>
      <p:sp>
        <p:nvSpPr>
          <p:cNvPr id="89" name="Google Shape;89;p1">
            <a:extLst>
              <a:ext uri="{FF2B5EF4-FFF2-40B4-BE49-F238E27FC236}">
                <a16:creationId xmlns:a16="http://schemas.microsoft.com/office/drawing/2014/main" id="{DF550CDB-CEE4-73EE-5E49-DD8B3F882306}"/>
              </a:ext>
            </a:extLst>
          </p:cNvPr>
          <p:cNvSpPr txBox="1"/>
          <p:nvPr/>
        </p:nvSpPr>
        <p:spPr>
          <a:xfrm>
            <a:off x="3289788" y="199431"/>
            <a:ext cx="8420100" cy="584735"/>
          </a:xfrm>
          <a:prstGeom prst="rect">
            <a:avLst/>
          </a:prstGeom>
          <a:noFill/>
          <a:ln>
            <a:noFill/>
          </a:ln>
        </p:spPr>
        <p:txBody>
          <a:bodyPr spcFirstLastPara="1" wrap="square" lIns="91425" tIns="45700" rIns="91425" bIns="45700" anchor="t" anchorCtr="0">
            <a:spAutoFit/>
          </a:bodyPr>
          <a:lstStyle/>
          <a:p>
            <a:pPr algn="ctr">
              <a:buSzPts val="2000"/>
            </a:pPr>
            <a:r>
              <a:rPr lang="en-GB" sz="1600" b="1" dirty="0">
                <a:solidFill>
                  <a:srgbClr val="130E3C"/>
                </a:solidFill>
                <a:latin typeface="Arial Rounded"/>
                <a:ea typeface="Arial Rounded"/>
                <a:cs typeface="Arial Rounded"/>
                <a:sym typeface="Arial Rounded"/>
              </a:rPr>
              <a:t>VWE: Morgan Sindall Construction – Project Day </a:t>
            </a:r>
          </a:p>
          <a:p>
            <a:pPr algn="ctr">
              <a:buSzPts val="2000"/>
            </a:pPr>
            <a:r>
              <a:rPr lang="en-GB" sz="1600" dirty="0">
                <a:solidFill>
                  <a:srgbClr val="130E3C"/>
                </a:solidFill>
                <a:latin typeface="Arial Rounded MT Bold" panose="020F0704030504030204" pitchFamily="34" charset="0"/>
                <a:ea typeface="Arial Rounded"/>
                <a:cs typeface="Arial Rounded"/>
                <a:sym typeface="Arial Rounded"/>
              </a:rPr>
              <a:t>Handout 4 – Timeline </a:t>
            </a:r>
            <a:r>
              <a:rPr lang="en-GB" sz="1600" dirty="0">
                <a:solidFill>
                  <a:srgbClr val="FF0000"/>
                </a:solidFill>
                <a:latin typeface="Arial Rounded MT Bold" panose="020F0704030504030204" pitchFamily="34" charset="0"/>
                <a:ea typeface="Arial Rounded"/>
                <a:cs typeface="Arial Rounded"/>
                <a:sym typeface="Arial Rounded"/>
              </a:rPr>
              <a:t>Answers</a:t>
            </a:r>
            <a:endParaRPr sz="1050" dirty="0">
              <a:solidFill>
                <a:srgbClr val="FF0000"/>
              </a:solidFill>
              <a:latin typeface="Arial Rounded MT Bold" panose="020F0704030504030204" pitchFamily="34" charset="0"/>
            </a:endParaRPr>
          </a:p>
        </p:txBody>
      </p:sp>
      <p:cxnSp>
        <p:nvCxnSpPr>
          <p:cNvPr id="106" name="Google Shape;106;p1">
            <a:extLst>
              <a:ext uri="{FF2B5EF4-FFF2-40B4-BE49-F238E27FC236}">
                <a16:creationId xmlns:a16="http://schemas.microsoft.com/office/drawing/2014/main" id="{601E8B81-0E5A-EC27-E1E0-DA6193B2FCAF}"/>
              </a:ext>
            </a:extLst>
          </p:cNvPr>
          <p:cNvCxnSpPr>
            <a:cxnSpLocks/>
          </p:cNvCxnSpPr>
          <p:nvPr/>
        </p:nvCxnSpPr>
        <p:spPr>
          <a:xfrm>
            <a:off x="161923" y="832059"/>
            <a:ext cx="9582151" cy="0"/>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AECD1DE0-CB08-E0EB-D004-410131AFDC2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7149" y="3187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4622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6DC990C0-020A-BAFE-FA0A-6D514AE3ED97}"/>
            </a:ext>
          </a:extLst>
        </p:cNvPr>
        <p:cNvGrpSpPr/>
        <p:nvPr/>
      </p:nvGrpSpPr>
      <p:grpSpPr>
        <a:xfrm>
          <a:off x="0" y="0"/>
          <a:ext cx="0" cy="0"/>
          <a:chOff x="0" y="0"/>
          <a:chExt cx="0" cy="0"/>
        </a:xfrm>
      </p:grpSpPr>
      <p:sp>
        <p:nvSpPr>
          <p:cNvPr id="5" name="Google Shape;84;p1">
            <a:extLst>
              <a:ext uri="{FF2B5EF4-FFF2-40B4-BE49-F238E27FC236}">
                <a16:creationId xmlns:a16="http://schemas.microsoft.com/office/drawing/2014/main" id="{EC9D9DC0-9AB5-B5AD-64D6-4CF28D09D56C}"/>
              </a:ext>
            </a:extLst>
          </p:cNvPr>
          <p:cNvSpPr/>
          <p:nvPr/>
        </p:nvSpPr>
        <p:spPr>
          <a:xfrm>
            <a:off x="161924" y="1488816"/>
            <a:ext cx="9582151" cy="5123082"/>
          </a:xfrm>
          <a:prstGeom prst="roundRect">
            <a:avLst>
              <a:gd name="adj" fmla="val 887"/>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53" algn="ctr">
              <a:lnSpc>
                <a:spcPct val="104000"/>
              </a:lnSpc>
              <a:spcAft>
                <a:spcPts val="25"/>
              </a:spcAft>
              <a:buSzPts val="1200"/>
            </a:pPr>
            <a:endParaRPr lang="en-GB" dirty="0">
              <a:solidFill>
                <a:srgbClr val="130E3C"/>
              </a:solidFill>
              <a:latin typeface="Arial Rounded MT Bold" panose="020F0704030504030204" pitchFamily="34" charset="0"/>
              <a:ea typeface="Arial Rounded"/>
              <a:cs typeface="Arial Rounded"/>
              <a:sym typeface="Arial Rounded"/>
            </a:endParaRPr>
          </a:p>
        </p:txBody>
      </p:sp>
      <p:sp>
        <p:nvSpPr>
          <p:cNvPr id="84" name="Google Shape;84;p1">
            <a:extLst>
              <a:ext uri="{FF2B5EF4-FFF2-40B4-BE49-F238E27FC236}">
                <a16:creationId xmlns:a16="http://schemas.microsoft.com/office/drawing/2014/main" id="{733024E8-FFB7-E5AA-7B9E-02D711D62413}"/>
              </a:ext>
            </a:extLst>
          </p:cNvPr>
          <p:cNvSpPr/>
          <p:nvPr/>
        </p:nvSpPr>
        <p:spPr>
          <a:xfrm>
            <a:off x="161924" y="950446"/>
            <a:ext cx="9582151" cy="431778"/>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53" algn="ctr">
              <a:lnSpc>
                <a:spcPct val="104000"/>
              </a:lnSpc>
              <a:spcAft>
                <a:spcPts val="25"/>
              </a:spcAft>
              <a:buSzPts val="1200"/>
            </a:pPr>
            <a:r>
              <a:rPr lang="en-GB" dirty="0">
                <a:solidFill>
                  <a:srgbClr val="130E3C"/>
                </a:solidFill>
                <a:latin typeface="Arial Rounded MT Bold" panose="020F0704030504030204" pitchFamily="34" charset="0"/>
                <a:ea typeface="Arial Rounded"/>
                <a:cs typeface="Arial Rounded"/>
                <a:sym typeface="Arial Rounded"/>
              </a:rPr>
              <a:t>Timeline template</a:t>
            </a:r>
          </a:p>
        </p:txBody>
      </p:sp>
      <p:sp>
        <p:nvSpPr>
          <p:cNvPr id="87" name="Google Shape;87;p1">
            <a:extLst>
              <a:ext uri="{FF2B5EF4-FFF2-40B4-BE49-F238E27FC236}">
                <a16:creationId xmlns:a16="http://schemas.microsoft.com/office/drawing/2014/main" id="{15F1513E-34B9-00C1-19DA-2A270E9FB7A4}"/>
              </a:ext>
            </a:extLst>
          </p:cNvPr>
          <p:cNvSpPr txBox="1"/>
          <p:nvPr/>
        </p:nvSpPr>
        <p:spPr>
          <a:xfrm>
            <a:off x="6105300" y="6611896"/>
            <a:ext cx="3800700" cy="215403"/>
          </a:xfrm>
          <a:prstGeom prst="rect">
            <a:avLst/>
          </a:prstGeom>
          <a:noFill/>
          <a:ln>
            <a:noFill/>
          </a:ln>
        </p:spPr>
        <p:txBody>
          <a:bodyPr spcFirstLastPara="1" wrap="square" lIns="91425" tIns="45700" rIns="91425" bIns="45700" anchor="t" anchorCtr="0">
            <a:spAutoFit/>
          </a:bodyPr>
          <a:lstStyle/>
          <a:p>
            <a:pPr algn="r">
              <a:buSzPts val="800"/>
            </a:pPr>
            <a:r>
              <a:rPr lang="en-GB" sz="800" b="1" dirty="0">
                <a:solidFill>
                  <a:srgbClr val="130E3C"/>
                </a:solidFill>
                <a:latin typeface="Arial Rounded"/>
                <a:ea typeface="Arial Rounded"/>
                <a:cs typeface="Arial Rounded"/>
                <a:sym typeface="Arial Rounded"/>
              </a:rPr>
              <a:t>Developing Experts </a:t>
            </a:r>
            <a:r>
              <a:rPr lang="en-GB" sz="800" b="1">
                <a:solidFill>
                  <a:srgbClr val="130E3C"/>
                </a:solidFill>
                <a:latin typeface="Arial Rounded"/>
                <a:ea typeface="Arial Rounded"/>
                <a:cs typeface="Arial Rounded"/>
                <a:sym typeface="Arial Rounded"/>
              </a:rPr>
              <a:t>Copyright 2026 </a:t>
            </a:r>
            <a:r>
              <a:rPr lang="en-GB" sz="800" b="1" dirty="0">
                <a:solidFill>
                  <a:srgbClr val="130E3C"/>
                </a:solidFill>
                <a:latin typeface="Arial Rounded"/>
                <a:ea typeface="Arial Rounded"/>
                <a:cs typeface="Arial Rounded"/>
                <a:sym typeface="Arial Rounded"/>
              </a:rPr>
              <a:t>All Rights Reserved</a:t>
            </a:r>
            <a:endParaRPr dirty="0"/>
          </a:p>
        </p:txBody>
      </p:sp>
      <p:pic>
        <p:nvPicPr>
          <p:cNvPr id="88" name="Google Shape;88;p1" descr="A black and grey logo with a blue line&#10;&#10;AI-generated content may be incorrect.">
            <a:extLst>
              <a:ext uri="{FF2B5EF4-FFF2-40B4-BE49-F238E27FC236}">
                <a16:creationId xmlns:a16="http://schemas.microsoft.com/office/drawing/2014/main" id="{703AC24D-7D1E-1048-FF02-01B7AABD7E1C}"/>
              </a:ext>
            </a:extLst>
          </p:cNvPr>
          <p:cNvPicPr preferRelativeResize="0"/>
          <p:nvPr/>
        </p:nvPicPr>
        <p:blipFill rotWithShape="1">
          <a:blip r:embed="rId3">
            <a:alphaModFix/>
          </a:blip>
          <a:srcRect/>
          <a:stretch/>
        </p:blipFill>
        <p:spPr>
          <a:xfrm>
            <a:off x="869948" y="109907"/>
            <a:ext cx="1009934" cy="600908"/>
          </a:xfrm>
          <a:prstGeom prst="rect">
            <a:avLst/>
          </a:prstGeom>
          <a:noFill/>
          <a:ln>
            <a:noFill/>
          </a:ln>
        </p:spPr>
      </p:pic>
      <p:sp>
        <p:nvSpPr>
          <p:cNvPr id="89" name="Google Shape;89;p1">
            <a:extLst>
              <a:ext uri="{FF2B5EF4-FFF2-40B4-BE49-F238E27FC236}">
                <a16:creationId xmlns:a16="http://schemas.microsoft.com/office/drawing/2014/main" id="{41E1932C-8E34-8D84-7154-30F0CD1A6F2D}"/>
              </a:ext>
            </a:extLst>
          </p:cNvPr>
          <p:cNvSpPr txBox="1"/>
          <p:nvPr/>
        </p:nvSpPr>
        <p:spPr>
          <a:xfrm>
            <a:off x="3289788" y="199431"/>
            <a:ext cx="8420100" cy="584735"/>
          </a:xfrm>
          <a:prstGeom prst="rect">
            <a:avLst/>
          </a:prstGeom>
          <a:noFill/>
          <a:ln>
            <a:noFill/>
          </a:ln>
        </p:spPr>
        <p:txBody>
          <a:bodyPr spcFirstLastPara="1" wrap="square" lIns="91425" tIns="45700" rIns="91425" bIns="45700" anchor="t" anchorCtr="0">
            <a:spAutoFit/>
          </a:bodyPr>
          <a:lstStyle/>
          <a:p>
            <a:pPr algn="ctr">
              <a:buSzPts val="2000"/>
            </a:pPr>
            <a:r>
              <a:rPr lang="en-GB" sz="1600" b="1" dirty="0">
                <a:solidFill>
                  <a:srgbClr val="130E3C"/>
                </a:solidFill>
                <a:latin typeface="Arial Rounded"/>
                <a:ea typeface="Arial Rounded"/>
                <a:cs typeface="Arial Rounded"/>
                <a:sym typeface="Arial Rounded"/>
              </a:rPr>
              <a:t>VWE: Morgan Sindall Construction – Project Day </a:t>
            </a:r>
          </a:p>
          <a:p>
            <a:pPr algn="ctr">
              <a:buSzPts val="2000"/>
            </a:pPr>
            <a:r>
              <a:rPr lang="en-GB" sz="1600" dirty="0">
                <a:solidFill>
                  <a:srgbClr val="130E3C"/>
                </a:solidFill>
                <a:latin typeface="Arial Rounded MT Bold" panose="020F0704030504030204" pitchFamily="34" charset="0"/>
                <a:ea typeface="Arial Rounded"/>
                <a:cs typeface="Arial Rounded"/>
                <a:sym typeface="Arial Rounded"/>
              </a:rPr>
              <a:t>Handout 4 – Timeline </a:t>
            </a:r>
            <a:r>
              <a:rPr lang="en-GB" sz="1600" dirty="0">
                <a:solidFill>
                  <a:srgbClr val="FF0000"/>
                </a:solidFill>
                <a:latin typeface="Arial Rounded MT Bold" panose="020F0704030504030204" pitchFamily="34" charset="0"/>
                <a:ea typeface="Arial Rounded"/>
                <a:cs typeface="Arial Rounded"/>
                <a:sym typeface="Arial Rounded"/>
              </a:rPr>
              <a:t>Answers</a:t>
            </a:r>
            <a:endParaRPr sz="1050" dirty="0">
              <a:solidFill>
                <a:srgbClr val="FF0000"/>
              </a:solidFill>
              <a:latin typeface="Arial Rounded MT Bold" panose="020F0704030504030204" pitchFamily="34" charset="0"/>
            </a:endParaRPr>
          </a:p>
        </p:txBody>
      </p:sp>
      <p:cxnSp>
        <p:nvCxnSpPr>
          <p:cNvPr id="106" name="Google Shape;106;p1">
            <a:extLst>
              <a:ext uri="{FF2B5EF4-FFF2-40B4-BE49-F238E27FC236}">
                <a16:creationId xmlns:a16="http://schemas.microsoft.com/office/drawing/2014/main" id="{D6372F29-3CFD-1140-3EBE-9E2DE0886BF5}"/>
              </a:ext>
            </a:extLst>
          </p:cNvPr>
          <p:cNvCxnSpPr>
            <a:cxnSpLocks/>
          </p:cNvCxnSpPr>
          <p:nvPr/>
        </p:nvCxnSpPr>
        <p:spPr>
          <a:xfrm>
            <a:off x="161924" y="857518"/>
            <a:ext cx="9582151" cy="0"/>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CAA7A800-72E1-AD08-7F65-BF2B17C29DB4}"/>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7149" y="3187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Table 3">
            <a:extLst>
              <a:ext uri="{FF2B5EF4-FFF2-40B4-BE49-F238E27FC236}">
                <a16:creationId xmlns:a16="http://schemas.microsoft.com/office/drawing/2014/main" id="{92CB677E-49AD-B4D1-FDF5-86CA762D0330}"/>
              </a:ext>
            </a:extLst>
          </p:cNvPr>
          <p:cNvGraphicFramePr>
            <a:graphicFrameLocks noGrp="1"/>
          </p:cNvGraphicFramePr>
          <p:nvPr>
            <p:extLst>
              <p:ext uri="{D42A27DB-BD31-4B8C-83A1-F6EECF244321}">
                <p14:modId xmlns:p14="http://schemas.microsoft.com/office/powerpoint/2010/main" val="2509651925"/>
              </p:ext>
            </p:extLst>
          </p:nvPr>
        </p:nvGraphicFramePr>
        <p:xfrm>
          <a:off x="277900" y="1571316"/>
          <a:ext cx="9350197" cy="4958080"/>
        </p:xfrm>
        <a:graphic>
          <a:graphicData uri="http://schemas.openxmlformats.org/drawingml/2006/table">
            <a:tbl>
              <a:tblPr firstRow="1" bandRow="1">
                <a:tableStyleId>{5940675A-B579-460E-94D1-54222C63F5DA}</a:tableStyleId>
              </a:tblPr>
              <a:tblGrid>
                <a:gridCol w="1580651">
                  <a:extLst>
                    <a:ext uri="{9D8B030D-6E8A-4147-A177-3AD203B41FA5}">
                      <a16:colId xmlns:a16="http://schemas.microsoft.com/office/drawing/2014/main" val="2662106025"/>
                    </a:ext>
                  </a:extLst>
                </a:gridCol>
                <a:gridCol w="647462">
                  <a:extLst>
                    <a:ext uri="{9D8B030D-6E8A-4147-A177-3AD203B41FA5}">
                      <a16:colId xmlns:a16="http://schemas.microsoft.com/office/drawing/2014/main" val="4175183397"/>
                    </a:ext>
                  </a:extLst>
                </a:gridCol>
                <a:gridCol w="647462">
                  <a:extLst>
                    <a:ext uri="{9D8B030D-6E8A-4147-A177-3AD203B41FA5}">
                      <a16:colId xmlns:a16="http://schemas.microsoft.com/office/drawing/2014/main" val="4218092811"/>
                    </a:ext>
                  </a:extLst>
                </a:gridCol>
                <a:gridCol w="647462">
                  <a:extLst>
                    <a:ext uri="{9D8B030D-6E8A-4147-A177-3AD203B41FA5}">
                      <a16:colId xmlns:a16="http://schemas.microsoft.com/office/drawing/2014/main" val="3422933505"/>
                    </a:ext>
                  </a:extLst>
                </a:gridCol>
                <a:gridCol w="647463">
                  <a:extLst>
                    <a:ext uri="{9D8B030D-6E8A-4147-A177-3AD203B41FA5}">
                      <a16:colId xmlns:a16="http://schemas.microsoft.com/office/drawing/2014/main" val="2500182212"/>
                    </a:ext>
                  </a:extLst>
                </a:gridCol>
                <a:gridCol w="647463">
                  <a:extLst>
                    <a:ext uri="{9D8B030D-6E8A-4147-A177-3AD203B41FA5}">
                      <a16:colId xmlns:a16="http://schemas.microsoft.com/office/drawing/2014/main" val="834082824"/>
                    </a:ext>
                  </a:extLst>
                </a:gridCol>
                <a:gridCol w="647462">
                  <a:extLst>
                    <a:ext uri="{9D8B030D-6E8A-4147-A177-3AD203B41FA5}">
                      <a16:colId xmlns:a16="http://schemas.microsoft.com/office/drawing/2014/main" val="1059212406"/>
                    </a:ext>
                  </a:extLst>
                </a:gridCol>
                <a:gridCol w="647462">
                  <a:extLst>
                    <a:ext uri="{9D8B030D-6E8A-4147-A177-3AD203B41FA5}">
                      <a16:colId xmlns:a16="http://schemas.microsoft.com/office/drawing/2014/main" val="2722901128"/>
                    </a:ext>
                  </a:extLst>
                </a:gridCol>
                <a:gridCol w="647462">
                  <a:extLst>
                    <a:ext uri="{9D8B030D-6E8A-4147-A177-3AD203B41FA5}">
                      <a16:colId xmlns:a16="http://schemas.microsoft.com/office/drawing/2014/main" val="3313950759"/>
                    </a:ext>
                  </a:extLst>
                </a:gridCol>
                <a:gridCol w="647462">
                  <a:extLst>
                    <a:ext uri="{9D8B030D-6E8A-4147-A177-3AD203B41FA5}">
                      <a16:colId xmlns:a16="http://schemas.microsoft.com/office/drawing/2014/main" val="1585953603"/>
                    </a:ext>
                  </a:extLst>
                </a:gridCol>
                <a:gridCol w="647462">
                  <a:extLst>
                    <a:ext uri="{9D8B030D-6E8A-4147-A177-3AD203B41FA5}">
                      <a16:colId xmlns:a16="http://schemas.microsoft.com/office/drawing/2014/main" val="3068590561"/>
                    </a:ext>
                  </a:extLst>
                </a:gridCol>
                <a:gridCol w="647462">
                  <a:extLst>
                    <a:ext uri="{9D8B030D-6E8A-4147-A177-3AD203B41FA5}">
                      <a16:colId xmlns:a16="http://schemas.microsoft.com/office/drawing/2014/main" val="1610541827"/>
                    </a:ext>
                  </a:extLst>
                </a:gridCol>
                <a:gridCol w="647462">
                  <a:extLst>
                    <a:ext uri="{9D8B030D-6E8A-4147-A177-3AD203B41FA5}">
                      <a16:colId xmlns:a16="http://schemas.microsoft.com/office/drawing/2014/main" val="4226526864"/>
                    </a:ext>
                  </a:extLst>
                </a:gridCol>
              </a:tblGrid>
              <a:tr h="370840">
                <a:tc rowSpan="2">
                  <a:txBody>
                    <a:bodyPr/>
                    <a:lstStyle/>
                    <a:p>
                      <a:endParaRPr lang="en-GB" b="1" dirty="0">
                        <a:solidFill>
                          <a:srgbClr val="130E3C"/>
                        </a:solidFill>
                        <a:latin typeface="Arial Rounded MT Bold" panose="020F0704030504030204" pitchFamily="34" charset="0"/>
                      </a:endParaRPr>
                    </a:p>
                    <a:p>
                      <a:r>
                        <a:rPr lang="en-GB" b="1" dirty="0">
                          <a:solidFill>
                            <a:srgbClr val="130E3C"/>
                          </a:solidFill>
                          <a:latin typeface="Arial Rounded MT Bold" panose="020F0704030504030204" pitchFamily="34" charset="0"/>
                        </a:rPr>
                        <a:t>Task</a:t>
                      </a:r>
                    </a:p>
                  </a:txBody>
                  <a:tcPr/>
                </a:tc>
                <a:tc gridSpan="12">
                  <a:txBody>
                    <a:bodyPr/>
                    <a:lstStyle/>
                    <a:p>
                      <a:pPr algn="ctr"/>
                      <a:r>
                        <a:rPr lang="en-GB" b="1" dirty="0">
                          <a:solidFill>
                            <a:srgbClr val="130E3C"/>
                          </a:solidFill>
                          <a:latin typeface="Arial Rounded MT Bold" panose="020F0704030504030204" pitchFamily="34" charset="0"/>
                        </a:rPr>
                        <a:t>Weeks</a:t>
                      </a:r>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pPr algn="ctr"/>
                      <a:endParaRPr lang="en-GB" b="1" dirty="0">
                        <a:solidFill>
                          <a:srgbClr val="130E3C"/>
                        </a:solidFill>
                        <a:latin typeface="Arial Rounded MT Bold" panose="020F0704030504030204" pitchFamily="34" charset="0"/>
                      </a:endParaRPr>
                    </a:p>
                  </a:txBody>
                  <a:tcPr/>
                </a:tc>
                <a:tc hMerge="1">
                  <a:txBody>
                    <a:bodyPr/>
                    <a:lstStyle/>
                    <a:p>
                      <a:pPr algn="ctr"/>
                      <a:endParaRPr lang="en-GB" b="1" dirty="0">
                        <a:solidFill>
                          <a:srgbClr val="130E3C"/>
                        </a:solidFill>
                        <a:latin typeface="Arial Rounded MT Bold" panose="020F0704030504030204" pitchFamily="34" charset="0"/>
                      </a:endParaRPr>
                    </a:p>
                  </a:txBody>
                  <a:tcPr/>
                </a:tc>
                <a:tc hMerge="1">
                  <a:txBody>
                    <a:bodyPr/>
                    <a:lstStyle/>
                    <a:p>
                      <a:pPr algn="ctr"/>
                      <a:endParaRPr lang="en-GB" b="1" dirty="0">
                        <a:solidFill>
                          <a:srgbClr val="130E3C"/>
                        </a:solidFill>
                        <a:latin typeface="Arial Rounded MT Bold" panose="020F0704030504030204" pitchFamily="34" charset="0"/>
                      </a:endParaRPr>
                    </a:p>
                  </a:txBody>
                  <a:tcPr/>
                </a:tc>
                <a:tc hMerge="1">
                  <a:txBody>
                    <a:bodyPr/>
                    <a:lstStyle/>
                    <a:p>
                      <a:pPr algn="ctr"/>
                      <a:endParaRPr lang="en-GB" b="1" dirty="0">
                        <a:solidFill>
                          <a:srgbClr val="130E3C"/>
                        </a:solidFill>
                        <a:latin typeface="Arial Rounded MT Bold" panose="020F0704030504030204" pitchFamily="34" charset="0"/>
                      </a:endParaRPr>
                    </a:p>
                  </a:txBody>
                  <a:tcPr/>
                </a:tc>
                <a:extLst>
                  <a:ext uri="{0D108BD9-81ED-4DB2-BD59-A6C34878D82A}">
                    <a16:rowId xmlns:a16="http://schemas.microsoft.com/office/drawing/2014/main" val="479519630"/>
                  </a:ext>
                </a:extLst>
              </a:tr>
              <a:tr h="370840">
                <a:tc vMerge="1">
                  <a:txBody>
                    <a:bodyPr/>
                    <a:lstStyle/>
                    <a:p>
                      <a:endParaRPr dirty="0"/>
                    </a:p>
                  </a:txBody>
                  <a:tcPr/>
                </a:tc>
                <a:tc>
                  <a:txBody>
                    <a:bodyPr/>
                    <a:lstStyle/>
                    <a:p>
                      <a:r>
                        <a:rPr lang="en-GB" sz="1200" b="1" dirty="0">
                          <a:solidFill>
                            <a:srgbClr val="130E3C"/>
                          </a:solidFill>
                          <a:latin typeface="Arial Rounded MT Bold" panose="020F0704030504030204" pitchFamily="34" charset="0"/>
                        </a:rPr>
                        <a:t>1-5</a:t>
                      </a:r>
                    </a:p>
                  </a:txBody>
                  <a:tcPr>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6-10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11-15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16-20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21-25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26-30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31-35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36-40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41-45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46-50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51-55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sz="1200" b="1" dirty="0">
                          <a:solidFill>
                            <a:srgbClr val="130E3C"/>
                          </a:solidFill>
                          <a:latin typeface="Arial Rounded MT Bold" panose="020F0704030504030204" pitchFamily="34" charset="0"/>
                        </a:rPr>
                        <a:t>56-60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92172082"/>
                  </a:ext>
                </a:extLst>
              </a:tr>
              <a:tr h="370840">
                <a:tc>
                  <a:txBody>
                    <a:bodyPr/>
                    <a:lstStyle/>
                    <a:p>
                      <a:r>
                        <a:rPr lang="en-GB" dirty="0">
                          <a:solidFill>
                            <a:srgbClr val="130E3C"/>
                          </a:solidFill>
                          <a:latin typeface="Arial Rounded MT Bold" panose="020F0704030504030204" pitchFamily="34" charset="0"/>
                        </a:rPr>
                        <a:t>Site setup</a:t>
                      </a:r>
                    </a:p>
                  </a:txBody>
                  <a:tcPr/>
                </a:tc>
                <a:tc>
                  <a:txBody>
                    <a:bodyPr/>
                    <a:lstStyle/>
                    <a:p>
                      <a:r>
                        <a:rPr lang="en-GB" dirty="0">
                          <a:solidFill>
                            <a:srgbClr val="130E3C"/>
                          </a:solidFill>
                          <a:highlight>
                            <a:srgbClr val="FFFF00"/>
                          </a:highlight>
                          <a:latin typeface="Arial Rounded MT Bold" panose="020F0704030504030204" pitchFamily="34" charset="0"/>
                        </a:rPr>
                        <a:t>____</a:t>
                      </a: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212667541"/>
                  </a:ext>
                </a:extLst>
              </a:tr>
              <a:tr h="370840">
                <a:tc>
                  <a:txBody>
                    <a:bodyPr/>
                    <a:lstStyle/>
                    <a:p>
                      <a:r>
                        <a:rPr lang="en-GB" dirty="0">
                          <a:solidFill>
                            <a:srgbClr val="130E3C"/>
                          </a:solidFill>
                          <a:latin typeface="Arial Rounded MT Bold" panose="020F0704030504030204" pitchFamily="34" charset="0"/>
                        </a:rPr>
                        <a:t>Foundations</a:t>
                      </a:r>
                    </a:p>
                  </a:txBody>
                  <a:tcPr/>
                </a:tc>
                <a:tc>
                  <a:txBody>
                    <a:bodyPr/>
                    <a:lstStyle/>
                    <a:p>
                      <a:r>
                        <a:rPr lang="en-GB" dirty="0">
                          <a:solidFill>
                            <a:srgbClr val="130E3C"/>
                          </a:solidFill>
                          <a:latin typeface="Arial Rounded MT Bold" panose="020F0704030504030204" pitchFamily="34" charset="0"/>
                        </a:rPr>
                        <a:t>        </a:t>
                      </a:r>
                      <a:r>
                        <a:rPr lang="en-GB" dirty="0">
                          <a:solidFill>
                            <a:srgbClr val="130E3C"/>
                          </a:solidFill>
                          <a:highlight>
                            <a:srgbClr val="00FF00"/>
                          </a:highlight>
                          <a:latin typeface="Arial Rounded MT Bold" panose="020F0704030504030204" pitchFamily="34" charset="0"/>
                        </a:rPr>
                        <a:t>_</a:t>
                      </a:r>
                    </a:p>
                  </a:txBody>
                  <a:tcPr>
                    <a:lnR w="12700" cap="flat" cmpd="sng" algn="ctr">
                      <a:solidFill>
                        <a:schemeClr val="tx1"/>
                      </a:solidFill>
                      <a:prstDash val="solid"/>
                      <a:round/>
                      <a:headEnd type="none" w="med" len="med"/>
                      <a:tailEnd type="none" w="med" len="med"/>
                    </a:lnR>
                  </a:tcPr>
                </a:tc>
                <a:tc>
                  <a:txBody>
                    <a:bodyPr/>
                    <a:lstStyle/>
                    <a:p>
                      <a:r>
                        <a:rPr lang="en-GB" dirty="0">
                          <a:solidFill>
                            <a:srgbClr val="130E3C"/>
                          </a:solidFill>
                          <a:highlight>
                            <a:srgbClr val="00FF00"/>
                          </a:highlight>
                          <a:latin typeface="Arial Rounded MT Bold" panose="020F0704030504030204" pitchFamily="34" charset="0"/>
                        </a:rPr>
                        <a:t>_____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81808336"/>
                  </a:ext>
                </a:extLst>
              </a:tr>
              <a:tr h="370840">
                <a:tc>
                  <a:txBody>
                    <a:bodyPr/>
                    <a:lstStyle/>
                    <a:p>
                      <a:r>
                        <a:rPr lang="en-GB" dirty="0">
                          <a:solidFill>
                            <a:srgbClr val="130E3C"/>
                          </a:solidFill>
                          <a:latin typeface="Arial Rounded MT Bold" panose="020F0704030504030204" pitchFamily="34" charset="0"/>
                        </a:rPr>
                        <a:t>Timber frame</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dirty="0">
                          <a:solidFill>
                            <a:srgbClr val="130E3C"/>
                          </a:solidFill>
                          <a:highlight>
                            <a:srgbClr val="00FFFF"/>
                          </a:highlight>
                          <a:latin typeface="Arial Rounded MT Bold" panose="020F0704030504030204" pitchFamily="34" charset="0"/>
                        </a:rPr>
                        <a:t>_____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dirty="0">
                          <a:solidFill>
                            <a:srgbClr val="130E3C"/>
                          </a:solidFill>
                          <a:highlight>
                            <a:srgbClr val="00FFFF"/>
                          </a:highlight>
                          <a:latin typeface="Arial Rounded MT Bold" panose="020F0704030504030204" pitchFamily="34" charset="0"/>
                        </a:rPr>
                        <a:t>_____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348496492"/>
                  </a:ext>
                </a:extLst>
              </a:tr>
              <a:tr h="370840">
                <a:tc>
                  <a:txBody>
                    <a:bodyPr/>
                    <a:lstStyle/>
                    <a:p>
                      <a:r>
                        <a:rPr lang="en-GB" dirty="0">
                          <a:solidFill>
                            <a:srgbClr val="130E3C"/>
                          </a:solidFill>
                          <a:latin typeface="Arial Rounded MT Bold" panose="020F0704030504030204" pitchFamily="34" charset="0"/>
                        </a:rPr>
                        <a:t>Roof</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dirty="0">
                          <a:solidFill>
                            <a:srgbClr val="130E3C"/>
                          </a:solidFill>
                          <a:highlight>
                            <a:srgbClr val="FF00FF"/>
                          </a:highlight>
                          <a:latin typeface="Arial Rounded MT Bold" panose="020F0704030504030204" pitchFamily="34" charset="0"/>
                        </a:rPr>
                        <a:t>____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835915098"/>
                  </a:ext>
                </a:extLst>
              </a:tr>
              <a:tr h="370840">
                <a:tc>
                  <a:txBody>
                    <a:bodyPr/>
                    <a:lstStyle/>
                    <a:p>
                      <a:r>
                        <a:rPr lang="en-GB" dirty="0">
                          <a:solidFill>
                            <a:srgbClr val="130E3C"/>
                          </a:solidFill>
                          <a:latin typeface="Arial Rounded MT Bold" panose="020F0704030504030204" pitchFamily="34" charset="0"/>
                        </a:rPr>
                        <a:t>External walls and windows</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dirty="0">
                          <a:solidFill>
                            <a:srgbClr val="130E3C"/>
                          </a:solidFill>
                          <a:highlight>
                            <a:srgbClr val="FF0000"/>
                          </a:highlight>
                          <a:latin typeface="Arial Rounded MT Bold" panose="020F0704030504030204" pitchFamily="34" charset="0"/>
                        </a:rPr>
                        <a:t>_____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dirty="0">
                          <a:solidFill>
                            <a:srgbClr val="130E3C"/>
                          </a:solidFill>
                          <a:highlight>
                            <a:srgbClr val="FF0000"/>
                          </a:highlight>
                          <a:latin typeface="Arial Rounded MT Bold" panose="020F0704030504030204" pitchFamily="34" charset="0"/>
                        </a:rPr>
                        <a:t>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37034208"/>
                  </a:ext>
                </a:extLst>
              </a:tr>
              <a:tr h="370840">
                <a:tc>
                  <a:txBody>
                    <a:bodyPr/>
                    <a:lstStyle/>
                    <a:p>
                      <a:r>
                        <a:rPr lang="en-GB" dirty="0">
                          <a:solidFill>
                            <a:srgbClr val="130E3C"/>
                          </a:solidFill>
                          <a:latin typeface="Arial Rounded MT Bold" panose="020F0704030504030204" pitchFamily="34" charset="0"/>
                        </a:rPr>
                        <a:t>First fix (plumbing and electrics) </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dirty="0">
                          <a:solidFill>
                            <a:srgbClr val="130E3C"/>
                          </a:solidFill>
                          <a:highlight>
                            <a:srgbClr val="800080"/>
                          </a:highlight>
                          <a:latin typeface="Arial Rounded MT Bold" panose="020F0704030504030204" pitchFamily="34" charset="0"/>
                        </a:rPr>
                        <a:t>_____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dirty="0">
                          <a:solidFill>
                            <a:srgbClr val="130E3C"/>
                          </a:solidFill>
                          <a:highlight>
                            <a:srgbClr val="800080"/>
                          </a:highlight>
                          <a:latin typeface="Arial Rounded MT Bold" panose="020F0704030504030204" pitchFamily="34" charset="0"/>
                        </a:rPr>
                        <a:t>____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20798889"/>
                  </a:ext>
                </a:extLst>
              </a:tr>
              <a:tr h="370840">
                <a:tc>
                  <a:txBody>
                    <a:bodyPr/>
                    <a:lstStyle/>
                    <a:p>
                      <a:r>
                        <a:rPr lang="en-GB" dirty="0">
                          <a:solidFill>
                            <a:srgbClr val="130E3C"/>
                          </a:solidFill>
                          <a:latin typeface="Arial Rounded MT Bold" panose="020F0704030504030204" pitchFamily="34" charset="0"/>
                        </a:rPr>
                        <a:t>Internal walls</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dirty="0">
                          <a:solidFill>
                            <a:srgbClr val="130E3C"/>
                          </a:solidFill>
                          <a:highlight>
                            <a:srgbClr val="008080"/>
                          </a:highlight>
                          <a:latin typeface="Arial Rounded MT Bold" panose="020F0704030504030204" pitchFamily="34" charset="0"/>
                        </a:rPr>
                        <a:t>_____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dirty="0">
                          <a:solidFill>
                            <a:srgbClr val="130E3C"/>
                          </a:solidFill>
                          <a:highlight>
                            <a:srgbClr val="008080"/>
                          </a:highlight>
                          <a:latin typeface="Arial Rounded MT Bold" panose="020F0704030504030204" pitchFamily="34" charset="0"/>
                        </a:rPr>
                        <a:t>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92685637"/>
                  </a:ext>
                </a:extLst>
              </a:tr>
              <a:tr h="370840">
                <a:tc>
                  <a:txBody>
                    <a:bodyPr/>
                    <a:lstStyle/>
                    <a:p>
                      <a:r>
                        <a:rPr lang="en-GB" dirty="0">
                          <a:solidFill>
                            <a:srgbClr val="130E3C"/>
                          </a:solidFill>
                          <a:latin typeface="Arial Rounded MT Bold" panose="020F0704030504030204" pitchFamily="34" charset="0"/>
                        </a:rPr>
                        <a:t>Second fix </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dirty="0">
                          <a:solidFill>
                            <a:srgbClr val="130E3C"/>
                          </a:solidFill>
                          <a:latin typeface="Arial Rounded MT Bold" panose="020F0704030504030204" pitchFamily="34" charset="0"/>
                        </a:rPr>
                        <a:t>   </a:t>
                      </a:r>
                      <a:r>
                        <a:rPr lang="en-GB" dirty="0">
                          <a:solidFill>
                            <a:srgbClr val="130E3C"/>
                          </a:solidFill>
                          <a:highlight>
                            <a:srgbClr val="C0C0C0"/>
                          </a:highlight>
                          <a:latin typeface="Arial Rounded MT Bold" panose="020F0704030504030204" pitchFamily="34" charset="0"/>
                        </a:rPr>
                        <a:t>___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dirty="0">
                          <a:solidFill>
                            <a:srgbClr val="130E3C"/>
                          </a:solidFill>
                          <a:highlight>
                            <a:srgbClr val="C0C0C0"/>
                          </a:highlight>
                          <a:latin typeface="Arial Rounded MT Bold" panose="020F0704030504030204" pitchFamily="34" charset="0"/>
                        </a:rPr>
                        <a:t>__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069369856"/>
                  </a:ext>
                </a:extLst>
              </a:tr>
              <a:tr h="370840">
                <a:tc>
                  <a:txBody>
                    <a:bodyPr/>
                    <a:lstStyle/>
                    <a:p>
                      <a:r>
                        <a:rPr lang="en-GB" dirty="0">
                          <a:solidFill>
                            <a:srgbClr val="130E3C"/>
                          </a:solidFill>
                          <a:latin typeface="Arial Rounded MT Bold" panose="020F0704030504030204" pitchFamily="34" charset="0"/>
                        </a:rPr>
                        <a:t>Internal finishes</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dirty="0">
                          <a:solidFill>
                            <a:srgbClr val="130E3C"/>
                          </a:solidFill>
                          <a:latin typeface="Arial Rounded MT Bold" panose="020F0704030504030204" pitchFamily="34" charset="0"/>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dirty="0">
                          <a:solidFill>
                            <a:srgbClr val="130E3C"/>
                          </a:solidFill>
                          <a:highlight>
                            <a:srgbClr val="0000FF"/>
                          </a:highlight>
                          <a:latin typeface="Arial Rounded MT Bold" panose="020F0704030504030204" pitchFamily="34" charset="0"/>
                        </a:rPr>
                        <a:t>    ___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dirty="0">
                          <a:solidFill>
                            <a:srgbClr val="130E3C"/>
                          </a:solidFill>
                          <a:highlight>
                            <a:srgbClr val="0000FF"/>
                          </a:highlight>
                          <a:latin typeface="Arial Rounded MT Bold" panose="020F0704030504030204" pitchFamily="34" charset="0"/>
                        </a:rPr>
                        <a:t>_____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3840332"/>
                  </a:ext>
                </a:extLst>
              </a:tr>
              <a:tr h="370840">
                <a:tc>
                  <a:txBody>
                    <a:bodyPr/>
                    <a:lstStyle/>
                    <a:p>
                      <a:r>
                        <a:rPr lang="en-GB" dirty="0">
                          <a:solidFill>
                            <a:srgbClr val="130E3C"/>
                          </a:solidFill>
                          <a:latin typeface="Arial Rounded MT Bold" panose="020F0704030504030204" pitchFamily="34" charset="0"/>
                        </a:rPr>
                        <a:t>Landscaping </a:t>
                      </a:r>
                    </a:p>
                  </a:txBody>
                  <a:tcPr/>
                </a:tc>
                <a:tc>
                  <a:txBody>
                    <a:bodyPr/>
                    <a:lstStyle/>
                    <a:p>
                      <a:endParaRPr lang="en-GB" dirty="0">
                        <a:solidFill>
                          <a:srgbClr val="130E3C"/>
                        </a:solidFill>
                        <a:latin typeface="Arial Rounded MT Bold" panose="020F0704030504030204" pitchFamily="34" charset="0"/>
                      </a:endParaRPr>
                    </a:p>
                  </a:txBody>
                  <a:tcPr>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dirty="0">
                          <a:solidFill>
                            <a:srgbClr val="130E3C"/>
                          </a:solidFill>
                          <a:latin typeface="Arial Rounded MT Bold" panose="020F0704030504030204" pitchFamily="34" charset="0"/>
                        </a:rPr>
                        <a:t>  </a:t>
                      </a:r>
                      <a:r>
                        <a:rPr lang="en-GB" dirty="0">
                          <a:solidFill>
                            <a:srgbClr val="130E3C"/>
                          </a:solidFill>
                          <a:highlight>
                            <a:srgbClr val="808000"/>
                          </a:highlight>
                          <a:latin typeface="Arial Rounded MT Bold" panose="020F0704030504030204" pitchFamily="34" charset="0"/>
                        </a:rPr>
                        <a:t>____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GB" dirty="0">
                          <a:solidFill>
                            <a:srgbClr val="130E3C"/>
                          </a:solidFill>
                          <a:highlight>
                            <a:srgbClr val="808000"/>
                          </a:highlight>
                          <a:latin typeface="Arial Rounded MT Bold" panose="020F0704030504030204" pitchFamily="34" charset="0"/>
                        </a:rPr>
                        <a:t>__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dirty="0">
                        <a:solidFill>
                          <a:srgbClr val="130E3C"/>
                        </a:solidFill>
                        <a:latin typeface="Arial Rounded MT Bold" panose="020F07040305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151655798"/>
                  </a:ext>
                </a:extLst>
              </a:tr>
            </a:tbl>
          </a:graphicData>
        </a:graphic>
      </p:graphicFrame>
    </p:spTree>
    <p:extLst>
      <p:ext uri="{BB962C8B-B14F-4D97-AF65-F5344CB8AC3E}">
        <p14:creationId xmlns:p14="http://schemas.microsoft.com/office/powerpoint/2010/main" val="2862023696"/>
      </p:ext>
    </p:extLst>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839</TotalTime>
  <Words>531</Words>
  <Application>Microsoft Office PowerPoint</Application>
  <PresentationFormat>A4 Paper (210x297 mm)</PresentationFormat>
  <Paragraphs>141</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 Rounded</vt:lpstr>
      <vt:lpstr>Arial Rounded MT Bold</vt:lpstr>
      <vt:lpstr>Calibri</vt:lpstr>
      <vt:lpstr>1_Office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Clare Faulkner</dc:creator>
  <cp:lastModifiedBy>Clare Faulkner</cp:lastModifiedBy>
  <cp:revision>23</cp:revision>
  <dcterms:created xsi:type="dcterms:W3CDTF">2025-02-26T15:46:15Z</dcterms:created>
  <dcterms:modified xsi:type="dcterms:W3CDTF">2026-03-16T12:58:37Z</dcterms:modified>
</cp:coreProperties>
</file>