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56" r:id="rId2"/>
    <p:sldId id="257" r:id="rId3"/>
    <p:sldId id="259" r:id="rId4"/>
    <p:sldId id="258" r:id="rId5"/>
  </p:sldIdLst>
  <p:sldSz cx="9906000" cy="6858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a:srgbClr val="66FF33"/>
    <a:srgbClr val="99FF33"/>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5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3650F27-EBB9-FDD6-166A-21BFE6324C6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F7464045-080D-7120-0D1A-9C413C75BBC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0B3FCD72-2615-109C-ABC0-76335C681FF9}"/>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4114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E2EF7233-6CC5-799C-1B31-8321CDFA2028}"/>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DC1CB2AD-C346-E372-2741-B656DEFEE34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8BC2F341-0012-96B4-23EF-AB39F11DE8DD}"/>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919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B46382BF-CC28-9856-DC09-3A9950C7432B}"/>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C8A60F7-7884-BC1A-7566-B3A9D0BFBB3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A95E91F7-67D8-78EC-69D2-CE5845B76430}"/>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3548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742950" y="1122363"/>
            <a:ext cx="84201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238250" y="3602038"/>
            <a:ext cx="74295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251055" y="2203055"/>
            <a:ext cx="5811838" cy="213598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917180" y="128986"/>
            <a:ext cx="5811838" cy="6284119"/>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681040" y="1825625"/>
            <a:ext cx="8543925"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675881" y="1709740"/>
            <a:ext cx="85439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675881" y="4589466"/>
            <a:ext cx="8543925" cy="1500187"/>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800"/>
              <a:buNone/>
              <a:defRPr sz="1800">
                <a:solidFill>
                  <a:schemeClr val="dk1"/>
                </a:solidFill>
              </a:defRPr>
            </a:lvl1pPr>
            <a:lvl2pPr marL="914361" lvl="1" indent="-228591" algn="l">
              <a:lnSpc>
                <a:spcPct val="90000"/>
              </a:lnSpc>
              <a:spcBef>
                <a:spcPts val="375"/>
              </a:spcBef>
              <a:spcAft>
                <a:spcPts val="0"/>
              </a:spcAft>
              <a:buClr>
                <a:srgbClr val="888888"/>
              </a:buClr>
              <a:buSzPts val="1500"/>
              <a:buNone/>
              <a:defRPr sz="1500">
                <a:solidFill>
                  <a:srgbClr val="888888"/>
                </a:solidFill>
              </a:defRPr>
            </a:lvl2pPr>
            <a:lvl3pPr marL="1371543" lvl="2" indent="-228591" algn="l">
              <a:lnSpc>
                <a:spcPct val="90000"/>
              </a:lnSpc>
              <a:spcBef>
                <a:spcPts val="375"/>
              </a:spcBef>
              <a:spcAft>
                <a:spcPts val="0"/>
              </a:spcAft>
              <a:buClr>
                <a:srgbClr val="888888"/>
              </a:buClr>
              <a:buSzPts val="1350"/>
              <a:buNone/>
              <a:defRPr sz="1350">
                <a:solidFill>
                  <a:srgbClr val="888888"/>
                </a:solidFill>
              </a:defRPr>
            </a:lvl3pPr>
            <a:lvl4pPr marL="1828724" lvl="3" indent="-228591" algn="l">
              <a:lnSpc>
                <a:spcPct val="90000"/>
              </a:lnSpc>
              <a:spcBef>
                <a:spcPts val="375"/>
              </a:spcBef>
              <a:spcAft>
                <a:spcPts val="0"/>
              </a:spcAft>
              <a:buClr>
                <a:srgbClr val="888888"/>
              </a:buClr>
              <a:buSzPts val="1200"/>
              <a:buNone/>
              <a:defRPr sz="1200">
                <a:solidFill>
                  <a:srgbClr val="888888"/>
                </a:solidFill>
              </a:defRPr>
            </a:lvl4pPr>
            <a:lvl5pPr marL="2285904" lvl="4" indent="-228591" algn="l">
              <a:lnSpc>
                <a:spcPct val="90000"/>
              </a:lnSpc>
              <a:spcBef>
                <a:spcPts val="375"/>
              </a:spcBef>
              <a:spcAft>
                <a:spcPts val="0"/>
              </a:spcAft>
              <a:buClr>
                <a:srgbClr val="888888"/>
              </a:buClr>
              <a:buSzPts val="1200"/>
              <a:buNone/>
              <a:defRPr sz="1200">
                <a:solidFill>
                  <a:srgbClr val="888888"/>
                </a:solidFill>
              </a:defRPr>
            </a:lvl5pPr>
            <a:lvl6pPr marL="2743085" lvl="5" indent="-228591" algn="l">
              <a:lnSpc>
                <a:spcPct val="90000"/>
              </a:lnSpc>
              <a:spcBef>
                <a:spcPts val="375"/>
              </a:spcBef>
              <a:spcAft>
                <a:spcPts val="0"/>
              </a:spcAft>
              <a:buClr>
                <a:srgbClr val="888888"/>
              </a:buClr>
              <a:buSzPts val="1200"/>
              <a:buNone/>
              <a:defRPr sz="1200">
                <a:solidFill>
                  <a:srgbClr val="888888"/>
                </a:solidFill>
              </a:defRPr>
            </a:lvl6pPr>
            <a:lvl7pPr marL="3200266" lvl="6" indent="-228591" algn="l">
              <a:lnSpc>
                <a:spcPct val="90000"/>
              </a:lnSpc>
              <a:spcBef>
                <a:spcPts val="375"/>
              </a:spcBef>
              <a:spcAft>
                <a:spcPts val="0"/>
              </a:spcAft>
              <a:buClr>
                <a:srgbClr val="888888"/>
              </a:buClr>
              <a:buSzPts val="1200"/>
              <a:buNone/>
              <a:defRPr sz="1200">
                <a:solidFill>
                  <a:srgbClr val="888888"/>
                </a:solidFill>
              </a:defRPr>
            </a:lvl7pPr>
            <a:lvl8pPr marL="3657447" lvl="7" indent="-228591" algn="l">
              <a:lnSpc>
                <a:spcPct val="90000"/>
              </a:lnSpc>
              <a:spcBef>
                <a:spcPts val="375"/>
              </a:spcBef>
              <a:spcAft>
                <a:spcPts val="0"/>
              </a:spcAft>
              <a:buClr>
                <a:srgbClr val="888888"/>
              </a:buClr>
              <a:buSzPts val="1200"/>
              <a:buNone/>
              <a:defRPr sz="1200">
                <a:solidFill>
                  <a:srgbClr val="888888"/>
                </a:solidFill>
              </a:defRPr>
            </a:lvl8pPr>
            <a:lvl9pPr marL="4114628" lvl="8" indent="-228591"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681038" y="1825625"/>
            <a:ext cx="4210050"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5014913" y="1825625"/>
            <a:ext cx="4210050"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8233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682330" y="1681164"/>
            <a:ext cx="4190702" cy="823912"/>
          </a:xfrm>
          <a:prstGeom prst="rect">
            <a:avLst/>
          </a:prstGeom>
          <a:noFill/>
          <a:ln>
            <a:noFill/>
          </a:ln>
        </p:spPr>
        <p:txBody>
          <a:bodyPr spcFirstLastPara="1" wrap="square" lIns="91425" tIns="45700" rIns="91425" bIns="45700" anchor="b" anchorCtr="0">
            <a:normAutofit/>
          </a:bodyPr>
          <a:lstStyle>
            <a:lvl1pPr marL="457181" lvl="0" indent="-228591" algn="l">
              <a:lnSpc>
                <a:spcPct val="90000"/>
              </a:lnSpc>
              <a:spcBef>
                <a:spcPts val="750"/>
              </a:spcBef>
              <a:spcAft>
                <a:spcPts val="0"/>
              </a:spcAft>
              <a:buClr>
                <a:schemeClr val="dk1"/>
              </a:buClr>
              <a:buSzPts val="1800"/>
              <a:buNone/>
              <a:defRPr sz="1800" b="1"/>
            </a:lvl1pPr>
            <a:lvl2pPr marL="914361" lvl="1" indent="-228591" algn="l">
              <a:lnSpc>
                <a:spcPct val="90000"/>
              </a:lnSpc>
              <a:spcBef>
                <a:spcPts val="375"/>
              </a:spcBef>
              <a:spcAft>
                <a:spcPts val="0"/>
              </a:spcAft>
              <a:buClr>
                <a:schemeClr val="dk1"/>
              </a:buClr>
              <a:buSzPts val="1500"/>
              <a:buNone/>
              <a:defRPr sz="1500" b="1"/>
            </a:lvl2pPr>
            <a:lvl3pPr marL="1371543" lvl="2" indent="-228591" algn="l">
              <a:lnSpc>
                <a:spcPct val="90000"/>
              </a:lnSpc>
              <a:spcBef>
                <a:spcPts val="375"/>
              </a:spcBef>
              <a:spcAft>
                <a:spcPts val="0"/>
              </a:spcAft>
              <a:buClr>
                <a:schemeClr val="dk1"/>
              </a:buClr>
              <a:buSzPts val="1350"/>
              <a:buNone/>
              <a:defRPr sz="1350" b="1"/>
            </a:lvl3pPr>
            <a:lvl4pPr marL="1828724" lvl="3" indent="-228591" algn="l">
              <a:lnSpc>
                <a:spcPct val="90000"/>
              </a:lnSpc>
              <a:spcBef>
                <a:spcPts val="375"/>
              </a:spcBef>
              <a:spcAft>
                <a:spcPts val="0"/>
              </a:spcAft>
              <a:buClr>
                <a:schemeClr val="dk1"/>
              </a:buClr>
              <a:buSzPts val="1200"/>
              <a:buNone/>
              <a:defRPr sz="1200" b="1"/>
            </a:lvl4pPr>
            <a:lvl5pPr marL="2285904" lvl="4" indent="-228591" algn="l">
              <a:lnSpc>
                <a:spcPct val="90000"/>
              </a:lnSpc>
              <a:spcBef>
                <a:spcPts val="375"/>
              </a:spcBef>
              <a:spcAft>
                <a:spcPts val="0"/>
              </a:spcAft>
              <a:buClr>
                <a:schemeClr val="dk1"/>
              </a:buClr>
              <a:buSzPts val="1200"/>
              <a:buNone/>
              <a:defRPr sz="1200" b="1"/>
            </a:lvl5pPr>
            <a:lvl6pPr marL="2743085" lvl="5" indent="-228591" algn="l">
              <a:lnSpc>
                <a:spcPct val="90000"/>
              </a:lnSpc>
              <a:spcBef>
                <a:spcPts val="375"/>
              </a:spcBef>
              <a:spcAft>
                <a:spcPts val="0"/>
              </a:spcAft>
              <a:buClr>
                <a:schemeClr val="dk1"/>
              </a:buClr>
              <a:buSzPts val="1200"/>
              <a:buNone/>
              <a:defRPr sz="1200" b="1"/>
            </a:lvl6pPr>
            <a:lvl7pPr marL="3200266" lvl="6" indent="-228591" algn="l">
              <a:lnSpc>
                <a:spcPct val="90000"/>
              </a:lnSpc>
              <a:spcBef>
                <a:spcPts val="375"/>
              </a:spcBef>
              <a:spcAft>
                <a:spcPts val="0"/>
              </a:spcAft>
              <a:buClr>
                <a:schemeClr val="dk1"/>
              </a:buClr>
              <a:buSzPts val="1200"/>
              <a:buNone/>
              <a:defRPr sz="1200" b="1"/>
            </a:lvl7pPr>
            <a:lvl8pPr marL="3657447" lvl="7" indent="-228591" algn="l">
              <a:lnSpc>
                <a:spcPct val="90000"/>
              </a:lnSpc>
              <a:spcBef>
                <a:spcPts val="375"/>
              </a:spcBef>
              <a:spcAft>
                <a:spcPts val="0"/>
              </a:spcAft>
              <a:buClr>
                <a:schemeClr val="dk1"/>
              </a:buClr>
              <a:buSzPts val="1200"/>
              <a:buNone/>
              <a:defRPr sz="1200" b="1"/>
            </a:lvl8pPr>
            <a:lvl9pPr marL="4114628" lvl="8" indent="-228591"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682330" y="2505076"/>
            <a:ext cx="4190702" cy="368458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5014915" y="1681164"/>
            <a:ext cx="4211340" cy="823912"/>
          </a:xfrm>
          <a:prstGeom prst="rect">
            <a:avLst/>
          </a:prstGeom>
          <a:noFill/>
          <a:ln>
            <a:noFill/>
          </a:ln>
        </p:spPr>
        <p:txBody>
          <a:bodyPr spcFirstLastPara="1" wrap="square" lIns="91425" tIns="45700" rIns="91425" bIns="45700" anchor="b" anchorCtr="0">
            <a:normAutofit/>
          </a:bodyPr>
          <a:lstStyle>
            <a:lvl1pPr marL="457181" lvl="0" indent="-228591" algn="l">
              <a:lnSpc>
                <a:spcPct val="90000"/>
              </a:lnSpc>
              <a:spcBef>
                <a:spcPts val="750"/>
              </a:spcBef>
              <a:spcAft>
                <a:spcPts val="0"/>
              </a:spcAft>
              <a:buClr>
                <a:schemeClr val="dk1"/>
              </a:buClr>
              <a:buSzPts val="1800"/>
              <a:buNone/>
              <a:defRPr sz="1800" b="1"/>
            </a:lvl1pPr>
            <a:lvl2pPr marL="914361" lvl="1" indent="-228591" algn="l">
              <a:lnSpc>
                <a:spcPct val="90000"/>
              </a:lnSpc>
              <a:spcBef>
                <a:spcPts val="375"/>
              </a:spcBef>
              <a:spcAft>
                <a:spcPts val="0"/>
              </a:spcAft>
              <a:buClr>
                <a:schemeClr val="dk1"/>
              </a:buClr>
              <a:buSzPts val="1500"/>
              <a:buNone/>
              <a:defRPr sz="1500" b="1"/>
            </a:lvl2pPr>
            <a:lvl3pPr marL="1371543" lvl="2" indent="-228591" algn="l">
              <a:lnSpc>
                <a:spcPct val="90000"/>
              </a:lnSpc>
              <a:spcBef>
                <a:spcPts val="375"/>
              </a:spcBef>
              <a:spcAft>
                <a:spcPts val="0"/>
              </a:spcAft>
              <a:buClr>
                <a:schemeClr val="dk1"/>
              </a:buClr>
              <a:buSzPts val="1350"/>
              <a:buNone/>
              <a:defRPr sz="1350" b="1"/>
            </a:lvl3pPr>
            <a:lvl4pPr marL="1828724" lvl="3" indent="-228591" algn="l">
              <a:lnSpc>
                <a:spcPct val="90000"/>
              </a:lnSpc>
              <a:spcBef>
                <a:spcPts val="375"/>
              </a:spcBef>
              <a:spcAft>
                <a:spcPts val="0"/>
              </a:spcAft>
              <a:buClr>
                <a:schemeClr val="dk1"/>
              </a:buClr>
              <a:buSzPts val="1200"/>
              <a:buNone/>
              <a:defRPr sz="1200" b="1"/>
            </a:lvl4pPr>
            <a:lvl5pPr marL="2285904" lvl="4" indent="-228591" algn="l">
              <a:lnSpc>
                <a:spcPct val="90000"/>
              </a:lnSpc>
              <a:spcBef>
                <a:spcPts val="375"/>
              </a:spcBef>
              <a:spcAft>
                <a:spcPts val="0"/>
              </a:spcAft>
              <a:buClr>
                <a:schemeClr val="dk1"/>
              </a:buClr>
              <a:buSzPts val="1200"/>
              <a:buNone/>
              <a:defRPr sz="1200" b="1"/>
            </a:lvl5pPr>
            <a:lvl6pPr marL="2743085" lvl="5" indent="-228591" algn="l">
              <a:lnSpc>
                <a:spcPct val="90000"/>
              </a:lnSpc>
              <a:spcBef>
                <a:spcPts val="375"/>
              </a:spcBef>
              <a:spcAft>
                <a:spcPts val="0"/>
              </a:spcAft>
              <a:buClr>
                <a:schemeClr val="dk1"/>
              </a:buClr>
              <a:buSzPts val="1200"/>
              <a:buNone/>
              <a:defRPr sz="1200" b="1"/>
            </a:lvl6pPr>
            <a:lvl7pPr marL="3200266" lvl="6" indent="-228591" algn="l">
              <a:lnSpc>
                <a:spcPct val="90000"/>
              </a:lnSpc>
              <a:spcBef>
                <a:spcPts val="375"/>
              </a:spcBef>
              <a:spcAft>
                <a:spcPts val="0"/>
              </a:spcAft>
              <a:buClr>
                <a:schemeClr val="dk1"/>
              </a:buClr>
              <a:buSzPts val="1200"/>
              <a:buNone/>
              <a:defRPr sz="1200" b="1"/>
            </a:lvl7pPr>
            <a:lvl8pPr marL="3657447" lvl="7" indent="-228591" algn="l">
              <a:lnSpc>
                <a:spcPct val="90000"/>
              </a:lnSpc>
              <a:spcBef>
                <a:spcPts val="375"/>
              </a:spcBef>
              <a:spcAft>
                <a:spcPts val="0"/>
              </a:spcAft>
              <a:buClr>
                <a:schemeClr val="dk1"/>
              </a:buClr>
              <a:buSzPts val="1200"/>
              <a:buNone/>
              <a:defRPr sz="1200" b="1"/>
            </a:lvl8pPr>
            <a:lvl9pPr marL="4114628" lvl="8" indent="-228591"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5014915" y="2505076"/>
            <a:ext cx="4211340" cy="368458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82328" y="457200"/>
            <a:ext cx="3194944"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4211342" y="987428"/>
            <a:ext cx="5014913" cy="4873625"/>
          </a:xfrm>
          <a:prstGeom prst="rect">
            <a:avLst/>
          </a:prstGeom>
          <a:noFill/>
          <a:ln>
            <a:noFill/>
          </a:ln>
        </p:spPr>
        <p:txBody>
          <a:bodyPr spcFirstLastPara="1" wrap="square" lIns="91425" tIns="45700" rIns="91425" bIns="45700" anchor="t" anchorCtr="0">
            <a:normAutofit/>
          </a:bodyPr>
          <a:lstStyle>
            <a:lvl1pPr marL="457181" lvl="0" indent="-380984" algn="l">
              <a:lnSpc>
                <a:spcPct val="90000"/>
              </a:lnSpc>
              <a:spcBef>
                <a:spcPts val="750"/>
              </a:spcBef>
              <a:spcAft>
                <a:spcPts val="0"/>
              </a:spcAft>
              <a:buClr>
                <a:schemeClr val="dk1"/>
              </a:buClr>
              <a:buSzPts val="2400"/>
              <a:buChar char="•"/>
              <a:defRPr sz="2400"/>
            </a:lvl1pPr>
            <a:lvl2pPr marL="914361" lvl="1" indent="-361935" algn="l">
              <a:lnSpc>
                <a:spcPct val="90000"/>
              </a:lnSpc>
              <a:spcBef>
                <a:spcPts val="375"/>
              </a:spcBef>
              <a:spcAft>
                <a:spcPts val="0"/>
              </a:spcAft>
              <a:buClr>
                <a:schemeClr val="dk1"/>
              </a:buClr>
              <a:buSzPts val="2100"/>
              <a:buChar char="•"/>
              <a:defRPr sz="2100"/>
            </a:lvl2pPr>
            <a:lvl3pPr marL="1371543" lvl="2" indent="-342886" algn="l">
              <a:lnSpc>
                <a:spcPct val="90000"/>
              </a:lnSpc>
              <a:spcBef>
                <a:spcPts val="375"/>
              </a:spcBef>
              <a:spcAft>
                <a:spcPts val="0"/>
              </a:spcAft>
              <a:buClr>
                <a:schemeClr val="dk1"/>
              </a:buClr>
              <a:buSzPts val="1800"/>
              <a:buChar char="•"/>
              <a:defRPr sz="1800"/>
            </a:lvl3pPr>
            <a:lvl4pPr marL="1828724" lvl="3" indent="-323836" algn="l">
              <a:lnSpc>
                <a:spcPct val="90000"/>
              </a:lnSpc>
              <a:spcBef>
                <a:spcPts val="375"/>
              </a:spcBef>
              <a:spcAft>
                <a:spcPts val="0"/>
              </a:spcAft>
              <a:buClr>
                <a:schemeClr val="dk1"/>
              </a:buClr>
              <a:buSzPts val="1500"/>
              <a:buChar char="•"/>
              <a:defRPr sz="1500"/>
            </a:lvl4pPr>
            <a:lvl5pPr marL="2285904" lvl="4" indent="-323836" algn="l">
              <a:lnSpc>
                <a:spcPct val="90000"/>
              </a:lnSpc>
              <a:spcBef>
                <a:spcPts val="375"/>
              </a:spcBef>
              <a:spcAft>
                <a:spcPts val="0"/>
              </a:spcAft>
              <a:buClr>
                <a:schemeClr val="dk1"/>
              </a:buClr>
              <a:buSzPts val="1500"/>
              <a:buChar char="•"/>
              <a:defRPr sz="1500"/>
            </a:lvl5pPr>
            <a:lvl6pPr marL="2743085" lvl="5" indent="-323836" algn="l">
              <a:lnSpc>
                <a:spcPct val="90000"/>
              </a:lnSpc>
              <a:spcBef>
                <a:spcPts val="375"/>
              </a:spcBef>
              <a:spcAft>
                <a:spcPts val="0"/>
              </a:spcAft>
              <a:buClr>
                <a:schemeClr val="dk1"/>
              </a:buClr>
              <a:buSzPts val="1500"/>
              <a:buChar char="•"/>
              <a:defRPr sz="1500"/>
            </a:lvl6pPr>
            <a:lvl7pPr marL="3200266" lvl="6" indent="-323836" algn="l">
              <a:lnSpc>
                <a:spcPct val="90000"/>
              </a:lnSpc>
              <a:spcBef>
                <a:spcPts val="375"/>
              </a:spcBef>
              <a:spcAft>
                <a:spcPts val="0"/>
              </a:spcAft>
              <a:buClr>
                <a:schemeClr val="dk1"/>
              </a:buClr>
              <a:buSzPts val="1500"/>
              <a:buChar char="•"/>
              <a:defRPr sz="1500"/>
            </a:lvl7pPr>
            <a:lvl8pPr marL="3657447" lvl="7" indent="-323836" algn="l">
              <a:lnSpc>
                <a:spcPct val="90000"/>
              </a:lnSpc>
              <a:spcBef>
                <a:spcPts val="375"/>
              </a:spcBef>
              <a:spcAft>
                <a:spcPts val="0"/>
              </a:spcAft>
              <a:buClr>
                <a:schemeClr val="dk1"/>
              </a:buClr>
              <a:buSzPts val="1500"/>
              <a:buChar char="•"/>
              <a:defRPr sz="1500"/>
            </a:lvl8pPr>
            <a:lvl9pPr marL="4114628" lvl="8" indent="-323836"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682328" y="2057400"/>
            <a:ext cx="3194944" cy="3811588"/>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200"/>
              <a:buNone/>
              <a:defRPr sz="1200"/>
            </a:lvl1pPr>
            <a:lvl2pPr marL="914361" lvl="1" indent="-228591" algn="l">
              <a:lnSpc>
                <a:spcPct val="90000"/>
              </a:lnSpc>
              <a:spcBef>
                <a:spcPts val="375"/>
              </a:spcBef>
              <a:spcAft>
                <a:spcPts val="0"/>
              </a:spcAft>
              <a:buClr>
                <a:schemeClr val="dk1"/>
              </a:buClr>
              <a:buSzPts val="1050"/>
              <a:buNone/>
              <a:defRPr sz="1050"/>
            </a:lvl2pPr>
            <a:lvl3pPr marL="1371543" lvl="2" indent="-228591" algn="l">
              <a:lnSpc>
                <a:spcPct val="90000"/>
              </a:lnSpc>
              <a:spcBef>
                <a:spcPts val="375"/>
              </a:spcBef>
              <a:spcAft>
                <a:spcPts val="0"/>
              </a:spcAft>
              <a:buClr>
                <a:schemeClr val="dk1"/>
              </a:buClr>
              <a:buSzPts val="900"/>
              <a:buNone/>
              <a:defRPr sz="900"/>
            </a:lvl3pPr>
            <a:lvl4pPr marL="1828724" lvl="3" indent="-228591" algn="l">
              <a:lnSpc>
                <a:spcPct val="90000"/>
              </a:lnSpc>
              <a:spcBef>
                <a:spcPts val="375"/>
              </a:spcBef>
              <a:spcAft>
                <a:spcPts val="0"/>
              </a:spcAft>
              <a:buClr>
                <a:schemeClr val="dk1"/>
              </a:buClr>
              <a:buSzPts val="750"/>
              <a:buNone/>
              <a:defRPr sz="750"/>
            </a:lvl4pPr>
            <a:lvl5pPr marL="2285904" lvl="4" indent="-228591" algn="l">
              <a:lnSpc>
                <a:spcPct val="90000"/>
              </a:lnSpc>
              <a:spcBef>
                <a:spcPts val="375"/>
              </a:spcBef>
              <a:spcAft>
                <a:spcPts val="0"/>
              </a:spcAft>
              <a:buClr>
                <a:schemeClr val="dk1"/>
              </a:buClr>
              <a:buSzPts val="750"/>
              <a:buNone/>
              <a:defRPr sz="750"/>
            </a:lvl5pPr>
            <a:lvl6pPr marL="2743085" lvl="5" indent="-228591" algn="l">
              <a:lnSpc>
                <a:spcPct val="90000"/>
              </a:lnSpc>
              <a:spcBef>
                <a:spcPts val="375"/>
              </a:spcBef>
              <a:spcAft>
                <a:spcPts val="0"/>
              </a:spcAft>
              <a:buClr>
                <a:schemeClr val="dk1"/>
              </a:buClr>
              <a:buSzPts val="750"/>
              <a:buNone/>
              <a:defRPr sz="750"/>
            </a:lvl6pPr>
            <a:lvl7pPr marL="3200266" lvl="6" indent="-228591" algn="l">
              <a:lnSpc>
                <a:spcPct val="90000"/>
              </a:lnSpc>
              <a:spcBef>
                <a:spcPts val="375"/>
              </a:spcBef>
              <a:spcAft>
                <a:spcPts val="0"/>
              </a:spcAft>
              <a:buClr>
                <a:schemeClr val="dk1"/>
              </a:buClr>
              <a:buSzPts val="750"/>
              <a:buNone/>
              <a:defRPr sz="750"/>
            </a:lvl7pPr>
            <a:lvl8pPr marL="3657447" lvl="7" indent="-228591" algn="l">
              <a:lnSpc>
                <a:spcPct val="90000"/>
              </a:lnSpc>
              <a:spcBef>
                <a:spcPts val="375"/>
              </a:spcBef>
              <a:spcAft>
                <a:spcPts val="0"/>
              </a:spcAft>
              <a:buClr>
                <a:schemeClr val="dk1"/>
              </a:buClr>
              <a:buSzPts val="750"/>
              <a:buNone/>
              <a:defRPr sz="750"/>
            </a:lvl8pPr>
            <a:lvl9pPr marL="4114628" lvl="8" indent="-228591"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682328" y="457200"/>
            <a:ext cx="3194944"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4211342" y="987428"/>
            <a:ext cx="5014913" cy="4873625"/>
          </a:xfrm>
          <a:prstGeom prst="rect">
            <a:avLst/>
          </a:prstGeom>
          <a:noFill/>
          <a:ln>
            <a:noFill/>
          </a:ln>
        </p:spPr>
      </p:sp>
      <p:sp>
        <p:nvSpPr>
          <p:cNvPr id="64" name="Google Shape;64;p10"/>
          <p:cNvSpPr txBox="1">
            <a:spLocks noGrp="1"/>
          </p:cNvSpPr>
          <p:nvPr>
            <p:ph type="body" idx="1"/>
          </p:nvPr>
        </p:nvSpPr>
        <p:spPr>
          <a:xfrm>
            <a:off x="682328" y="2057400"/>
            <a:ext cx="3194944" cy="3811588"/>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200"/>
              <a:buNone/>
              <a:defRPr sz="1200"/>
            </a:lvl1pPr>
            <a:lvl2pPr marL="914361" lvl="1" indent="-228591" algn="l">
              <a:lnSpc>
                <a:spcPct val="90000"/>
              </a:lnSpc>
              <a:spcBef>
                <a:spcPts val="375"/>
              </a:spcBef>
              <a:spcAft>
                <a:spcPts val="0"/>
              </a:spcAft>
              <a:buClr>
                <a:schemeClr val="dk1"/>
              </a:buClr>
              <a:buSzPts val="1050"/>
              <a:buNone/>
              <a:defRPr sz="1050"/>
            </a:lvl2pPr>
            <a:lvl3pPr marL="1371543" lvl="2" indent="-228591" algn="l">
              <a:lnSpc>
                <a:spcPct val="90000"/>
              </a:lnSpc>
              <a:spcBef>
                <a:spcPts val="375"/>
              </a:spcBef>
              <a:spcAft>
                <a:spcPts val="0"/>
              </a:spcAft>
              <a:buClr>
                <a:schemeClr val="dk1"/>
              </a:buClr>
              <a:buSzPts val="900"/>
              <a:buNone/>
              <a:defRPr sz="900"/>
            </a:lvl3pPr>
            <a:lvl4pPr marL="1828724" lvl="3" indent="-228591" algn="l">
              <a:lnSpc>
                <a:spcPct val="90000"/>
              </a:lnSpc>
              <a:spcBef>
                <a:spcPts val="375"/>
              </a:spcBef>
              <a:spcAft>
                <a:spcPts val="0"/>
              </a:spcAft>
              <a:buClr>
                <a:schemeClr val="dk1"/>
              </a:buClr>
              <a:buSzPts val="750"/>
              <a:buNone/>
              <a:defRPr sz="750"/>
            </a:lvl4pPr>
            <a:lvl5pPr marL="2285904" lvl="4" indent="-228591" algn="l">
              <a:lnSpc>
                <a:spcPct val="90000"/>
              </a:lnSpc>
              <a:spcBef>
                <a:spcPts val="375"/>
              </a:spcBef>
              <a:spcAft>
                <a:spcPts val="0"/>
              </a:spcAft>
              <a:buClr>
                <a:schemeClr val="dk1"/>
              </a:buClr>
              <a:buSzPts val="750"/>
              <a:buNone/>
              <a:defRPr sz="750"/>
            </a:lvl5pPr>
            <a:lvl6pPr marL="2743085" lvl="5" indent="-228591" algn="l">
              <a:lnSpc>
                <a:spcPct val="90000"/>
              </a:lnSpc>
              <a:spcBef>
                <a:spcPts val="375"/>
              </a:spcBef>
              <a:spcAft>
                <a:spcPts val="0"/>
              </a:spcAft>
              <a:buClr>
                <a:schemeClr val="dk1"/>
              </a:buClr>
              <a:buSzPts val="750"/>
              <a:buNone/>
              <a:defRPr sz="750"/>
            </a:lvl6pPr>
            <a:lvl7pPr marL="3200266" lvl="6" indent="-228591" algn="l">
              <a:lnSpc>
                <a:spcPct val="90000"/>
              </a:lnSpc>
              <a:spcBef>
                <a:spcPts val="375"/>
              </a:spcBef>
              <a:spcAft>
                <a:spcPts val="0"/>
              </a:spcAft>
              <a:buClr>
                <a:schemeClr val="dk1"/>
              </a:buClr>
              <a:buSzPts val="750"/>
              <a:buNone/>
              <a:defRPr sz="750"/>
            </a:lvl7pPr>
            <a:lvl8pPr marL="3657447" lvl="7" indent="-228591" algn="l">
              <a:lnSpc>
                <a:spcPct val="90000"/>
              </a:lnSpc>
              <a:spcBef>
                <a:spcPts val="375"/>
              </a:spcBef>
              <a:spcAft>
                <a:spcPts val="0"/>
              </a:spcAft>
              <a:buClr>
                <a:schemeClr val="dk1"/>
              </a:buClr>
              <a:buSzPts val="750"/>
              <a:buNone/>
              <a:defRPr sz="750"/>
            </a:lvl8pPr>
            <a:lvl9pPr marL="4114628" lvl="8" indent="-228591"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777331" y="-270667"/>
            <a:ext cx="4351338" cy="8543925"/>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681040" y="1825625"/>
            <a:ext cx="8543925"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5" name="Google Shape;84;p1">
            <a:extLst>
              <a:ext uri="{FF2B5EF4-FFF2-40B4-BE49-F238E27FC236}">
                <a16:creationId xmlns:a16="http://schemas.microsoft.com/office/drawing/2014/main" id="{02019640-3506-807E-63A5-45D69870655D}"/>
              </a:ext>
            </a:extLst>
          </p:cNvPr>
          <p:cNvSpPr/>
          <p:nvPr/>
        </p:nvSpPr>
        <p:spPr>
          <a:xfrm>
            <a:off x="161924" y="1730194"/>
            <a:ext cx="9582151" cy="4881703"/>
          </a:xfrm>
          <a:prstGeom prst="roundRect">
            <a:avLst>
              <a:gd name="adj" fmla="val 887"/>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84" name="Google Shape;84;p1"/>
          <p:cNvSpPr/>
          <p:nvPr/>
        </p:nvSpPr>
        <p:spPr>
          <a:xfrm>
            <a:off x="161924" y="950445"/>
            <a:ext cx="9582151" cy="687855"/>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Read through the information below. It tells you how long each element of the build is likely to take and the instructions for the task. Remember, allowance must be made for any delays on the project. </a:t>
            </a:r>
          </a:p>
        </p:txBody>
      </p:sp>
      <p:sp>
        <p:nvSpPr>
          <p:cNvPr id="87" name="Google Shape;87;p1"/>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a:t>
            </a:r>
            <a:r>
              <a:rPr lang="en-GB" sz="800" b="1">
                <a:solidFill>
                  <a:srgbClr val="130E3C"/>
                </a:solidFill>
                <a:latin typeface="Arial Rounded"/>
                <a:ea typeface="Arial Rounded"/>
                <a:cs typeface="Arial Rounded"/>
                <a:sym typeface="Arial Rounded"/>
              </a:rPr>
              <a:t>Copyright 2026 </a:t>
            </a:r>
            <a:r>
              <a:rPr lang="en-GB" sz="800" b="1" dirty="0">
                <a:solidFill>
                  <a:srgbClr val="130E3C"/>
                </a:solidFill>
                <a:latin typeface="Arial Rounded"/>
                <a:ea typeface="Arial Rounded"/>
                <a:cs typeface="Arial Rounded"/>
                <a:sym typeface="Arial Rounded"/>
              </a:rPr>
              <a:t>All Rights Reserved</a:t>
            </a:r>
            <a:endParaRPr dirty="0"/>
          </a:p>
        </p:txBody>
      </p:sp>
      <p:pic>
        <p:nvPicPr>
          <p:cNvPr id="88" name="Google Shape;88;p1" descr="A black and grey logo with a blue line&#10;&#10;AI-generated content may be incorrect."/>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p:cNvSpPr txBox="1"/>
          <p:nvPr/>
        </p:nvSpPr>
        <p:spPr>
          <a:xfrm>
            <a:off x="3289788" y="199431"/>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Project Day </a:t>
            </a:r>
          </a:p>
          <a:p>
            <a:pPr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Timeline</a:t>
            </a:r>
            <a:endParaRPr sz="1050" dirty="0">
              <a:solidFill>
                <a:srgbClr val="FF0000"/>
              </a:solidFill>
              <a:latin typeface="Arial Rounded MT Bold" panose="020F0704030504030204" pitchFamily="34" charset="0"/>
            </a:endParaRPr>
          </a:p>
        </p:txBody>
      </p:sp>
      <p:cxnSp>
        <p:nvCxnSpPr>
          <p:cNvPr id="106" name="Google Shape;106;p1"/>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6DBC2581-C52B-78E7-F09A-4C2345FA835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a:extLst>
              <a:ext uri="{FF2B5EF4-FFF2-40B4-BE49-F238E27FC236}">
                <a16:creationId xmlns:a16="http://schemas.microsoft.com/office/drawing/2014/main" id="{AF0CD77B-2D2D-E510-4768-76F6A67896C9}"/>
              </a:ext>
            </a:extLst>
          </p:cNvPr>
          <p:cNvGraphicFramePr>
            <a:graphicFrameLocks noGrp="1"/>
          </p:cNvGraphicFramePr>
          <p:nvPr>
            <p:extLst>
              <p:ext uri="{D42A27DB-BD31-4B8C-83A1-F6EECF244321}">
                <p14:modId xmlns:p14="http://schemas.microsoft.com/office/powerpoint/2010/main" val="2000552432"/>
              </p:ext>
            </p:extLst>
          </p:nvPr>
        </p:nvGraphicFramePr>
        <p:xfrm>
          <a:off x="282943" y="1836785"/>
          <a:ext cx="6241682" cy="4668520"/>
        </p:xfrm>
        <a:graphic>
          <a:graphicData uri="http://schemas.openxmlformats.org/drawingml/2006/table">
            <a:tbl>
              <a:tblPr firstRow="1" bandRow="1">
                <a:tableStyleId>{5940675A-B579-460E-94D1-54222C63F5DA}</a:tableStyleId>
              </a:tblPr>
              <a:tblGrid>
                <a:gridCol w="2295209">
                  <a:extLst>
                    <a:ext uri="{9D8B030D-6E8A-4147-A177-3AD203B41FA5}">
                      <a16:colId xmlns:a16="http://schemas.microsoft.com/office/drawing/2014/main" val="2662106025"/>
                    </a:ext>
                  </a:extLst>
                </a:gridCol>
                <a:gridCol w="1865912">
                  <a:extLst>
                    <a:ext uri="{9D8B030D-6E8A-4147-A177-3AD203B41FA5}">
                      <a16:colId xmlns:a16="http://schemas.microsoft.com/office/drawing/2014/main" val="4175183397"/>
                    </a:ext>
                  </a:extLst>
                </a:gridCol>
                <a:gridCol w="2080561">
                  <a:extLst>
                    <a:ext uri="{9D8B030D-6E8A-4147-A177-3AD203B41FA5}">
                      <a16:colId xmlns:a16="http://schemas.microsoft.com/office/drawing/2014/main" val="2368051398"/>
                    </a:ext>
                  </a:extLst>
                </a:gridCol>
              </a:tblGrid>
              <a:tr h="370840">
                <a:tc>
                  <a:txBody>
                    <a:bodyPr/>
                    <a:lstStyle/>
                    <a:p>
                      <a:r>
                        <a:rPr lang="en-GB" b="1" dirty="0">
                          <a:solidFill>
                            <a:srgbClr val="130E3C"/>
                          </a:solidFill>
                          <a:latin typeface="Arial Rounded MT Bold" panose="020F0704030504030204" pitchFamily="34" charset="0"/>
                        </a:rPr>
                        <a:t>Task </a:t>
                      </a:r>
                    </a:p>
                  </a:txBody>
                  <a:tcPr/>
                </a:tc>
                <a:tc>
                  <a:txBody>
                    <a:bodyPr/>
                    <a:lstStyle/>
                    <a:p>
                      <a:r>
                        <a:rPr lang="en-GB" b="1" dirty="0">
                          <a:solidFill>
                            <a:srgbClr val="130E3C"/>
                          </a:solidFill>
                          <a:latin typeface="Arial Rounded MT Bold" panose="020F0704030504030204" pitchFamily="34" charset="0"/>
                        </a:rPr>
                        <a:t>Duration </a:t>
                      </a:r>
                    </a:p>
                  </a:txBody>
                  <a:tcPr/>
                </a:tc>
                <a:tc>
                  <a:txBody>
                    <a:bodyPr/>
                    <a:lstStyle/>
                    <a:p>
                      <a:r>
                        <a:rPr lang="en-GB" b="1" dirty="0">
                          <a:solidFill>
                            <a:srgbClr val="130E3C"/>
                          </a:solidFill>
                          <a:latin typeface="Arial Rounded MT Bold" panose="020F0704030504030204" pitchFamily="34" charset="0"/>
                        </a:rPr>
                        <a:t>Cannot start until…</a:t>
                      </a:r>
                    </a:p>
                  </a:txBody>
                  <a:tcPr/>
                </a:tc>
                <a:extLst>
                  <a:ext uri="{0D108BD9-81ED-4DB2-BD59-A6C34878D82A}">
                    <a16:rowId xmlns:a16="http://schemas.microsoft.com/office/drawing/2014/main" val="592172082"/>
                  </a:ext>
                </a:extLst>
              </a:tr>
              <a:tr h="370840">
                <a:tc>
                  <a:txBody>
                    <a:bodyPr/>
                    <a:lstStyle/>
                    <a:p>
                      <a:r>
                        <a:rPr lang="en-GB" dirty="0">
                          <a:solidFill>
                            <a:srgbClr val="130E3C"/>
                          </a:solidFill>
                          <a:latin typeface="Arial Rounded MT Bold" panose="020F0704030504030204" pitchFamily="34" charset="0"/>
                        </a:rPr>
                        <a:t>Site setup</a:t>
                      </a:r>
                    </a:p>
                  </a:txBody>
                  <a:tcPr/>
                </a:tc>
                <a:tc>
                  <a:txBody>
                    <a:bodyPr/>
                    <a:lstStyle/>
                    <a:p>
                      <a:r>
                        <a:rPr lang="en-GB" dirty="0">
                          <a:solidFill>
                            <a:srgbClr val="130E3C"/>
                          </a:solidFill>
                          <a:latin typeface="Arial Rounded MT Bold" panose="020F0704030504030204" pitchFamily="34" charset="0"/>
                        </a:rPr>
                        <a:t>4 weeks</a:t>
                      </a:r>
                    </a:p>
                  </a:txBody>
                  <a:tcPr/>
                </a:tc>
                <a:tc>
                  <a:txBody>
                    <a:bodyPr/>
                    <a:lstStyle/>
                    <a:p>
                      <a:r>
                        <a:rPr lang="en-GB" dirty="0">
                          <a:solidFill>
                            <a:srgbClr val="130E3C"/>
                          </a:solidFill>
                          <a:latin typeface="Arial Rounded MT Bold" panose="020F0704030504030204" pitchFamily="34" charset="0"/>
                        </a:rPr>
                        <a:t>N/A</a:t>
                      </a:r>
                    </a:p>
                  </a:txBody>
                  <a:tcPr/>
                </a:tc>
                <a:extLst>
                  <a:ext uri="{0D108BD9-81ED-4DB2-BD59-A6C34878D82A}">
                    <a16:rowId xmlns:a16="http://schemas.microsoft.com/office/drawing/2014/main" val="1212667541"/>
                  </a:ext>
                </a:extLst>
              </a:tr>
              <a:tr h="370840">
                <a:tc>
                  <a:txBody>
                    <a:bodyPr/>
                    <a:lstStyle/>
                    <a:p>
                      <a:r>
                        <a:rPr lang="en-GB" dirty="0">
                          <a:solidFill>
                            <a:srgbClr val="130E3C"/>
                          </a:solidFill>
                          <a:latin typeface="Arial Rounded MT Bold" panose="020F0704030504030204" pitchFamily="34" charset="0"/>
                        </a:rPr>
                        <a:t>Foundations</a:t>
                      </a:r>
                    </a:p>
                  </a:txBody>
                  <a:tcPr/>
                </a:tc>
                <a:tc>
                  <a:txBody>
                    <a:bodyPr/>
                    <a:lstStyle/>
                    <a:p>
                      <a:r>
                        <a:rPr lang="en-GB" dirty="0">
                          <a:solidFill>
                            <a:srgbClr val="130E3C"/>
                          </a:solidFill>
                          <a:latin typeface="Arial Rounded MT Bold" panose="020F0704030504030204" pitchFamily="34" charset="0"/>
                        </a:rPr>
                        <a:t>6 weeks</a:t>
                      </a:r>
                    </a:p>
                  </a:txBody>
                  <a:tcPr/>
                </a:tc>
                <a:tc>
                  <a:txBody>
                    <a:bodyPr/>
                    <a:lstStyle/>
                    <a:p>
                      <a:r>
                        <a:rPr lang="en-GB" dirty="0">
                          <a:solidFill>
                            <a:srgbClr val="130E3C"/>
                          </a:solidFill>
                          <a:latin typeface="Arial Rounded MT Bold" panose="020F0704030504030204" pitchFamily="34" charset="0"/>
                        </a:rPr>
                        <a:t>Site setup finished</a:t>
                      </a:r>
                    </a:p>
                  </a:txBody>
                  <a:tcPr/>
                </a:tc>
                <a:extLst>
                  <a:ext uri="{0D108BD9-81ED-4DB2-BD59-A6C34878D82A}">
                    <a16:rowId xmlns:a16="http://schemas.microsoft.com/office/drawing/2014/main" val="181808336"/>
                  </a:ext>
                </a:extLst>
              </a:tr>
              <a:tr h="370840">
                <a:tc>
                  <a:txBody>
                    <a:bodyPr/>
                    <a:lstStyle/>
                    <a:p>
                      <a:r>
                        <a:rPr lang="en-GB" dirty="0">
                          <a:solidFill>
                            <a:srgbClr val="130E3C"/>
                          </a:solidFill>
                          <a:latin typeface="Arial Rounded MT Bold" panose="020F0704030504030204" pitchFamily="34" charset="0"/>
                        </a:rPr>
                        <a:t>Timber frame</a:t>
                      </a:r>
                    </a:p>
                  </a:txBody>
                  <a:tcPr/>
                </a:tc>
                <a:tc>
                  <a:txBody>
                    <a:bodyPr/>
                    <a:lstStyle/>
                    <a:p>
                      <a:r>
                        <a:rPr lang="en-GB" dirty="0">
                          <a:solidFill>
                            <a:srgbClr val="130E3C"/>
                          </a:solidFill>
                          <a:latin typeface="Arial Rounded MT Bold" panose="020F0704030504030204" pitchFamily="34" charset="0"/>
                        </a:rPr>
                        <a:t>10 weeks</a:t>
                      </a:r>
                    </a:p>
                  </a:txBody>
                  <a:tcPr/>
                </a:tc>
                <a:tc>
                  <a:txBody>
                    <a:bodyPr/>
                    <a:lstStyle/>
                    <a:p>
                      <a:r>
                        <a:rPr lang="en-GB" dirty="0">
                          <a:solidFill>
                            <a:srgbClr val="130E3C"/>
                          </a:solidFill>
                          <a:latin typeface="Arial Rounded MT Bold" panose="020F0704030504030204" pitchFamily="34" charset="0"/>
                        </a:rPr>
                        <a:t>Foundations finished</a:t>
                      </a:r>
                    </a:p>
                  </a:txBody>
                  <a:tcPr/>
                </a:tc>
                <a:extLst>
                  <a:ext uri="{0D108BD9-81ED-4DB2-BD59-A6C34878D82A}">
                    <a16:rowId xmlns:a16="http://schemas.microsoft.com/office/drawing/2014/main" val="1348496492"/>
                  </a:ext>
                </a:extLst>
              </a:tr>
              <a:tr h="370840">
                <a:tc>
                  <a:txBody>
                    <a:bodyPr/>
                    <a:lstStyle/>
                    <a:p>
                      <a:r>
                        <a:rPr lang="en-GB" dirty="0">
                          <a:solidFill>
                            <a:srgbClr val="130E3C"/>
                          </a:solidFill>
                          <a:latin typeface="Arial Rounded MT Bold" panose="020F0704030504030204" pitchFamily="34" charset="0"/>
                        </a:rPr>
                        <a:t>Roof</a:t>
                      </a:r>
                    </a:p>
                  </a:txBody>
                  <a:tcPr/>
                </a:tc>
                <a:tc>
                  <a:txBody>
                    <a:bodyPr/>
                    <a:lstStyle/>
                    <a:p>
                      <a:r>
                        <a:rPr lang="en-GB" dirty="0">
                          <a:solidFill>
                            <a:srgbClr val="130E3C"/>
                          </a:solidFill>
                          <a:latin typeface="Arial Rounded MT Bold" panose="020F0704030504030204" pitchFamily="34" charset="0"/>
                        </a:rPr>
                        <a:t>4 weeks</a:t>
                      </a:r>
                    </a:p>
                  </a:txBody>
                  <a:tcPr/>
                </a:tc>
                <a:tc>
                  <a:txBody>
                    <a:bodyPr/>
                    <a:lstStyle/>
                    <a:p>
                      <a:r>
                        <a:rPr lang="en-GB" dirty="0">
                          <a:solidFill>
                            <a:srgbClr val="130E3C"/>
                          </a:solidFill>
                          <a:latin typeface="Arial Rounded MT Bold" panose="020F0704030504030204" pitchFamily="34" charset="0"/>
                        </a:rPr>
                        <a:t>Structural frame finished</a:t>
                      </a:r>
                    </a:p>
                  </a:txBody>
                  <a:tcPr/>
                </a:tc>
                <a:extLst>
                  <a:ext uri="{0D108BD9-81ED-4DB2-BD59-A6C34878D82A}">
                    <a16:rowId xmlns:a16="http://schemas.microsoft.com/office/drawing/2014/main" val="1835915098"/>
                  </a:ext>
                </a:extLst>
              </a:tr>
              <a:tr h="370840">
                <a:tc>
                  <a:txBody>
                    <a:bodyPr/>
                    <a:lstStyle/>
                    <a:p>
                      <a:r>
                        <a:rPr lang="en-GB" dirty="0">
                          <a:solidFill>
                            <a:srgbClr val="130E3C"/>
                          </a:solidFill>
                          <a:latin typeface="Arial Rounded MT Bold" panose="020F0704030504030204" pitchFamily="34" charset="0"/>
                        </a:rPr>
                        <a:t>External walls and windows</a:t>
                      </a:r>
                    </a:p>
                  </a:txBody>
                  <a:tcPr/>
                </a:tc>
                <a:tc>
                  <a:txBody>
                    <a:bodyPr/>
                    <a:lstStyle/>
                    <a:p>
                      <a:r>
                        <a:rPr lang="en-GB" dirty="0">
                          <a:solidFill>
                            <a:srgbClr val="130E3C"/>
                          </a:solidFill>
                          <a:latin typeface="Arial Rounded MT Bold" panose="020F0704030504030204" pitchFamily="34" charset="0"/>
                        </a:rPr>
                        <a:t>6 weeks</a:t>
                      </a:r>
                    </a:p>
                  </a:txBody>
                  <a:tcPr/>
                </a:tc>
                <a:tc>
                  <a:txBody>
                    <a:bodyPr/>
                    <a:lstStyle/>
                    <a:p>
                      <a:r>
                        <a:rPr lang="en-GB" dirty="0">
                          <a:solidFill>
                            <a:srgbClr val="130E3C"/>
                          </a:solidFill>
                          <a:latin typeface="Arial Rounded MT Bold" panose="020F0704030504030204" pitchFamily="34" charset="0"/>
                        </a:rPr>
                        <a:t>Structural frame finished</a:t>
                      </a:r>
                    </a:p>
                  </a:txBody>
                  <a:tcPr/>
                </a:tc>
                <a:extLst>
                  <a:ext uri="{0D108BD9-81ED-4DB2-BD59-A6C34878D82A}">
                    <a16:rowId xmlns:a16="http://schemas.microsoft.com/office/drawing/2014/main" val="437034208"/>
                  </a:ext>
                </a:extLst>
              </a:tr>
              <a:tr h="370840">
                <a:tc>
                  <a:txBody>
                    <a:bodyPr/>
                    <a:lstStyle/>
                    <a:p>
                      <a:r>
                        <a:rPr lang="en-GB" dirty="0">
                          <a:solidFill>
                            <a:srgbClr val="130E3C"/>
                          </a:solidFill>
                          <a:latin typeface="Arial Rounded MT Bold" panose="020F0704030504030204" pitchFamily="34" charset="0"/>
                        </a:rPr>
                        <a:t>First fix (plumbing and electrics) </a:t>
                      </a:r>
                    </a:p>
                  </a:txBody>
                  <a:tcPr/>
                </a:tc>
                <a:tc>
                  <a:txBody>
                    <a:bodyPr/>
                    <a:lstStyle/>
                    <a:p>
                      <a:r>
                        <a:rPr lang="en-GB" dirty="0">
                          <a:solidFill>
                            <a:srgbClr val="130E3C"/>
                          </a:solidFill>
                          <a:latin typeface="Arial Rounded MT Bold" panose="020F0704030504030204" pitchFamily="34" charset="0"/>
                        </a:rPr>
                        <a:t>8 weeks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rgbClr val="130E3C"/>
                          </a:solidFill>
                          <a:latin typeface="Arial Rounded MT Bold" panose="020F0704030504030204" pitchFamily="34" charset="0"/>
                        </a:rPr>
                        <a:t>Structural frame finished</a:t>
                      </a:r>
                    </a:p>
                  </a:txBody>
                  <a:tcPr/>
                </a:tc>
                <a:extLst>
                  <a:ext uri="{0D108BD9-81ED-4DB2-BD59-A6C34878D82A}">
                    <a16:rowId xmlns:a16="http://schemas.microsoft.com/office/drawing/2014/main" val="2620798889"/>
                  </a:ext>
                </a:extLst>
              </a:tr>
              <a:tr h="370840">
                <a:tc>
                  <a:txBody>
                    <a:bodyPr/>
                    <a:lstStyle/>
                    <a:p>
                      <a:r>
                        <a:rPr lang="en-GB" dirty="0">
                          <a:solidFill>
                            <a:srgbClr val="130E3C"/>
                          </a:solidFill>
                          <a:latin typeface="Arial Rounded MT Bold" panose="020F0704030504030204" pitchFamily="34" charset="0"/>
                        </a:rPr>
                        <a:t>Internal walls</a:t>
                      </a:r>
                    </a:p>
                  </a:txBody>
                  <a:tcPr/>
                </a:tc>
                <a:tc>
                  <a:txBody>
                    <a:bodyPr/>
                    <a:lstStyle/>
                    <a:p>
                      <a:r>
                        <a:rPr lang="en-GB" dirty="0">
                          <a:solidFill>
                            <a:srgbClr val="130E3C"/>
                          </a:solidFill>
                          <a:latin typeface="Arial Rounded MT Bold" panose="020F0704030504030204" pitchFamily="34" charset="0"/>
                        </a:rPr>
                        <a:t>6 weeks</a:t>
                      </a:r>
                    </a:p>
                  </a:txBody>
                  <a:tcPr/>
                </a:tc>
                <a:tc>
                  <a:txBody>
                    <a:bodyPr/>
                    <a:lstStyle/>
                    <a:p>
                      <a:r>
                        <a:rPr lang="en-GB" dirty="0">
                          <a:solidFill>
                            <a:srgbClr val="130E3C"/>
                          </a:solidFill>
                          <a:latin typeface="Arial Rounded MT Bold" panose="020F0704030504030204" pitchFamily="34" charset="0"/>
                        </a:rPr>
                        <a:t>First fix started</a:t>
                      </a:r>
                    </a:p>
                  </a:txBody>
                  <a:tcPr/>
                </a:tc>
                <a:extLst>
                  <a:ext uri="{0D108BD9-81ED-4DB2-BD59-A6C34878D82A}">
                    <a16:rowId xmlns:a16="http://schemas.microsoft.com/office/drawing/2014/main" val="1592685637"/>
                  </a:ext>
                </a:extLst>
              </a:tr>
              <a:tr h="370840">
                <a:tc>
                  <a:txBody>
                    <a:bodyPr/>
                    <a:lstStyle/>
                    <a:p>
                      <a:r>
                        <a:rPr lang="en-GB" dirty="0">
                          <a:solidFill>
                            <a:srgbClr val="130E3C"/>
                          </a:solidFill>
                          <a:latin typeface="Arial Rounded MT Bold" panose="020F0704030504030204" pitchFamily="34" charset="0"/>
                        </a:rPr>
                        <a:t>Second fix </a:t>
                      </a:r>
                    </a:p>
                  </a:txBody>
                  <a:tcPr/>
                </a:tc>
                <a:tc>
                  <a:txBody>
                    <a:bodyPr/>
                    <a:lstStyle/>
                    <a:p>
                      <a:r>
                        <a:rPr lang="en-GB" dirty="0">
                          <a:solidFill>
                            <a:srgbClr val="130E3C"/>
                          </a:solidFill>
                          <a:latin typeface="Arial Rounded MT Bold" panose="020F0704030504030204" pitchFamily="34" charset="0"/>
                        </a:rPr>
                        <a:t>6 weeks</a:t>
                      </a:r>
                    </a:p>
                  </a:txBody>
                  <a:tcPr/>
                </a:tc>
                <a:tc>
                  <a:txBody>
                    <a:bodyPr/>
                    <a:lstStyle/>
                    <a:p>
                      <a:r>
                        <a:rPr lang="en-GB" dirty="0">
                          <a:solidFill>
                            <a:srgbClr val="130E3C"/>
                          </a:solidFill>
                          <a:latin typeface="Arial Rounded MT Bold" panose="020F0704030504030204" pitchFamily="34" charset="0"/>
                        </a:rPr>
                        <a:t>Internal walls finished</a:t>
                      </a:r>
                    </a:p>
                  </a:txBody>
                  <a:tcPr/>
                </a:tc>
                <a:extLst>
                  <a:ext uri="{0D108BD9-81ED-4DB2-BD59-A6C34878D82A}">
                    <a16:rowId xmlns:a16="http://schemas.microsoft.com/office/drawing/2014/main" val="2069369856"/>
                  </a:ext>
                </a:extLst>
              </a:tr>
              <a:tr h="370840">
                <a:tc>
                  <a:txBody>
                    <a:bodyPr/>
                    <a:lstStyle/>
                    <a:p>
                      <a:r>
                        <a:rPr lang="en-GB" dirty="0">
                          <a:solidFill>
                            <a:srgbClr val="130E3C"/>
                          </a:solidFill>
                          <a:latin typeface="Arial Rounded MT Bold" panose="020F0704030504030204" pitchFamily="34" charset="0"/>
                        </a:rPr>
                        <a:t>Internal finishes</a:t>
                      </a:r>
                    </a:p>
                  </a:txBody>
                  <a:tcPr/>
                </a:tc>
                <a:tc>
                  <a:txBody>
                    <a:bodyPr/>
                    <a:lstStyle/>
                    <a:p>
                      <a:r>
                        <a:rPr lang="en-GB" dirty="0">
                          <a:solidFill>
                            <a:srgbClr val="130E3C"/>
                          </a:solidFill>
                          <a:latin typeface="Arial Rounded MT Bold" panose="020F0704030504030204" pitchFamily="34" charset="0"/>
                        </a:rPr>
                        <a:t>8 weeks</a:t>
                      </a:r>
                    </a:p>
                  </a:txBody>
                  <a:tcPr/>
                </a:tc>
                <a:tc>
                  <a:txBody>
                    <a:bodyPr/>
                    <a:lstStyle/>
                    <a:p>
                      <a:r>
                        <a:rPr lang="en-GB" dirty="0">
                          <a:solidFill>
                            <a:srgbClr val="130E3C"/>
                          </a:solidFill>
                          <a:latin typeface="Arial Rounded MT Bold" panose="020F0704030504030204" pitchFamily="34" charset="0"/>
                        </a:rPr>
                        <a:t>Second fix finished</a:t>
                      </a:r>
                    </a:p>
                  </a:txBody>
                  <a:tcPr/>
                </a:tc>
                <a:extLst>
                  <a:ext uri="{0D108BD9-81ED-4DB2-BD59-A6C34878D82A}">
                    <a16:rowId xmlns:a16="http://schemas.microsoft.com/office/drawing/2014/main" val="143840332"/>
                  </a:ext>
                </a:extLst>
              </a:tr>
              <a:tr h="370840">
                <a:tc>
                  <a:txBody>
                    <a:bodyPr/>
                    <a:lstStyle/>
                    <a:p>
                      <a:r>
                        <a:rPr lang="en-GB" dirty="0">
                          <a:solidFill>
                            <a:srgbClr val="130E3C"/>
                          </a:solidFill>
                          <a:latin typeface="Arial Rounded MT Bold" panose="020F0704030504030204" pitchFamily="34" charset="0"/>
                        </a:rPr>
                        <a:t>Landscaping </a:t>
                      </a:r>
                    </a:p>
                  </a:txBody>
                  <a:tcPr/>
                </a:tc>
                <a:tc>
                  <a:txBody>
                    <a:bodyPr/>
                    <a:lstStyle/>
                    <a:p>
                      <a:r>
                        <a:rPr lang="en-GB" dirty="0">
                          <a:solidFill>
                            <a:srgbClr val="130E3C"/>
                          </a:solidFill>
                          <a:latin typeface="Arial Rounded MT Bold" panose="020F0704030504030204" pitchFamily="34" charset="0"/>
                        </a:rPr>
                        <a:t>6 weeks</a:t>
                      </a:r>
                    </a:p>
                  </a:txBody>
                  <a:tcPr/>
                </a:tc>
                <a:tc>
                  <a:txBody>
                    <a:bodyPr/>
                    <a:lstStyle/>
                    <a:p>
                      <a:r>
                        <a:rPr lang="en-GB" dirty="0">
                          <a:solidFill>
                            <a:srgbClr val="130E3C"/>
                          </a:solidFill>
                          <a:latin typeface="Arial Rounded MT Bold" panose="020F0704030504030204" pitchFamily="34" charset="0"/>
                        </a:rPr>
                        <a:t>External walls finished </a:t>
                      </a:r>
                    </a:p>
                  </a:txBody>
                  <a:tcPr/>
                </a:tc>
                <a:extLst>
                  <a:ext uri="{0D108BD9-81ED-4DB2-BD59-A6C34878D82A}">
                    <a16:rowId xmlns:a16="http://schemas.microsoft.com/office/drawing/2014/main" val="2151655798"/>
                  </a:ext>
                </a:extLst>
              </a:tr>
            </a:tbl>
          </a:graphicData>
        </a:graphic>
      </p:graphicFrame>
      <p:sp>
        <p:nvSpPr>
          <p:cNvPr id="6" name="TextBox 5">
            <a:extLst>
              <a:ext uri="{FF2B5EF4-FFF2-40B4-BE49-F238E27FC236}">
                <a16:creationId xmlns:a16="http://schemas.microsoft.com/office/drawing/2014/main" id="{600D0670-03A3-18A5-E456-71E143984908}"/>
              </a:ext>
            </a:extLst>
          </p:cNvPr>
          <p:cNvSpPr txBox="1"/>
          <p:nvPr/>
        </p:nvSpPr>
        <p:spPr>
          <a:xfrm>
            <a:off x="6670307" y="2078164"/>
            <a:ext cx="2952750"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Your task is to create a 60 week timeline. You can do this on paper, using a spreadsheet, on a digital document, or by using the template provided on the next page.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Think about using colours to represent the different stages of the build; you will need to include a key if you do.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Identify on your timeline when each task will happen and identify if any tasks overlap.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Show on your timeline how and when you will allow for any delays. </a:t>
            </a:r>
            <a:endParaRPr kumimoji="0" lang="en-GB" sz="1400" b="0" i="0" u="none" strike="noStrike" kern="0" cap="none" spc="0" normalizeH="0" baseline="0" noProof="0" dirty="0">
              <a:ln>
                <a:noFill/>
              </a:ln>
              <a:solidFill>
                <a:srgbClr val="5B9BD5"/>
              </a:solidFill>
              <a:effectLst/>
              <a:uLnTx/>
              <a:uFillTx/>
              <a:latin typeface="Arial Rounded MT Bold" panose="020F0704030504030204" pitchFamily="34" charset="0"/>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68D33490-17BC-5267-C53B-7B7C58FE102B}"/>
            </a:ext>
          </a:extLst>
        </p:cNvPr>
        <p:cNvGrpSpPr/>
        <p:nvPr/>
      </p:nvGrpSpPr>
      <p:grpSpPr>
        <a:xfrm>
          <a:off x="0" y="0"/>
          <a:ext cx="0" cy="0"/>
          <a:chOff x="0" y="0"/>
          <a:chExt cx="0" cy="0"/>
        </a:xfrm>
      </p:grpSpPr>
      <p:sp>
        <p:nvSpPr>
          <p:cNvPr id="5" name="Google Shape;84;p1">
            <a:extLst>
              <a:ext uri="{FF2B5EF4-FFF2-40B4-BE49-F238E27FC236}">
                <a16:creationId xmlns:a16="http://schemas.microsoft.com/office/drawing/2014/main" id="{8DE66B7C-1554-EB42-6548-4AE97CFF491D}"/>
              </a:ext>
            </a:extLst>
          </p:cNvPr>
          <p:cNvSpPr/>
          <p:nvPr/>
        </p:nvSpPr>
        <p:spPr>
          <a:xfrm>
            <a:off x="161924" y="1488816"/>
            <a:ext cx="9582151" cy="5123082"/>
          </a:xfrm>
          <a:prstGeom prst="roundRect">
            <a:avLst>
              <a:gd name="adj" fmla="val 887"/>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84" name="Google Shape;84;p1">
            <a:extLst>
              <a:ext uri="{FF2B5EF4-FFF2-40B4-BE49-F238E27FC236}">
                <a16:creationId xmlns:a16="http://schemas.microsoft.com/office/drawing/2014/main" id="{A55C15D5-0B55-3142-3E3D-4662A3469DA9}"/>
              </a:ext>
            </a:extLst>
          </p:cNvPr>
          <p:cNvSpPr/>
          <p:nvPr/>
        </p:nvSpPr>
        <p:spPr>
          <a:xfrm>
            <a:off x="161924" y="950446"/>
            <a:ext cx="9582151" cy="43177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Timeline template</a:t>
            </a:r>
          </a:p>
        </p:txBody>
      </p:sp>
      <p:sp>
        <p:nvSpPr>
          <p:cNvPr id="87" name="Google Shape;87;p1">
            <a:extLst>
              <a:ext uri="{FF2B5EF4-FFF2-40B4-BE49-F238E27FC236}">
                <a16:creationId xmlns:a16="http://schemas.microsoft.com/office/drawing/2014/main" id="{903A3580-542E-3A0D-22B5-505A118541E0}"/>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a:t>
            </a:r>
            <a:r>
              <a:rPr lang="en-GB" sz="800" b="1">
                <a:solidFill>
                  <a:srgbClr val="130E3C"/>
                </a:solidFill>
                <a:latin typeface="Arial Rounded"/>
                <a:ea typeface="Arial Rounded"/>
                <a:cs typeface="Arial Rounded"/>
                <a:sym typeface="Arial Rounded"/>
              </a:rPr>
              <a:t>Copyright 2026 </a:t>
            </a:r>
            <a:r>
              <a:rPr lang="en-GB" sz="800" b="1" dirty="0">
                <a:solidFill>
                  <a:srgbClr val="130E3C"/>
                </a:solidFill>
                <a:latin typeface="Arial Rounded"/>
                <a:ea typeface="Arial Rounded"/>
                <a:cs typeface="Arial Rounded"/>
                <a:sym typeface="Arial Rounded"/>
              </a:rPr>
              <a:t>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9E6F87B3-8D84-9B67-5007-8810F77C9D7B}"/>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41EB162A-BBD6-BEE6-36FB-5663464E6233}"/>
              </a:ext>
            </a:extLst>
          </p:cNvPr>
          <p:cNvSpPr txBox="1"/>
          <p:nvPr/>
        </p:nvSpPr>
        <p:spPr>
          <a:xfrm>
            <a:off x="3289788" y="199431"/>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Project Day </a:t>
            </a:r>
          </a:p>
          <a:p>
            <a:pPr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Timeline</a:t>
            </a:r>
            <a:endParaRPr sz="1050" dirty="0">
              <a:solidFill>
                <a:srgbClr val="FF0000"/>
              </a:solidFill>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59DA5638-54D2-60EA-5C0A-B12135BFB863}"/>
              </a:ext>
            </a:extLst>
          </p:cNvPr>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0DBD9B78-46EC-3AAC-C5D6-1402ADCAB76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35831B53-5AAF-FB5A-A595-0C90EFC6706F}"/>
              </a:ext>
            </a:extLst>
          </p:cNvPr>
          <p:cNvGraphicFramePr>
            <a:graphicFrameLocks noGrp="1"/>
          </p:cNvGraphicFramePr>
          <p:nvPr>
            <p:extLst>
              <p:ext uri="{D42A27DB-BD31-4B8C-83A1-F6EECF244321}">
                <p14:modId xmlns:p14="http://schemas.microsoft.com/office/powerpoint/2010/main" val="2492231844"/>
              </p:ext>
            </p:extLst>
          </p:nvPr>
        </p:nvGraphicFramePr>
        <p:xfrm>
          <a:off x="277900" y="1571316"/>
          <a:ext cx="9350197" cy="4958080"/>
        </p:xfrm>
        <a:graphic>
          <a:graphicData uri="http://schemas.openxmlformats.org/drawingml/2006/table">
            <a:tbl>
              <a:tblPr firstRow="1" bandRow="1">
                <a:tableStyleId>{5940675A-B579-460E-94D1-54222C63F5DA}</a:tableStyleId>
              </a:tblPr>
              <a:tblGrid>
                <a:gridCol w="1580651">
                  <a:extLst>
                    <a:ext uri="{9D8B030D-6E8A-4147-A177-3AD203B41FA5}">
                      <a16:colId xmlns:a16="http://schemas.microsoft.com/office/drawing/2014/main" val="2662106025"/>
                    </a:ext>
                  </a:extLst>
                </a:gridCol>
                <a:gridCol w="647462">
                  <a:extLst>
                    <a:ext uri="{9D8B030D-6E8A-4147-A177-3AD203B41FA5}">
                      <a16:colId xmlns:a16="http://schemas.microsoft.com/office/drawing/2014/main" val="4175183397"/>
                    </a:ext>
                  </a:extLst>
                </a:gridCol>
                <a:gridCol w="647462">
                  <a:extLst>
                    <a:ext uri="{9D8B030D-6E8A-4147-A177-3AD203B41FA5}">
                      <a16:colId xmlns:a16="http://schemas.microsoft.com/office/drawing/2014/main" val="4218092811"/>
                    </a:ext>
                  </a:extLst>
                </a:gridCol>
                <a:gridCol w="647462">
                  <a:extLst>
                    <a:ext uri="{9D8B030D-6E8A-4147-A177-3AD203B41FA5}">
                      <a16:colId xmlns:a16="http://schemas.microsoft.com/office/drawing/2014/main" val="3422933505"/>
                    </a:ext>
                  </a:extLst>
                </a:gridCol>
                <a:gridCol w="647463">
                  <a:extLst>
                    <a:ext uri="{9D8B030D-6E8A-4147-A177-3AD203B41FA5}">
                      <a16:colId xmlns:a16="http://schemas.microsoft.com/office/drawing/2014/main" val="2500182212"/>
                    </a:ext>
                  </a:extLst>
                </a:gridCol>
                <a:gridCol w="647463">
                  <a:extLst>
                    <a:ext uri="{9D8B030D-6E8A-4147-A177-3AD203B41FA5}">
                      <a16:colId xmlns:a16="http://schemas.microsoft.com/office/drawing/2014/main" val="834082824"/>
                    </a:ext>
                  </a:extLst>
                </a:gridCol>
                <a:gridCol w="647462">
                  <a:extLst>
                    <a:ext uri="{9D8B030D-6E8A-4147-A177-3AD203B41FA5}">
                      <a16:colId xmlns:a16="http://schemas.microsoft.com/office/drawing/2014/main" val="1059212406"/>
                    </a:ext>
                  </a:extLst>
                </a:gridCol>
                <a:gridCol w="647462">
                  <a:extLst>
                    <a:ext uri="{9D8B030D-6E8A-4147-A177-3AD203B41FA5}">
                      <a16:colId xmlns:a16="http://schemas.microsoft.com/office/drawing/2014/main" val="2722901128"/>
                    </a:ext>
                  </a:extLst>
                </a:gridCol>
                <a:gridCol w="647462">
                  <a:extLst>
                    <a:ext uri="{9D8B030D-6E8A-4147-A177-3AD203B41FA5}">
                      <a16:colId xmlns:a16="http://schemas.microsoft.com/office/drawing/2014/main" val="3313950759"/>
                    </a:ext>
                  </a:extLst>
                </a:gridCol>
                <a:gridCol w="647462">
                  <a:extLst>
                    <a:ext uri="{9D8B030D-6E8A-4147-A177-3AD203B41FA5}">
                      <a16:colId xmlns:a16="http://schemas.microsoft.com/office/drawing/2014/main" val="1585953603"/>
                    </a:ext>
                  </a:extLst>
                </a:gridCol>
                <a:gridCol w="647462">
                  <a:extLst>
                    <a:ext uri="{9D8B030D-6E8A-4147-A177-3AD203B41FA5}">
                      <a16:colId xmlns:a16="http://schemas.microsoft.com/office/drawing/2014/main" val="3068590561"/>
                    </a:ext>
                  </a:extLst>
                </a:gridCol>
                <a:gridCol w="647462">
                  <a:extLst>
                    <a:ext uri="{9D8B030D-6E8A-4147-A177-3AD203B41FA5}">
                      <a16:colId xmlns:a16="http://schemas.microsoft.com/office/drawing/2014/main" val="1610541827"/>
                    </a:ext>
                  </a:extLst>
                </a:gridCol>
                <a:gridCol w="647462">
                  <a:extLst>
                    <a:ext uri="{9D8B030D-6E8A-4147-A177-3AD203B41FA5}">
                      <a16:colId xmlns:a16="http://schemas.microsoft.com/office/drawing/2014/main" val="4226526864"/>
                    </a:ext>
                  </a:extLst>
                </a:gridCol>
              </a:tblGrid>
              <a:tr h="370840">
                <a:tc rowSpan="2">
                  <a:txBody>
                    <a:bodyPr/>
                    <a:lstStyle/>
                    <a:p>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Task</a:t>
                      </a:r>
                    </a:p>
                  </a:txBody>
                  <a:tcPr/>
                </a:tc>
                <a:tc gridSpan="12">
                  <a:txBody>
                    <a:bodyPr/>
                    <a:lstStyle/>
                    <a:p>
                      <a:pPr algn="ctr"/>
                      <a:r>
                        <a:rPr lang="en-GB" b="1" dirty="0">
                          <a:solidFill>
                            <a:srgbClr val="130E3C"/>
                          </a:solidFill>
                          <a:latin typeface="Arial Rounded MT Bold" panose="020F0704030504030204" pitchFamily="34" charset="0"/>
                        </a:rPr>
                        <a:t>Weeks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479519630"/>
                  </a:ext>
                </a:extLst>
              </a:tr>
              <a:tr h="370840">
                <a:tc vMerge="1">
                  <a:txBody>
                    <a:bodyPr/>
                    <a:lstStyle/>
                    <a:p>
                      <a:endParaRPr dirty="0"/>
                    </a:p>
                  </a:txBody>
                  <a:tcPr/>
                </a:tc>
                <a:tc>
                  <a:txBody>
                    <a:bodyPr/>
                    <a:lstStyle/>
                    <a:p>
                      <a:r>
                        <a:rPr lang="en-GB" sz="1200" b="1" dirty="0">
                          <a:solidFill>
                            <a:srgbClr val="130E3C"/>
                          </a:solidFill>
                          <a:latin typeface="Arial Rounded MT Bold" panose="020F0704030504030204" pitchFamily="34" charset="0"/>
                        </a:rPr>
                        <a:t>1-5</a:t>
                      </a:r>
                    </a:p>
                  </a:txBody>
                  <a:tcPr>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6-10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46-50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51-55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56-60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2172082"/>
                  </a:ext>
                </a:extLst>
              </a:tr>
              <a:tr h="370840">
                <a:tc>
                  <a:txBody>
                    <a:bodyPr/>
                    <a:lstStyle/>
                    <a:p>
                      <a:r>
                        <a:rPr lang="en-GB" dirty="0">
                          <a:solidFill>
                            <a:srgbClr val="130E3C"/>
                          </a:solidFill>
                          <a:latin typeface="Arial Rounded MT Bold" panose="020F0704030504030204" pitchFamily="34" charset="0"/>
                        </a:rPr>
                        <a:t>Site setup</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2667541"/>
                  </a:ext>
                </a:extLst>
              </a:tr>
              <a:tr h="370840">
                <a:tc>
                  <a:txBody>
                    <a:bodyPr/>
                    <a:lstStyle/>
                    <a:p>
                      <a:r>
                        <a:rPr lang="en-GB" dirty="0">
                          <a:solidFill>
                            <a:srgbClr val="130E3C"/>
                          </a:solidFill>
                          <a:latin typeface="Arial Rounded MT Bold" panose="020F0704030504030204" pitchFamily="34" charset="0"/>
                        </a:rPr>
                        <a:t>Foundations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1808336"/>
                  </a:ext>
                </a:extLst>
              </a:tr>
              <a:tr h="370840">
                <a:tc>
                  <a:txBody>
                    <a:bodyPr/>
                    <a:lstStyle/>
                    <a:p>
                      <a:r>
                        <a:rPr lang="en-GB" dirty="0">
                          <a:solidFill>
                            <a:srgbClr val="130E3C"/>
                          </a:solidFill>
                          <a:latin typeface="Arial Rounded MT Bold" panose="020F0704030504030204" pitchFamily="34" charset="0"/>
                        </a:rPr>
                        <a:t>Timber frame</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48496492"/>
                  </a:ext>
                </a:extLst>
              </a:tr>
              <a:tr h="370840">
                <a:tc>
                  <a:txBody>
                    <a:bodyPr/>
                    <a:lstStyle/>
                    <a:p>
                      <a:r>
                        <a:rPr lang="en-GB" dirty="0">
                          <a:solidFill>
                            <a:srgbClr val="130E3C"/>
                          </a:solidFill>
                          <a:latin typeface="Arial Rounded MT Bold" panose="020F0704030504030204" pitchFamily="34" charset="0"/>
                        </a:rPr>
                        <a:t>Roof</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35915098"/>
                  </a:ext>
                </a:extLst>
              </a:tr>
              <a:tr h="370840">
                <a:tc>
                  <a:txBody>
                    <a:bodyPr/>
                    <a:lstStyle/>
                    <a:p>
                      <a:r>
                        <a:rPr lang="en-GB" dirty="0">
                          <a:solidFill>
                            <a:srgbClr val="130E3C"/>
                          </a:solidFill>
                          <a:latin typeface="Arial Rounded MT Bold" panose="020F0704030504030204" pitchFamily="34" charset="0"/>
                        </a:rPr>
                        <a:t>External walls and windows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7034208"/>
                  </a:ext>
                </a:extLst>
              </a:tr>
              <a:tr h="370840">
                <a:tc>
                  <a:txBody>
                    <a:bodyPr/>
                    <a:lstStyle/>
                    <a:p>
                      <a:r>
                        <a:rPr lang="en-GB" dirty="0">
                          <a:solidFill>
                            <a:srgbClr val="130E3C"/>
                          </a:solidFill>
                          <a:latin typeface="Arial Rounded MT Bold" panose="020F0704030504030204" pitchFamily="34" charset="0"/>
                        </a:rPr>
                        <a:t>First fix (plumbing and electrics)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20798889"/>
                  </a:ext>
                </a:extLst>
              </a:tr>
              <a:tr h="370840">
                <a:tc>
                  <a:txBody>
                    <a:bodyPr/>
                    <a:lstStyle/>
                    <a:p>
                      <a:r>
                        <a:rPr lang="en-GB" dirty="0">
                          <a:solidFill>
                            <a:srgbClr val="130E3C"/>
                          </a:solidFill>
                          <a:latin typeface="Arial Rounded MT Bold" panose="020F0704030504030204" pitchFamily="34" charset="0"/>
                        </a:rPr>
                        <a:t>Internal walls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92685637"/>
                  </a:ext>
                </a:extLst>
              </a:tr>
              <a:tr h="370840">
                <a:tc>
                  <a:txBody>
                    <a:bodyPr/>
                    <a:lstStyle/>
                    <a:p>
                      <a:r>
                        <a:rPr lang="en-GB" dirty="0">
                          <a:solidFill>
                            <a:srgbClr val="130E3C"/>
                          </a:solidFill>
                          <a:latin typeface="Arial Rounded MT Bold" panose="020F0704030504030204" pitchFamily="34" charset="0"/>
                        </a:rPr>
                        <a:t>Second fix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69369856"/>
                  </a:ext>
                </a:extLst>
              </a:tr>
              <a:tr h="370840">
                <a:tc>
                  <a:txBody>
                    <a:bodyPr/>
                    <a:lstStyle/>
                    <a:p>
                      <a:r>
                        <a:rPr lang="en-GB" dirty="0">
                          <a:solidFill>
                            <a:srgbClr val="130E3C"/>
                          </a:solidFill>
                          <a:latin typeface="Arial Rounded MT Bold" panose="020F0704030504030204" pitchFamily="34" charset="0"/>
                        </a:rPr>
                        <a:t>Internal finishes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3840332"/>
                  </a:ext>
                </a:extLst>
              </a:tr>
              <a:tr h="370840">
                <a:tc>
                  <a:txBody>
                    <a:bodyPr/>
                    <a:lstStyle/>
                    <a:p>
                      <a:r>
                        <a:rPr lang="en-GB" dirty="0">
                          <a:solidFill>
                            <a:srgbClr val="130E3C"/>
                          </a:solidFill>
                          <a:latin typeface="Arial Rounded MT Bold" panose="020F0704030504030204" pitchFamily="34" charset="0"/>
                        </a:rPr>
                        <a:t>Landscaping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51655798"/>
                  </a:ext>
                </a:extLst>
              </a:tr>
            </a:tbl>
          </a:graphicData>
        </a:graphic>
      </p:graphicFrame>
    </p:spTree>
    <p:extLst>
      <p:ext uri="{BB962C8B-B14F-4D97-AF65-F5344CB8AC3E}">
        <p14:creationId xmlns:p14="http://schemas.microsoft.com/office/powerpoint/2010/main" val="421505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74D6986-F8CD-9A48-4E16-ECC98B7D1790}"/>
            </a:ext>
          </a:extLst>
        </p:cNvPr>
        <p:cNvGrpSpPr/>
        <p:nvPr/>
      </p:nvGrpSpPr>
      <p:grpSpPr>
        <a:xfrm>
          <a:off x="0" y="0"/>
          <a:ext cx="0" cy="0"/>
          <a:chOff x="0" y="0"/>
          <a:chExt cx="0" cy="0"/>
        </a:xfrm>
      </p:grpSpPr>
      <p:sp>
        <p:nvSpPr>
          <p:cNvPr id="5" name="Google Shape;84;p1">
            <a:extLst>
              <a:ext uri="{FF2B5EF4-FFF2-40B4-BE49-F238E27FC236}">
                <a16:creationId xmlns:a16="http://schemas.microsoft.com/office/drawing/2014/main" id="{FD683060-4717-5FB0-1E16-6D8C9E7A99B6}"/>
              </a:ext>
            </a:extLst>
          </p:cNvPr>
          <p:cNvSpPr/>
          <p:nvPr/>
        </p:nvSpPr>
        <p:spPr>
          <a:xfrm>
            <a:off x="161924" y="905410"/>
            <a:ext cx="9582151" cy="5706486"/>
          </a:xfrm>
          <a:prstGeom prst="roundRect">
            <a:avLst>
              <a:gd name="adj" fmla="val 887"/>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The student’s timeline should show the following: </a:t>
            </a:r>
          </a:p>
          <a:p>
            <a:pPr marL="6350" marR="175253">
              <a:lnSpc>
                <a:spcPct val="104000"/>
              </a:lnSpc>
              <a:spcAft>
                <a:spcPts val="25"/>
              </a:spcAft>
              <a:buSzPts val="1200"/>
            </a:pPr>
            <a:endParaRPr lang="en-GB" dirty="0">
              <a:solidFill>
                <a:srgbClr val="FF0000"/>
              </a:solidFill>
              <a:latin typeface="Arial Rounded MT Bold" panose="020F0704030504030204" pitchFamily="34" charset="0"/>
              <a:ea typeface="Arial Rounded"/>
              <a:cs typeface="Arial Rounded"/>
              <a:sym typeface="Arial Rounded"/>
            </a:endParaRP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Site setup: Weeks 1–4</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Foundations: Weeks 5–10</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Timber frame: Weeks 11–20</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Roof: Weeks 21–24</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External walls: Weeks 21–26</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First fix: Weeks 21–28</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Internal walls: Weeks 21–26 (can overlap after first fix starts)</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Second fix: Weeks 27–32</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Internal finishes: Weeks 33–40</a:t>
            </a: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Landscaping: Weeks 27–32</a:t>
            </a:r>
          </a:p>
          <a:p>
            <a:pPr marL="6350" marR="175253">
              <a:lnSpc>
                <a:spcPct val="104000"/>
              </a:lnSpc>
              <a:spcAft>
                <a:spcPts val="25"/>
              </a:spcAft>
              <a:buSzPts val="1200"/>
            </a:pPr>
            <a:endParaRPr lang="en-GB" dirty="0">
              <a:solidFill>
                <a:srgbClr val="FF0000"/>
              </a:solidFill>
              <a:latin typeface="Arial Rounded MT Bold" panose="020F0704030504030204" pitchFamily="34" charset="0"/>
              <a:ea typeface="Arial Rounded"/>
              <a:cs typeface="Arial Rounded"/>
              <a:sym typeface="Arial Rounded"/>
            </a:endParaRP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They should also show that the project is due to finish by Week 40, allowing 20 weeks of contingency for any delays.</a:t>
            </a:r>
          </a:p>
          <a:p>
            <a:pPr marL="6350" marR="175253">
              <a:lnSpc>
                <a:spcPct val="104000"/>
              </a:lnSpc>
              <a:spcAft>
                <a:spcPts val="25"/>
              </a:spcAft>
              <a:buSzPts val="1200"/>
            </a:pPr>
            <a:endParaRPr lang="en-GB" dirty="0">
              <a:solidFill>
                <a:srgbClr val="FF0000"/>
              </a:solidFill>
              <a:latin typeface="Arial Rounded MT Bold" panose="020F0704030504030204" pitchFamily="34" charset="0"/>
              <a:ea typeface="Arial Rounded"/>
              <a:cs typeface="Arial Rounded"/>
              <a:sym typeface="Arial Rounded"/>
            </a:endParaRPr>
          </a:p>
          <a:p>
            <a:pPr marL="6350" marR="175253" algn="ctr">
              <a:lnSpc>
                <a:spcPct val="104000"/>
              </a:lnSpc>
              <a:spcAft>
                <a:spcPts val="25"/>
              </a:spcAft>
              <a:buSzPts val="1200"/>
            </a:pPr>
            <a:endParaRPr lang="en-GB" dirty="0">
              <a:solidFill>
                <a:srgbClr val="FF0000"/>
              </a:solidFill>
              <a:latin typeface="Arial Rounded MT Bold" panose="020F0704030504030204" pitchFamily="34" charset="0"/>
              <a:ea typeface="Arial Rounded"/>
              <a:cs typeface="Arial Rounded"/>
              <a:sym typeface="Arial Rounded"/>
            </a:endParaRPr>
          </a:p>
          <a:p>
            <a:pPr marL="6350" marR="175253">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Students can present this information in any way they like. They may have drawn a timeline and used colour to show the tasks, or done something similar digitally, perhaps using a spreadsheet. An example of how this might look on the provided template is on the next page. </a:t>
            </a: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A0C2DBB2-D7A9-D0E9-089A-0B3AB24C4500}"/>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a:t>
            </a:r>
            <a:r>
              <a:rPr lang="en-GB" sz="800" b="1">
                <a:solidFill>
                  <a:srgbClr val="130E3C"/>
                </a:solidFill>
                <a:latin typeface="Arial Rounded"/>
                <a:ea typeface="Arial Rounded"/>
                <a:cs typeface="Arial Rounded"/>
                <a:sym typeface="Arial Rounded"/>
              </a:rPr>
              <a:t>Copyright 2026 </a:t>
            </a:r>
            <a:r>
              <a:rPr lang="en-GB" sz="800" b="1" dirty="0">
                <a:solidFill>
                  <a:srgbClr val="130E3C"/>
                </a:solidFill>
                <a:latin typeface="Arial Rounded"/>
                <a:ea typeface="Arial Rounded"/>
                <a:cs typeface="Arial Rounded"/>
                <a:sym typeface="Arial Rounded"/>
              </a:rPr>
              <a:t>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FB3FB1D6-BCE0-741D-C3E4-0E37E3F3E5D6}"/>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DF550CDB-CEE4-73EE-5E49-DD8B3F882306}"/>
              </a:ext>
            </a:extLst>
          </p:cNvPr>
          <p:cNvSpPr txBox="1"/>
          <p:nvPr/>
        </p:nvSpPr>
        <p:spPr>
          <a:xfrm>
            <a:off x="3289788" y="199431"/>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Project Day </a:t>
            </a:r>
          </a:p>
          <a:p>
            <a:pPr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Timeline </a:t>
            </a:r>
            <a:r>
              <a:rPr lang="en-GB" sz="1600" dirty="0">
                <a:solidFill>
                  <a:srgbClr val="FF0000"/>
                </a:solidFill>
                <a:latin typeface="Arial Rounded MT Bold" panose="020F0704030504030204" pitchFamily="34" charset="0"/>
                <a:ea typeface="Arial Rounded"/>
                <a:cs typeface="Arial Rounded"/>
                <a:sym typeface="Arial Rounded"/>
              </a:rPr>
              <a:t>Answers</a:t>
            </a:r>
            <a:endParaRPr sz="1050" dirty="0">
              <a:solidFill>
                <a:srgbClr val="FF0000"/>
              </a:solidFill>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601E8B81-0E5A-EC27-E1E0-DA6193B2FCAF}"/>
              </a:ext>
            </a:extLst>
          </p:cNvPr>
          <p:cNvCxnSpPr>
            <a:cxnSpLocks/>
          </p:cNvCxnSpPr>
          <p:nvPr/>
        </p:nvCxnSpPr>
        <p:spPr>
          <a:xfrm>
            <a:off x="161923" y="832059"/>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AECD1DE0-CB08-E0EB-D004-410131AFDC2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62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6DC990C0-020A-BAFE-FA0A-6D514AE3ED97}"/>
            </a:ext>
          </a:extLst>
        </p:cNvPr>
        <p:cNvGrpSpPr/>
        <p:nvPr/>
      </p:nvGrpSpPr>
      <p:grpSpPr>
        <a:xfrm>
          <a:off x="0" y="0"/>
          <a:ext cx="0" cy="0"/>
          <a:chOff x="0" y="0"/>
          <a:chExt cx="0" cy="0"/>
        </a:xfrm>
      </p:grpSpPr>
      <p:sp>
        <p:nvSpPr>
          <p:cNvPr id="5" name="Google Shape;84;p1">
            <a:extLst>
              <a:ext uri="{FF2B5EF4-FFF2-40B4-BE49-F238E27FC236}">
                <a16:creationId xmlns:a16="http://schemas.microsoft.com/office/drawing/2014/main" id="{EC9D9DC0-9AB5-B5AD-64D6-4CF28D09D56C}"/>
              </a:ext>
            </a:extLst>
          </p:cNvPr>
          <p:cNvSpPr/>
          <p:nvPr/>
        </p:nvSpPr>
        <p:spPr>
          <a:xfrm>
            <a:off x="161924" y="1488816"/>
            <a:ext cx="9582151" cy="5123082"/>
          </a:xfrm>
          <a:prstGeom prst="roundRect">
            <a:avLst>
              <a:gd name="adj" fmla="val 887"/>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84" name="Google Shape;84;p1">
            <a:extLst>
              <a:ext uri="{FF2B5EF4-FFF2-40B4-BE49-F238E27FC236}">
                <a16:creationId xmlns:a16="http://schemas.microsoft.com/office/drawing/2014/main" id="{733024E8-FFB7-E5AA-7B9E-02D711D62413}"/>
              </a:ext>
            </a:extLst>
          </p:cNvPr>
          <p:cNvSpPr/>
          <p:nvPr/>
        </p:nvSpPr>
        <p:spPr>
          <a:xfrm>
            <a:off x="161924" y="950446"/>
            <a:ext cx="9582151" cy="43177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53"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Timeline template</a:t>
            </a:r>
          </a:p>
        </p:txBody>
      </p:sp>
      <p:sp>
        <p:nvSpPr>
          <p:cNvPr id="87" name="Google Shape;87;p1">
            <a:extLst>
              <a:ext uri="{FF2B5EF4-FFF2-40B4-BE49-F238E27FC236}">
                <a16:creationId xmlns:a16="http://schemas.microsoft.com/office/drawing/2014/main" id="{15F1513E-34B9-00C1-19DA-2A270E9FB7A4}"/>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a:t>
            </a:r>
            <a:r>
              <a:rPr lang="en-GB" sz="800" b="1">
                <a:solidFill>
                  <a:srgbClr val="130E3C"/>
                </a:solidFill>
                <a:latin typeface="Arial Rounded"/>
                <a:ea typeface="Arial Rounded"/>
                <a:cs typeface="Arial Rounded"/>
                <a:sym typeface="Arial Rounded"/>
              </a:rPr>
              <a:t>Copyright 2026 </a:t>
            </a:r>
            <a:r>
              <a:rPr lang="en-GB" sz="800" b="1" dirty="0">
                <a:solidFill>
                  <a:srgbClr val="130E3C"/>
                </a:solidFill>
                <a:latin typeface="Arial Rounded"/>
                <a:ea typeface="Arial Rounded"/>
                <a:cs typeface="Arial Rounded"/>
                <a:sym typeface="Arial Rounded"/>
              </a:rPr>
              <a:t>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703AC24D-7D1E-1048-FF02-01B7AABD7E1C}"/>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41E1932C-8E34-8D84-7154-30F0CD1A6F2D}"/>
              </a:ext>
            </a:extLst>
          </p:cNvPr>
          <p:cNvSpPr txBox="1"/>
          <p:nvPr/>
        </p:nvSpPr>
        <p:spPr>
          <a:xfrm>
            <a:off x="3289788" y="199431"/>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Project Day </a:t>
            </a:r>
          </a:p>
          <a:p>
            <a:pPr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Timeline </a:t>
            </a:r>
            <a:r>
              <a:rPr lang="en-GB" sz="1600" dirty="0">
                <a:solidFill>
                  <a:srgbClr val="FF0000"/>
                </a:solidFill>
                <a:latin typeface="Arial Rounded MT Bold" panose="020F0704030504030204" pitchFamily="34" charset="0"/>
                <a:ea typeface="Arial Rounded"/>
                <a:cs typeface="Arial Rounded"/>
                <a:sym typeface="Arial Rounded"/>
              </a:rPr>
              <a:t>Answers</a:t>
            </a:r>
            <a:endParaRPr sz="1050" dirty="0">
              <a:solidFill>
                <a:srgbClr val="FF0000"/>
              </a:solidFill>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D6372F29-3CFD-1140-3EBE-9E2DE0886BF5}"/>
              </a:ext>
            </a:extLst>
          </p:cNvPr>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CAA7A800-72E1-AD08-7F65-BF2B17C29DB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92CB677E-49AD-B4D1-FDF5-86CA762D0330}"/>
              </a:ext>
            </a:extLst>
          </p:cNvPr>
          <p:cNvGraphicFramePr>
            <a:graphicFrameLocks noGrp="1"/>
          </p:cNvGraphicFramePr>
          <p:nvPr>
            <p:extLst>
              <p:ext uri="{D42A27DB-BD31-4B8C-83A1-F6EECF244321}">
                <p14:modId xmlns:p14="http://schemas.microsoft.com/office/powerpoint/2010/main" val="2509651925"/>
              </p:ext>
            </p:extLst>
          </p:nvPr>
        </p:nvGraphicFramePr>
        <p:xfrm>
          <a:off x="277900" y="1571316"/>
          <a:ext cx="9350197" cy="4958080"/>
        </p:xfrm>
        <a:graphic>
          <a:graphicData uri="http://schemas.openxmlformats.org/drawingml/2006/table">
            <a:tbl>
              <a:tblPr firstRow="1" bandRow="1">
                <a:tableStyleId>{5940675A-B579-460E-94D1-54222C63F5DA}</a:tableStyleId>
              </a:tblPr>
              <a:tblGrid>
                <a:gridCol w="1580651">
                  <a:extLst>
                    <a:ext uri="{9D8B030D-6E8A-4147-A177-3AD203B41FA5}">
                      <a16:colId xmlns:a16="http://schemas.microsoft.com/office/drawing/2014/main" val="2662106025"/>
                    </a:ext>
                  </a:extLst>
                </a:gridCol>
                <a:gridCol w="647462">
                  <a:extLst>
                    <a:ext uri="{9D8B030D-6E8A-4147-A177-3AD203B41FA5}">
                      <a16:colId xmlns:a16="http://schemas.microsoft.com/office/drawing/2014/main" val="4175183397"/>
                    </a:ext>
                  </a:extLst>
                </a:gridCol>
                <a:gridCol w="647462">
                  <a:extLst>
                    <a:ext uri="{9D8B030D-6E8A-4147-A177-3AD203B41FA5}">
                      <a16:colId xmlns:a16="http://schemas.microsoft.com/office/drawing/2014/main" val="4218092811"/>
                    </a:ext>
                  </a:extLst>
                </a:gridCol>
                <a:gridCol w="647462">
                  <a:extLst>
                    <a:ext uri="{9D8B030D-6E8A-4147-A177-3AD203B41FA5}">
                      <a16:colId xmlns:a16="http://schemas.microsoft.com/office/drawing/2014/main" val="3422933505"/>
                    </a:ext>
                  </a:extLst>
                </a:gridCol>
                <a:gridCol w="647463">
                  <a:extLst>
                    <a:ext uri="{9D8B030D-6E8A-4147-A177-3AD203B41FA5}">
                      <a16:colId xmlns:a16="http://schemas.microsoft.com/office/drawing/2014/main" val="2500182212"/>
                    </a:ext>
                  </a:extLst>
                </a:gridCol>
                <a:gridCol w="647463">
                  <a:extLst>
                    <a:ext uri="{9D8B030D-6E8A-4147-A177-3AD203B41FA5}">
                      <a16:colId xmlns:a16="http://schemas.microsoft.com/office/drawing/2014/main" val="834082824"/>
                    </a:ext>
                  </a:extLst>
                </a:gridCol>
                <a:gridCol w="647462">
                  <a:extLst>
                    <a:ext uri="{9D8B030D-6E8A-4147-A177-3AD203B41FA5}">
                      <a16:colId xmlns:a16="http://schemas.microsoft.com/office/drawing/2014/main" val="1059212406"/>
                    </a:ext>
                  </a:extLst>
                </a:gridCol>
                <a:gridCol w="647462">
                  <a:extLst>
                    <a:ext uri="{9D8B030D-6E8A-4147-A177-3AD203B41FA5}">
                      <a16:colId xmlns:a16="http://schemas.microsoft.com/office/drawing/2014/main" val="2722901128"/>
                    </a:ext>
                  </a:extLst>
                </a:gridCol>
                <a:gridCol w="647462">
                  <a:extLst>
                    <a:ext uri="{9D8B030D-6E8A-4147-A177-3AD203B41FA5}">
                      <a16:colId xmlns:a16="http://schemas.microsoft.com/office/drawing/2014/main" val="3313950759"/>
                    </a:ext>
                  </a:extLst>
                </a:gridCol>
                <a:gridCol w="647462">
                  <a:extLst>
                    <a:ext uri="{9D8B030D-6E8A-4147-A177-3AD203B41FA5}">
                      <a16:colId xmlns:a16="http://schemas.microsoft.com/office/drawing/2014/main" val="1585953603"/>
                    </a:ext>
                  </a:extLst>
                </a:gridCol>
                <a:gridCol w="647462">
                  <a:extLst>
                    <a:ext uri="{9D8B030D-6E8A-4147-A177-3AD203B41FA5}">
                      <a16:colId xmlns:a16="http://schemas.microsoft.com/office/drawing/2014/main" val="3068590561"/>
                    </a:ext>
                  </a:extLst>
                </a:gridCol>
                <a:gridCol w="647462">
                  <a:extLst>
                    <a:ext uri="{9D8B030D-6E8A-4147-A177-3AD203B41FA5}">
                      <a16:colId xmlns:a16="http://schemas.microsoft.com/office/drawing/2014/main" val="1610541827"/>
                    </a:ext>
                  </a:extLst>
                </a:gridCol>
                <a:gridCol w="647462">
                  <a:extLst>
                    <a:ext uri="{9D8B030D-6E8A-4147-A177-3AD203B41FA5}">
                      <a16:colId xmlns:a16="http://schemas.microsoft.com/office/drawing/2014/main" val="4226526864"/>
                    </a:ext>
                  </a:extLst>
                </a:gridCol>
              </a:tblGrid>
              <a:tr h="370840">
                <a:tc rowSpan="2">
                  <a:txBody>
                    <a:bodyPr/>
                    <a:lstStyle/>
                    <a:p>
                      <a:endParaRPr lang="en-GB" b="1"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Task</a:t>
                      </a:r>
                    </a:p>
                  </a:txBody>
                  <a:tcPr/>
                </a:tc>
                <a:tc gridSpan="12">
                  <a:txBody>
                    <a:bodyPr/>
                    <a:lstStyle/>
                    <a:p>
                      <a:pPr algn="ctr"/>
                      <a:r>
                        <a:rPr lang="en-GB" b="1" dirty="0">
                          <a:solidFill>
                            <a:srgbClr val="130E3C"/>
                          </a:solidFill>
                          <a:latin typeface="Arial Rounded MT Bold" panose="020F0704030504030204" pitchFamily="34" charset="0"/>
                        </a:rPr>
                        <a:t>Weeks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tc hMerge="1">
                  <a:txBody>
                    <a:bodyPr/>
                    <a:lstStyle/>
                    <a:p>
                      <a:pPr algn="ctr"/>
                      <a:endParaRPr lang="en-GB" b="1"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479519630"/>
                  </a:ext>
                </a:extLst>
              </a:tr>
              <a:tr h="370840">
                <a:tc vMerge="1">
                  <a:txBody>
                    <a:bodyPr/>
                    <a:lstStyle/>
                    <a:p>
                      <a:endParaRPr dirty="0"/>
                    </a:p>
                  </a:txBody>
                  <a:tcPr/>
                </a:tc>
                <a:tc>
                  <a:txBody>
                    <a:bodyPr/>
                    <a:lstStyle/>
                    <a:p>
                      <a:r>
                        <a:rPr lang="en-GB" sz="1200" b="1" dirty="0">
                          <a:solidFill>
                            <a:srgbClr val="130E3C"/>
                          </a:solidFill>
                          <a:latin typeface="Arial Rounded MT Bold" panose="020F0704030504030204" pitchFamily="34" charset="0"/>
                        </a:rPr>
                        <a:t>1-5</a:t>
                      </a:r>
                    </a:p>
                  </a:txBody>
                  <a:tcPr>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6-10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11-15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16-20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21-25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26-30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31-35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36-40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41-45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46-50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51-55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200" b="1" dirty="0">
                          <a:solidFill>
                            <a:srgbClr val="130E3C"/>
                          </a:solidFill>
                          <a:latin typeface="Arial Rounded MT Bold" panose="020F0704030504030204" pitchFamily="34" charset="0"/>
                        </a:rPr>
                        <a:t>56-60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92172082"/>
                  </a:ext>
                </a:extLst>
              </a:tr>
              <a:tr h="370840">
                <a:tc>
                  <a:txBody>
                    <a:bodyPr/>
                    <a:lstStyle/>
                    <a:p>
                      <a:r>
                        <a:rPr lang="en-GB" dirty="0">
                          <a:solidFill>
                            <a:srgbClr val="130E3C"/>
                          </a:solidFill>
                          <a:latin typeface="Arial Rounded MT Bold" panose="020F0704030504030204" pitchFamily="34" charset="0"/>
                        </a:rPr>
                        <a:t>Site setup</a:t>
                      </a:r>
                    </a:p>
                  </a:txBody>
                  <a:tcPr/>
                </a:tc>
                <a:tc>
                  <a:txBody>
                    <a:bodyPr/>
                    <a:lstStyle/>
                    <a:p>
                      <a:r>
                        <a:rPr lang="en-GB" dirty="0">
                          <a:solidFill>
                            <a:srgbClr val="130E3C"/>
                          </a:solidFill>
                          <a:highlight>
                            <a:srgbClr val="FFFF00"/>
                          </a:highlight>
                          <a:latin typeface="Arial Rounded MT Bold" panose="020F0704030504030204" pitchFamily="34" charset="0"/>
                        </a:rPr>
                        <a:t>____</a:t>
                      </a: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2667541"/>
                  </a:ext>
                </a:extLst>
              </a:tr>
              <a:tr h="370840">
                <a:tc>
                  <a:txBody>
                    <a:bodyPr/>
                    <a:lstStyle/>
                    <a:p>
                      <a:r>
                        <a:rPr lang="en-GB" dirty="0">
                          <a:solidFill>
                            <a:srgbClr val="130E3C"/>
                          </a:solidFill>
                          <a:latin typeface="Arial Rounded MT Bold" panose="020F0704030504030204" pitchFamily="34" charset="0"/>
                        </a:rPr>
                        <a:t>Foundations</a:t>
                      </a:r>
                    </a:p>
                  </a:txBody>
                  <a:tcPr/>
                </a:tc>
                <a:tc>
                  <a:txBody>
                    <a:bodyPr/>
                    <a:lstStyle/>
                    <a:p>
                      <a:r>
                        <a:rPr lang="en-GB" dirty="0">
                          <a:solidFill>
                            <a:srgbClr val="130E3C"/>
                          </a:solidFill>
                          <a:latin typeface="Arial Rounded MT Bold" panose="020F0704030504030204" pitchFamily="34" charset="0"/>
                        </a:rPr>
                        <a:t>        </a:t>
                      </a:r>
                      <a:r>
                        <a:rPr lang="en-GB" dirty="0">
                          <a:solidFill>
                            <a:srgbClr val="130E3C"/>
                          </a:solidFill>
                          <a:highlight>
                            <a:srgbClr val="00FF00"/>
                          </a:highlight>
                          <a:latin typeface="Arial Rounded MT Bold" panose="020F0704030504030204" pitchFamily="34" charset="0"/>
                        </a:rPr>
                        <a:t>_</a:t>
                      </a:r>
                    </a:p>
                  </a:txBody>
                  <a:tcPr>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FF00"/>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1808336"/>
                  </a:ext>
                </a:extLst>
              </a:tr>
              <a:tr h="370840">
                <a:tc>
                  <a:txBody>
                    <a:bodyPr/>
                    <a:lstStyle/>
                    <a:p>
                      <a:r>
                        <a:rPr lang="en-GB" dirty="0">
                          <a:solidFill>
                            <a:srgbClr val="130E3C"/>
                          </a:solidFill>
                          <a:latin typeface="Arial Rounded MT Bold" panose="020F0704030504030204" pitchFamily="34" charset="0"/>
                        </a:rPr>
                        <a:t>Timber frame</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FFFF"/>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FFFF"/>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48496492"/>
                  </a:ext>
                </a:extLst>
              </a:tr>
              <a:tr h="370840">
                <a:tc>
                  <a:txBody>
                    <a:bodyPr/>
                    <a:lstStyle/>
                    <a:p>
                      <a:r>
                        <a:rPr lang="en-GB" dirty="0">
                          <a:solidFill>
                            <a:srgbClr val="130E3C"/>
                          </a:solidFill>
                          <a:latin typeface="Arial Rounded MT Bold" panose="020F0704030504030204" pitchFamily="34" charset="0"/>
                        </a:rPr>
                        <a:t>Roof</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FF00FF"/>
                          </a:highlight>
                          <a:latin typeface="Arial Rounded MT Bold" panose="020F0704030504030204" pitchFamily="34" charset="0"/>
                        </a:rPr>
                        <a:t>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35915098"/>
                  </a:ext>
                </a:extLst>
              </a:tr>
              <a:tr h="370840">
                <a:tc>
                  <a:txBody>
                    <a:bodyPr/>
                    <a:lstStyle/>
                    <a:p>
                      <a:r>
                        <a:rPr lang="en-GB" dirty="0">
                          <a:solidFill>
                            <a:srgbClr val="130E3C"/>
                          </a:solidFill>
                          <a:latin typeface="Arial Rounded MT Bold" panose="020F0704030504030204" pitchFamily="34" charset="0"/>
                        </a:rPr>
                        <a:t>External walls and windows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FF0000"/>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FF0000"/>
                          </a:highlight>
                          <a:latin typeface="Arial Rounded MT Bold" panose="020F0704030504030204" pitchFamily="34" charset="0"/>
                        </a:rPr>
                        <a:t>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7034208"/>
                  </a:ext>
                </a:extLst>
              </a:tr>
              <a:tr h="370840">
                <a:tc>
                  <a:txBody>
                    <a:bodyPr/>
                    <a:lstStyle/>
                    <a:p>
                      <a:r>
                        <a:rPr lang="en-GB" dirty="0">
                          <a:solidFill>
                            <a:srgbClr val="130E3C"/>
                          </a:solidFill>
                          <a:latin typeface="Arial Rounded MT Bold" panose="020F0704030504030204" pitchFamily="34" charset="0"/>
                        </a:rPr>
                        <a:t>First fix (plumbing and electrics)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800080"/>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800080"/>
                          </a:highlight>
                          <a:latin typeface="Arial Rounded MT Bold" panose="020F0704030504030204" pitchFamily="34" charset="0"/>
                        </a:rPr>
                        <a:t>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20798889"/>
                  </a:ext>
                </a:extLst>
              </a:tr>
              <a:tr h="370840">
                <a:tc>
                  <a:txBody>
                    <a:bodyPr/>
                    <a:lstStyle/>
                    <a:p>
                      <a:r>
                        <a:rPr lang="en-GB" dirty="0">
                          <a:solidFill>
                            <a:srgbClr val="130E3C"/>
                          </a:solidFill>
                          <a:latin typeface="Arial Rounded MT Bold" panose="020F0704030504030204" pitchFamily="34" charset="0"/>
                        </a:rPr>
                        <a:t>Internal walls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8080"/>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8080"/>
                          </a:highlight>
                          <a:latin typeface="Arial Rounded MT Bold" panose="020F0704030504030204" pitchFamily="34" charset="0"/>
                        </a:rPr>
                        <a:t>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92685637"/>
                  </a:ext>
                </a:extLst>
              </a:tr>
              <a:tr h="370840">
                <a:tc>
                  <a:txBody>
                    <a:bodyPr/>
                    <a:lstStyle/>
                    <a:p>
                      <a:r>
                        <a:rPr lang="en-GB" dirty="0">
                          <a:solidFill>
                            <a:srgbClr val="130E3C"/>
                          </a:solidFill>
                          <a:latin typeface="Arial Rounded MT Bold" panose="020F0704030504030204" pitchFamily="34" charset="0"/>
                        </a:rPr>
                        <a:t>Second fix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latin typeface="Arial Rounded MT Bold" panose="020F0704030504030204" pitchFamily="34" charset="0"/>
                        </a:rPr>
                        <a:t>   </a:t>
                      </a:r>
                      <a:r>
                        <a:rPr lang="en-GB" dirty="0">
                          <a:solidFill>
                            <a:srgbClr val="130E3C"/>
                          </a:solidFill>
                          <a:highlight>
                            <a:srgbClr val="C0C0C0"/>
                          </a:highlight>
                          <a:latin typeface="Arial Rounded MT Bold" panose="020F0704030504030204" pitchFamily="34" charset="0"/>
                        </a:rPr>
                        <a:t>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C0C0C0"/>
                          </a:highlight>
                          <a:latin typeface="Arial Rounded MT Bold" panose="020F0704030504030204" pitchFamily="34" charset="0"/>
                        </a:rPr>
                        <a:t>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69369856"/>
                  </a:ext>
                </a:extLst>
              </a:tr>
              <a:tr h="370840">
                <a:tc>
                  <a:txBody>
                    <a:bodyPr/>
                    <a:lstStyle/>
                    <a:p>
                      <a:r>
                        <a:rPr lang="en-GB" dirty="0">
                          <a:solidFill>
                            <a:srgbClr val="130E3C"/>
                          </a:solidFill>
                          <a:latin typeface="Arial Rounded MT Bold" panose="020F0704030504030204" pitchFamily="34" charset="0"/>
                        </a:rPr>
                        <a:t>Internal finishes</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latin typeface="Arial Rounded MT Bold" panose="020F070403050403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00FF"/>
                          </a:highlight>
                          <a:latin typeface="Arial Rounded MT Bold" panose="020F0704030504030204" pitchFamily="34" charset="0"/>
                        </a:rPr>
                        <a:t>    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0000FF"/>
                          </a:highlight>
                          <a:latin typeface="Arial Rounded MT Bold" panose="020F0704030504030204" pitchFamily="34" charset="0"/>
                        </a:rPr>
                        <a:t>_____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3840332"/>
                  </a:ext>
                </a:extLst>
              </a:tr>
              <a:tr h="370840">
                <a:tc>
                  <a:txBody>
                    <a:bodyPr/>
                    <a:lstStyle/>
                    <a:p>
                      <a:r>
                        <a:rPr lang="en-GB" dirty="0">
                          <a:solidFill>
                            <a:srgbClr val="130E3C"/>
                          </a:solidFill>
                          <a:latin typeface="Arial Rounded MT Bold" panose="020F0704030504030204" pitchFamily="34" charset="0"/>
                        </a:rPr>
                        <a:t>Landscaping </a:t>
                      </a:r>
                    </a:p>
                  </a:txBody>
                  <a:tcPr/>
                </a:tc>
                <a:tc>
                  <a:txBody>
                    <a:bodyPr/>
                    <a:lstStyle/>
                    <a:p>
                      <a:endParaRPr lang="en-GB" dirty="0">
                        <a:solidFill>
                          <a:srgbClr val="130E3C"/>
                        </a:solidFill>
                        <a:latin typeface="Arial Rounded MT Bold" panose="020F070403050403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latin typeface="Arial Rounded MT Bold" panose="020F0704030504030204" pitchFamily="34" charset="0"/>
                        </a:rPr>
                        <a:t>  </a:t>
                      </a:r>
                      <a:r>
                        <a:rPr lang="en-GB" dirty="0">
                          <a:solidFill>
                            <a:srgbClr val="130E3C"/>
                          </a:solidFill>
                          <a:highlight>
                            <a:srgbClr val="808000"/>
                          </a:highlight>
                          <a:latin typeface="Arial Rounded MT Bold" panose="020F0704030504030204" pitchFamily="34" charset="0"/>
                        </a:rPr>
                        <a:t>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dirty="0">
                          <a:solidFill>
                            <a:srgbClr val="130E3C"/>
                          </a:solidFill>
                          <a:highlight>
                            <a:srgbClr val="808000"/>
                          </a:highlight>
                          <a:latin typeface="Arial Rounded MT Bold" panose="020F0704030504030204" pitchFamily="34" charset="0"/>
                        </a:rPr>
                        <a:t>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dirty="0">
                        <a:solidFill>
                          <a:srgbClr val="130E3C"/>
                        </a:solidFill>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51655798"/>
                  </a:ext>
                </a:extLst>
              </a:tr>
            </a:tbl>
          </a:graphicData>
        </a:graphic>
      </p:graphicFrame>
    </p:spTree>
    <p:extLst>
      <p:ext uri="{BB962C8B-B14F-4D97-AF65-F5344CB8AC3E}">
        <p14:creationId xmlns:p14="http://schemas.microsoft.com/office/powerpoint/2010/main" val="2862023696"/>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TotalTime>
  <Words>531</Words>
  <Application>Microsoft Office PowerPoint</Application>
  <PresentationFormat>A4 Paper (210x297 mm)</PresentationFormat>
  <Paragraphs>141</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23</cp:revision>
  <dcterms:created xsi:type="dcterms:W3CDTF">2025-02-26T15:46:15Z</dcterms:created>
  <dcterms:modified xsi:type="dcterms:W3CDTF">2026-03-16T12:58:37Z</dcterms:modified>
</cp:coreProperties>
</file>