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6858000" cy="9906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" roundtripDataSignature="AMtx7mj2KcUZo7hfzotuErGnRfksbj2a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0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24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5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360613" y="1143000"/>
            <a:ext cx="21367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F33208B8-7563-F57F-8B34-08C51EC961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D730BE7-F3EE-0C0C-663A-4B8F2B9064C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BD7B3ACD-71F6-D89A-DF6C-96A51259B24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051987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24E431C-DE9A-B4A9-AC34-18BDEB361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25889B8-FE3D-7577-1228-9E1013541C4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84811ECB-D390-20A9-409C-C47F3C417F7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88459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7CD76D80-7CF4-D1D3-1604-1DE3D3C731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2A7EC96E-F7CA-C29F-B557-58905B5DBE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8173FA3E-70AD-D3B4-9012-F889D1FBF42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57919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-1550679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86367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8187C928-C3F9-3D21-51CB-2790F0CDEF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0F0B12C-3AAA-88A4-7642-EB757A5FA3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9849" y="2636324"/>
            <a:ext cx="4382716" cy="6574074"/>
          </a:xfrm>
          <a:prstGeom prst="rect">
            <a:avLst/>
          </a:prstGeom>
        </p:spPr>
      </p:pic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31B1085F-AAD2-A0DD-9FD1-185741BC2F91}"/>
              </a:ext>
            </a:extLst>
          </p:cNvPr>
          <p:cNvSpPr/>
          <p:nvPr/>
        </p:nvSpPr>
        <p:spPr>
          <a:xfrm>
            <a:off x="192594" y="999866"/>
            <a:ext cx="6482147" cy="711259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indent="0" algn="ctr" rtl="0">
              <a:lnSpc>
                <a:spcPct val="104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Label the 5-point PPE in this drawing. Use the boxes to explain what each part of the PPE does and why it is important. </a:t>
            </a:r>
            <a:endParaRPr i="0" u="none" strike="noStrike" cap="none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96D2D242-ABC5-A1EF-E4CA-29DBF3232838}"/>
              </a:ext>
            </a:extLst>
          </p:cNvPr>
          <p:cNvSpPr txBox="1"/>
          <p:nvPr/>
        </p:nvSpPr>
        <p:spPr>
          <a:xfrm>
            <a:off x="2946180" y="9605963"/>
            <a:ext cx="38007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Copyright 2026 All Rights Reserved</a:t>
            </a:r>
            <a:endParaRPr sz="1400" b="0" i="0" u="none" strike="noStrike" cap="none" dirty="0">
              <a:solidFill>
                <a:srgbClr val="130E3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9925A0D7-84D9-2CE7-6BFC-36CE5C0A2744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78231" y="132704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0B63CE56-CE25-0ED8-9ABE-7728F29942AC}"/>
              </a:ext>
            </a:extLst>
          </p:cNvPr>
          <p:cNvSpPr txBox="1"/>
          <p:nvPr/>
        </p:nvSpPr>
        <p:spPr>
          <a:xfrm>
            <a:off x="1756153" y="187703"/>
            <a:ext cx="561979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2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3 – PPE</a:t>
            </a:r>
            <a:endParaRPr sz="1050" i="0" u="none" strike="noStrike" cap="none" dirty="0">
              <a:solidFill>
                <a:srgbClr val="000000"/>
              </a:solidFill>
              <a:latin typeface="Arial Rounded MT Bold" panose="020F0704030504030204" pitchFamily="34" charset="0"/>
              <a:sym typeface="Arial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ED8C1094-B84F-4A84-7AF3-712BEF6E4010}"/>
              </a:ext>
            </a:extLst>
          </p:cNvPr>
          <p:cNvCxnSpPr/>
          <p:nvPr/>
        </p:nvCxnSpPr>
        <p:spPr>
          <a:xfrm>
            <a:off x="130560" y="856254"/>
            <a:ext cx="6505575" cy="3417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F1B4B2C5-89CF-4E6F-92CC-43C69C261F76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4530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Google Shape;84;p1">
            <a:extLst>
              <a:ext uri="{FF2B5EF4-FFF2-40B4-BE49-F238E27FC236}">
                <a16:creationId xmlns:a16="http://schemas.microsoft.com/office/drawing/2014/main" id="{7386BB27-9BE0-423D-201F-D8779FDD1F3E}"/>
              </a:ext>
            </a:extLst>
          </p:cNvPr>
          <p:cNvSpPr/>
          <p:nvPr/>
        </p:nvSpPr>
        <p:spPr>
          <a:xfrm>
            <a:off x="192594" y="1908054"/>
            <a:ext cx="6482147" cy="7500979"/>
          </a:xfrm>
          <a:prstGeom prst="roundRect">
            <a:avLst>
              <a:gd name="adj" fmla="val 680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indent="0" rtl="0">
              <a:lnSpc>
                <a:spcPct val="104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200"/>
              <a:buFont typeface="Arial"/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cxnSp>
        <p:nvCxnSpPr>
          <p:cNvPr id="3" name="Google Shape;92;p1">
            <a:extLst>
              <a:ext uri="{FF2B5EF4-FFF2-40B4-BE49-F238E27FC236}">
                <a16:creationId xmlns:a16="http://schemas.microsoft.com/office/drawing/2014/main" id="{51F89B54-33A2-56C1-23D3-DDCC69FF4888}"/>
              </a:ext>
            </a:extLst>
          </p:cNvPr>
          <p:cNvCxnSpPr>
            <a:cxnSpLocks/>
          </p:cNvCxnSpPr>
          <p:nvPr/>
        </p:nvCxnSpPr>
        <p:spPr>
          <a:xfrm flipH="1">
            <a:off x="4487176" y="8229511"/>
            <a:ext cx="623318" cy="362741"/>
          </a:xfrm>
          <a:prstGeom prst="straightConnector1">
            <a:avLst/>
          </a:prstGeom>
          <a:noFill/>
          <a:ln w="38100" cap="flat" cmpd="sng">
            <a:solidFill>
              <a:srgbClr val="130E3C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4" name="Google Shape;93;p1">
            <a:extLst>
              <a:ext uri="{FF2B5EF4-FFF2-40B4-BE49-F238E27FC236}">
                <a16:creationId xmlns:a16="http://schemas.microsoft.com/office/drawing/2014/main" id="{24D61E70-A98F-3BF2-7934-18A211CEC300}"/>
              </a:ext>
            </a:extLst>
          </p:cNvPr>
          <p:cNvCxnSpPr>
            <a:cxnSpLocks/>
          </p:cNvCxnSpPr>
          <p:nvPr/>
        </p:nvCxnSpPr>
        <p:spPr>
          <a:xfrm flipV="1">
            <a:off x="1918579" y="5537200"/>
            <a:ext cx="1387445" cy="734477"/>
          </a:xfrm>
          <a:prstGeom prst="straightConnector1">
            <a:avLst/>
          </a:prstGeom>
          <a:noFill/>
          <a:ln w="38100" cap="flat" cmpd="sng">
            <a:solidFill>
              <a:srgbClr val="130E3C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7" name="Google Shape;95;p1">
            <a:extLst>
              <a:ext uri="{FF2B5EF4-FFF2-40B4-BE49-F238E27FC236}">
                <a16:creationId xmlns:a16="http://schemas.microsoft.com/office/drawing/2014/main" id="{45081AC4-F805-89C0-94E7-84A5D6E58DBF}"/>
              </a:ext>
            </a:extLst>
          </p:cNvPr>
          <p:cNvCxnSpPr>
            <a:cxnSpLocks/>
            <a:stCxn id="16" idx="3"/>
          </p:cNvCxnSpPr>
          <p:nvPr/>
        </p:nvCxnSpPr>
        <p:spPr>
          <a:xfrm flipV="1">
            <a:off x="2038893" y="3074408"/>
            <a:ext cx="1126783" cy="856550"/>
          </a:xfrm>
          <a:prstGeom prst="straightConnector1">
            <a:avLst/>
          </a:prstGeom>
          <a:noFill/>
          <a:ln w="38100" cap="flat" cmpd="sng">
            <a:solidFill>
              <a:srgbClr val="130E3C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8" name="Google Shape;97;p1">
            <a:extLst>
              <a:ext uri="{FF2B5EF4-FFF2-40B4-BE49-F238E27FC236}">
                <a16:creationId xmlns:a16="http://schemas.microsoft.com/office/drawing/2014/main" id="{D3AE998C-30EC-82ED-74CA-237A7076A3CF}"/>
              </a:ext>
            </a:extLst>
          </p:cNvPr>
          <p:cNvCxnSpPr>
            <a:cxnSpLocks/>
          </p:cNvCxnSpPr>
          <p:nvPr/>
        </p:nvCxnSpPr>
        <p:spPr>
          <a:xfrm flipH="1">
            <a:off x="3803594" y="3074408"/>
            <a:ext cx="762456" cy="316492"/>
          </a:xfrm>
          <a:prstGeom prst="straightConnector1">
            <a:avLst/>
          </a:prstGeom>
          <a:noFill/>
          <a:ln w="38100" cap="flat" cmpd="sng">
            <a:solidFill>
              <a:srgbClr val="130E3C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9" name="Google Shape;98;p1">
            <a:extLst>
              <a:ext uri="{FF2B5EF4-FFF2-40B4-BE49-F238E27FC236}">
                <a16:creationId xmlns:a16="http://schemas.microsoft.com/office/drawing/2014/main" id="{58A0A842-AB11-CD77-2B28-581E50F44E51}"/>
              </a:ext>
            </a:extLst>
          </p:cNvPr>
          <p:cNvCxnSpPr>
            <a:cxnSpLocks/>
          </p:cNvCxnSpPr>
          <p:nvPr/>
        </p:nvCxnSpPr>
        <p:spPr>
          <a:xfrm flipH="1">
            <a:off x="4708478" y="5748069"/>
            <a:ext cx="669673" cy="314114"/>
          </a:xfrm>
          <a:prstGeom prst="straightConnector1">
            <a:avLst/>
          </a:prstGeom>
          <a:noFill/>
          <a:ln w="38100" cap="flat" cmpd="sng">
            <a:solidFill>
              <a:srgbClr val="130E3C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0" name="Google Shape;100;p1">
            <a:extLst>
              <a:ext uri="{FF2B5EF4-FFF2-40B4-BE49-F238E27FC236}">
                <a16:creationId xmlns:a16="http://schemas.microsoft.com/office/drawing/2014/main" id="{1B242D58-21E0-4221-7A4C-847F3ADCB4A3}"/>
              </a:ext>
            </a:extLst>
          </p:cNvPr>
          <p:cNvSpPr/>
          <p:nvPr/>
        </p:nvSpPr>
        <p:spPr>
          <a:xfrm>
            <a:off x="4462172" y="2214937"/>
            <a:ext cx="2072182" cy="1461146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01;p1">
            <a:extLst>
              <a:ext uri="{FF2B5EF4-FFF2-40B4-BE49-F238E27FC236}">
                <a16:creationId xmlns:a16="http://schemas.microsoft.com/office/drawing/2014/main" id="{2950998F-FC91-D251-EA5E-74F584F043C0}"/>
              </a:ext>
            </a:extLst>
          </p:cNvPr>
          <p:cNvSpPr/>
          <p:nvPr/>
        </p:nvSpPr>
        <p:spPr>
          <a:xfrm>
            <a:off x="4708478" y="4489826"/>
            <a:ext cx="1771197" cy="1258243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02;p1">
            <a:extLst>
              <a:ext uri="{FF2B5EF4-FFF2-40B4-BE49-F238E27FC236}">
                <a16:creationId xmlns:a16="http://schemas.microsoft.com/office/drawing/2014/main" id="{07E3594B-886E-096B-2F92-55FBE369D67E}"/>
              </a:ext>
            </a:extLst>
          </p:cNvPr>
          <p:cNvSpPr/>
          <p:nvPr/>
        </p:nvSpPr>
        <p:spPr>
          <a:xfrm>
            <a:off x="4306223" y="7141907"/>
            <a:ext cx="2068431" cy="1087604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03;p1">
            <a:extLst>
              <a:ext uri="{FF2B5EF4-FFF2-40B4-BE49-F238E27FC236}">
                <a16:creationId xmlns:a16="http://schemas.microsoft.com/office/drawing/2014/main" id="{9B2AC2AD-2623-F206-92CA-FB6BF12B2BA9}"/>
              </a:ext>
            </a:extLst>
          </p:cNvPr>
          <p:cNvSpPr/>
          <p:nvPr/>
        </p:nvSpPr>
        <p:spPr>
          <a:xfrm>
            <a:off x="296859" y="6271677"/>
            <a:ext cx="2068431" cy="1087604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05;p1">
            <a:extLst>
              <a:ext uri="{FF2B5EF4-FFF2-40B4-BE49-F238E27FC236}">
                <a16:creationId xmlns:a16="http://schemas.microsoft.com/office/drawing/2014/main" id="{DC5060EF-A120-C677-612F-5767417FE2C5}"/>
              </a:ext>
            </a:extLst>
          </p:cNvPr>
          <p:cNvSpPr/>
          <p:nvPr/>
        </p:nvSpPr>
        <p:spPr>
          <a:xfrm>
            <a:off x="323646" y="3301836"/>
            <a:ext cx="1715247" cy="1258243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66795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70A1CE93-5F90-751B-DEEC-7666C2317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E45EBD46-41BE-84DF-094C-AD73F74C7D9A}"/>
              </a:ext>
            </a:extLst>
          </p:cNvPr>
          <p:cNvSpPr/>
          <p:nvPr/>
        </p:nvSpPr>
        <p:spPr>
          <a:xfrm>
            <a:off x="188597" y="1013602"/>
            <a:ext cx="6482147" cy="446709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indent="0" algn="ctr" rtl="0">
              <a:lnSpc>
                <a:spcPct val="104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Answer the following questions about PPE. </a:t>
            </a:r>
            <a:endParaRPr i="0" u="none" strike="noStrike" cap="none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125F41F9-39DC-8896-315E-E712DFAFE2F5}"/>
              </a:ext>
            </a:extLst>
          </p:cNvPr>
          <p:cNvSpPr txBox="1"/>
          <p:nvPr/>
        </p:nvSpPr>
        <p:spPr>
          <a:xfrm>
            <a:off x="2946180" y="9605963"/>
            <a:ext cx="38007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Copyright 2026 All Rights Reserved</a:t>
            </a:r>
            <a:endParaRPr sz="1400" b="0" i="0" u="none" strike="noStrike" cap="none" dirty="0">
              <a:solidFill>
                <a:srgbClr val="130E3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DB7F8FE6-080F-6873-B7C4-C1ADFDBFD23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8231" y="132704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0D31EEBF-3B05-8C2F-6DF1-032F6F5EF65F}"/>
              </a:ext>
            </a:extLst>
          </p:cNvPr>
          <p:cNvSpPr txBox="1"/>
          <p:nvPr/>
        </p:nvSpPr>
        <p:spPr>
          <a:xfrm>
            <a:off x="1756153" y="187703"/>
            <a:ext cx="561979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2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3 – PPE</a:t>
            </a:r>
            <a:endParaRPr sz="1050" i="0" u="none" strike="noStrike" cap="none" dirty="0">
              <a:solidFill>
                <a:srgbClr val="000000"/>
              </a:solidFill>
              <a:latin typeface="Arial Rounded MT Bold" panose="020F0704030504030204" pitchFamily="34" charset="0"/>
              <a:sym typeface="Arial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D1A301A6-A2CF-0C52-7FF1-DE5DF720C01F}"/>
              </a:ext>
            </a:extLst>
          </p:cNvPr>
          <p:cNvCxnSpPr/>
          <p:nvPr/>
        </p:nvCxnSpPr>
        <p:spPr>
          <a:xfrm>
            <a:off x="130560" y="856254"/>
            <a:ext cx="6505575" cy="3417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F2D82E28-E1AB-0083-8E43-586DE366B428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4530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Google Shape;84;p1">
            <a:extLst>
              <a:ext uri="{FF2B5EF4-FFF2-40B4-BE49-F238E27FC236}">
                <a16:creationId xmlns:a16="http://schemas.microsoft.com/office/drawing/2014/main" id="{48F49347-2F2C-F19B-6988-FB2993A1FABA}"/>
              </a:ext>
            </a:extLst>
          </p:cNvPr>
          <p:cNvSpPr/>
          <p:nvPr/>
        </p:nvSpPr>
        <p:spPr>
          <a:xfrm>
            <a:off x="188597" y="1565574"/>
            <a:ext cx="6482147" cy="8019016"/>
          </a:xfrm>
          <a:prstGeom prst="roundRect">
            <a:avLst>
              <a:gd name="adj" fmla="val 680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indent="0" rtl="0">
              <a:lnSpc>
                <a:spcPct val="104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200"/>
              <a:buFont typeface="Arial"/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061D175-9342-7471-5071-CB048F3385FD}"/>
              </a:ext>
            </a:extLst>
          </p:cNvPr>
          <p:cNvSpPr txBox="1"/>
          <p:nvPr/>
        </p:nvSpPr>
        <p:spPr>
          <a:xfrm>
            <a:off x="188597" y="1586946"/>
            <a:ext cx="6447537" cy="8063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True or False: 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 high-visibility vest is used to make workers more noticeable to others on a site. __________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Gloves are only needed when handling chemicals. ___________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Safety boots protect your feet from heavy objects. ___________</a:t>
            </a:r>
          </a:p>
          <a:p>
            <a:pPr marL="342900" indent="-342900">
              <a:buAutoNum type="arabicPeriod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 marL="342900" indent="-342900"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Jamie is working on a construction site. He needs to cut metal pipes, which could produce sparks and flying metal pieces. Which PPE items should Jamie wear in addition to the 5-point PPE? 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 marL="342900" indent="-342900"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Why is it important to wear task-specific PPE even if you are already wearing the 5-point PPE? 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 marL="342900" indent="-342900"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 student work-experience group is visiting a construction site where drilling and cutting work is taking place. One student is wearing a hard hat, high-visibility vest, gloves, and safety boots, but no eye or ear protection. 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4a. What risks is the student exposed to? 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4b. What PPE is missing and how could wearing it reduce the risk of injury? 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</a:t>
            </a:r>
          </a:p>
          <a:p>
            <a:pPr marL="342900" indent="-342900"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Who do you think is responsible for ensuring that workers wear PPE on a construction site and why?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</a:t>
            </a:r>
          </a:p>
          <a:p>
            <a:pPr marL="342900" indent="-342900"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PPE isn’t only used in construction. Give three examples of PPE used outside construction. Think about sports, healthcare or home DIY projects. 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3285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9F69441C-8246-4020-34AB-82ADE01DC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F439FACF-2F2A-A3B6-0CC8-BC06D091D853}"/>
              </a:ext>
            </a:extLst>
          </p:cNvPr>
          <p:cNvSpPr/>
          <p:nvPr/>
        </p:nvSpPr>
        <p:spPr>
          <a:xfrm>
            <a:off x="188597" y="1013602"/>
            <a:ext cx="6482147" cy="446709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indent="0" algn="ctr" rtl="0">
              <a:lnSpc>
                <a:spcPct val="104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Answer the following questions about PPE. </a:t>
            </a:r>
            <a:endParaRPr i="0" u="none" strike="noStrike" cap="none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D0848EF0-DCE7-96EB-7A85-D17AFD2233F9}"/>
              </a:ext>
            </a:extLst>
          </p:cNvPr>
          <p:cNvSpPr txBox="1"/>
          <p:nvPr/>
        </p:nvSpPr>
        <p:spPr>
          <a:xfrm>
            <a:off x="2946180" y="9605963"/>
            <a:ext cx="38007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Copyright 2026 All Rights Reserved</a:t>
            </a:r>
            <a:endParaRPr sz="1400" b="0" i="0" u="none" strike="noStrike" cap="none" dirty="0">
              <a:solidFill>
                <a:srgbClr val="130E3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B927CC10-AA3B-B810-2644-2736D09AD5D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8231" y="132704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86CBB80B-5359-D818-6E5A-F6CFC607C376}"/>
              </a:ext>
            </a:extLst>
          </p:cNvPr>
          <p:cNvSpPr txBox="1"/>
          <p:nvPr/>
        </p:nvSpPr>
        <p:spPr>
          <a:xfrm>
            <a:off x="1756153" y="187703"/>
            <a:ext cx="561979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2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3 – PPE </a:t>
            </a:r>
            <a:r>
              <a:rPr lang="en-GB" sz="1600" i="0" u="none" strike="noStrike" cap="none" dirty="0">
                <a:solidFill>
                  <a:srgbClr val="FF0000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Answers</a:t>
            </a:r>
            <a:endParaRPr sz="1050" i="0" u="none" strike="noStrike" cap="none" dirty="0">
              <a:solidFill>
                <a:srgbClr val="FF0000"/>
              </a:solidFill>
              <a:latin typeface="Arial Rounded MT Bold" panose="020F0704030504030204" pitchFamily="34" charset="0"/>
              <a:sym typeface="Arial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59072A8D-5393-CAE6-37BD-F9BAC545A159}"/>
              </a:ext>
            </a:extLst>
          </p:cNvPr>
          <p:cNvCxnSpPr/>
          <p:nvPr/>
        </p:nvCxnSpPr>
        <p:spPr>
          <a:xfrm>
            <a:off x="130560" y="856254"/>
            <a:ext cx="6505575" cy="3417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94D4AC29-EA87-555D-BDBC-DD3A50029D55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4530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Google Shape;84;p1">
            <a:extLst>
              <a:ext uri="{FF2B5EF4-FFF2-40B4-BE49-F238E27FC236}">
                <a16:creationId xmlns:a16="http://schemas.microsoft.com/office/drawing/2014/main" id="{C14A1CEA-2BB6-B381-C649-9AD7DB3B5936}"/>
              </a:ext>
            </a:extLst>
          </p:cNvPr>
          <p:cNvSpPr/>
          <p:nvPr/>
        </p:nvSpPr>
        <p:spPr>
          <a:xfrm>
            <a:off x="188597" y="1565574"/>
            <a:ext cx="6482147" cy="8019016"/>
          </a:xfrm>
          <a:prstGeom prst="roundRect">
            <a:avLst>
              <a:gd name="adj" fmla="val 680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indent="0" rtl="0">
              <a:lnSpc>
                <a:spcPct val="104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200"/>
              <a:buFont typeface="Arial"/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0FE620C-09AF-696B-52D1-F856627518F9}"/>
              </a:ext>
            </a:extLst>
          </p:cNvPr>
          <p:cNvSpPr txBox="1"/>
          <p:nvPr/>
        </p:nvSpPr>
        <p:spPr>
          <a:xfrm>
            <a:off x="188597" y="1586946"/>
            <a:ext cx="6447537" cy="76944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13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True or False: </a:t>
            </a:r>
            <a:br>
              <a:rPr lang="en-GB" sz="13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3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 high-visibility vest is used to make workers more noticeable to others on a site. </a:t>
            </a:r>
            <a:r>
              <a:rPr lang="en-GB" sz="13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True </a:t>
            </a:r>
            <a:br>
              <a:rPr lang="en-GB" sz="13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3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Gloves are only needed when handling chemicals. </a:t>
            </a:r>
            <a:r>
              <a:rPr lang="en-GB" sz="13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False</a:t>
            </a:r>
            <a:br>
              <a:rPr lang="en-GB" sz="13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3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Safety boots protect your feet from heavy objects. </a:t>
            </a:r>
            <a:r>
              <a:rPr lang="en-GB" sz="13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True</a:t>
            </a:r>
            <a:endParaRPr lang="en-GB" sz="1300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 marL="342900" indent="-342900">
              <a:buAutoNum type="arabicPeriod"/>
            </a:pPr>
            <a:r>
              <a:rPr lang="en-GB" sz="13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Jamie is working on a construction site. He needs to cut metal pipes, which could produce sparks and flying metal pieces. Which PPE items should Jamie wear in addition to the 5-point PPE? </a:t>
            </a:r>
            <a:br>
              <a:rPr lang="en-GB" sz="13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3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Ideas include: Face shield (protects the face from sparks and flying metal), hearing protection (cutting metal can be loud and damage hearing) and long-sleeved flame-resistant clothing (to protect skin from sparks). </a:t>
            </a:r>
            <a:endParaRPr lang="en-GB" sz="1300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 marL="342900" indent="-342900">
              <a:buAutoNum type="arabicPeriod"/>
            </a:pPr>
            <a:r>
              <a:rPr lang="en-GB" sz="13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Why is it important to wear task-specific PPE even if you are already wearing the 5-point PPE? </a:t>
            </a:r>
            <a:br>
              <a:rPr lang="en-GB" sz="13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3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Sample answer: The 5-point PPE provides general protection, but task-specific PPE protects against hazards unique to certain activities. For example, cutting metal may produce sparks that can burn the skin or damage the eyes, so additional protection like a face shield or flame-resistant clothing is necessary. </a:t>
            </a:r>
          </a:p>
          <a:p>
            <a:pPr marL="342900" indent="-342900">
              <a:buAutoNum type="arabicPeriod"/>
            </a:pPr>
            <a:r>
              <a:rPr lang="en-GB" sz="13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 student work-experience group is visiting a construction site where drilling and cutting work is taking place. One student is wearing a hard hat, high-visibility vest, gloves, and safety boots, but no eye or ear protection. </a:t>
            </a:r>
            <a:br>
              <a:rPr lang="en-GB" sz="13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3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4a. What risks is the student exposed to? </a:t>
            </a:r>
            <a:br>
              <a:rPr lang="en-GB" sz="13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3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Ideas include: Eye injuries from flying debris, dust, or sparks. Hearing damage from loud drilling or cutting equipment.  </a:t>
            </a:r>
            <a:br>
              <a:rPr lang="en-GB" sz="13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3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4b. What PPE is missing and how could wearing it reduce the risk of injury? </a:t>
            </a:r>
            <a:br>
              <a:rPr lang="en-GB" sz="13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3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Safety goggles or a face shield would protect the eyes from debris and sparks. Ear protection would prevent hearing damage from loud noise.</a:t>
            </a:r>
          </a:p>
          <a:p>
            <a:pPr marL="342900" indent="-342900">
              <a:buAutoNum type="arabicPeriod"/>
            </a:pPr>
            <a:r>
              <a:rPr lang="en-GB" sz="13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Who do you think is responsible for ensuring that workers wear PPE on a construction site and why?</a:t>
            </a:r>
            <a:br>
              <a:rPr lang="en-GB" sz="13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3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Answers may vary but should explain that it is everybody’s responsibility to ensure workers are safe. </a:t>
            </a:r>
          </a:p>
          <a:p>
            <a:pPr marL="342900" indent="-342900">
              <a:buAutoNum type="arabicPeriod"/>
            </a:pPr>
            <a:r>
              <a:rPr lang="en-GB" sz="1300" dirty="0">
                <a:solidFill>
                  <a:srgbClr val="130E3C"/>
                </a:solidFill>
                <a:latin typeface="Arial Rounded MT Bold" panose="020F0704030504030204" pitchFamily="34" charset="0"/>
              </a:rPr>
              <a:t>PPE isn’t only used in construction. Give three examples of PPE used outside construction. Think about sports, healthcare or home DIY projects. </a:t>
            </a:r>
            <a:br>
              <a:rPr lang="en-GB" sz="1300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sz="1300" dirty="0">
                <a:solidFill>
                  <a:srgbClr val="FF0000"/>
                </a:solidFill>
                <a:latin typeface="Arial Rounded MT Bold" panose="020F0704030504030204" pitchFamily="34" charset="0"/>
              </a:rPr>
              <a:t>Answers </a:t>
            </a:r>
            <a:r>
              <a:rPr lang="en-GB" sz="1300">
                <a:solidFill>
                  <a:srgbClr val="FF0000"/>
                </a:solidFill>
                <a:latin typeface="Arial Rounded MT Bold" panose="020F0704030504030204" pitchFamily="34" charset="0"/>
              </a:rPr>
              <a:t>may vary. </a:t>
            </a:r>
            <a:endParaRPr lang="en-GB" sz="13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20544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</TotalTime>
  <Words>705</Words>
  <Application>Microsoft Office PowerPoint</Application>
  <PresentationFormat>A4 Paper (210x297 mm)</PresentationFormat>
  <Paragraphs>25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Rounded</vt:lpstr>
      <vt:lpstr>Arial Rounded MT Bold</vt:lpstr>
      <vt:lpstr>Calibri</vt:lpstr>
      <vt:lpstr>1_Office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Clare Faulkner</dc:creator>
  <cp:lastModifiedBy>Clare Faulkner</cp:lastModifiedBy>
  <cp:revision>18</cp:revision>
  <dcterms:created xsi:type="dcterms:W3CDTF">2025-02-26T15:46:15Z</dcterms:created>
  <dcterms:modified xsi:type="dcterms:W3CDTF">2026-02-17T12:30:41Z</dcterms:modified>
</cp:coreProperties>
</file>