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256" r:id="rId2"/>
    <p:sldId id="258" r:id="rId3"/>
    <p:sldId id="259" r:id="rId4"/>
    <p:sldId id="260" r:id="rId5"/>
    <p:sldId id="261" r:id="rId6"/>
  </p:sldIdLst>
  <p:sldSz cx="9906000" cy="6858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8" roundtripDataSignature="AMtx7mj2KcUZo7hfzotuErGnRfksbj2a+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0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32"/>
  </p:normalViewPr>
  <p:slideViewPr>
    <p:cSldViewPr snapToGrid="0">
      <p:cViewPr varScale="1">
        <p:scale>
          <a:sx n="87" d="100"/>
          <a:sy n="87" d="100"/>
        </p:scale>
        <p:origin x="96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customschemas.google.com/relationships/presentationmetadata" Target="metadata"/><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200150" y="1143000"/>
            <a:ext cx="44577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4EC252B1-F3CC-FE25-E0BF-36878EA7D91A}"/>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5AE5A85A-A14C-D9F5-63EC-A2C35B4B61FF}"/>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0995BCEB-5F84-517B-2E76-DB4DF799CC51}"/>
              </a:ext>
            </a:extLst>
          </p:cNvPr>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39612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129F56D9-FC23-A98E-9D8D-A5317F0BD042}"/>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FAA0520D-C375-21EA-B1DD-906F1BE72141}"/>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C770F94D-13D9-2040-EB2E-83A8CADD2264}"/>
              </a:ext>
            </a:extLst>
          </p:cNvPr>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40088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9773AD1B-8829-9341-59E5-27E457DDAAA5}"/>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5AF72345-E765-9B41-E012-571341296D1E}"/>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06D79319-3EEA-F27B-6706-64044D773BCD}"/>
              </a:ext>
            </a:extLst>
          </p:cNvPr>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14965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BE583612-6F3F-9F23-3DCC-82257D32A11A}"/>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B89CD21B-963B-8F56-4CF1-570ADF142FF4}"/>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595F3564-F44C-FC87-5337-9D7862CD22B6}"/>
              </a:ext>
            </a:extLst>
          </p:cNvPr>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22746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742950" y="1122363"/>
            <a:ext cx="84201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1238250" y="3602038"/>
            <a:ext cx="74295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9" name="Google Shape;19;p3"/>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0" name="Google Shape;20;p3"/>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5251055" y="2203055"/>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917180" y="128986"/>
            <a:ext cx="5811838" cy="6284119"/>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8" name="Google Shape;78;p12"/>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9" name="Google Shape;79;p12"/>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681040"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681040" y="1825625"/>
            <a:ext cx="8543925" cy="4351338"/>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5" name="Google Shape;25;p4"/>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6" name="Google Shape;26;p4"/>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675881" y="1709740"/>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675881" y="4589466"/>
            <a:ext cx="8543925" cy="1500187"/>
          </a:xfrm>
          <a:prstGeom prst="rect">
            <a:avLst/>
          </a:prstGeom>
          <a:noFill/>
          <a:ln>
            <a:noFill/>
          </a:ln>
        </p:spPr>
        <p:txBody>
          <a:bodyPr spcFirstLastPara="1" wrap="square" lIns="91425" tIns="45700" rIns="91425" bIns="45700" anchor="t" anchorCtr="0">
            <a:normAutofit/>
          </a:bodyPr>
          <a:lstStyle>
            <a:lvl1pPr marL="457181" lvl="0" indent="-228591" algn="l">
              <a:lnSpc>
                <a:spcPct val="90000"/>
              </a:lnSpc>
              <a:spcBef>
                <a:spcPts val="750"/>
              </a:spcBef>
              <a:spcAft>
                <a:spcPts val="0"/>
              </a:spcAft>
              <a:buClr>
                <a:schemeClr val="dk1"/>
              </a:buClr>
              <a:buSzPts val="1800"/>
              <a:buNone/>
              <a:defRPr sz="1800">
                <a:solidFill>
                  <a:schemeClr val="dk1"/>
                </a:solidFill>
              </a:defRPr>
            </a:lvl1pPr>
            <a:lvl2pPr marL="914361" lvl="1" indent="-228591" algn="l">
              <a:lnSpc>
                <a:spcPct val="90000"/>
              </a:lnSpc>
              <a:spcBef>
                <a:spcPts val="375"/>
              </a:spcBef>
              <a:spcAft>
                <a:spcPts val="0"/>
              </a:spcAft>
              <a:buClr>
                <a:srgbClr val="888888"/>
              </a:buClr>
              <a:buSzPts val="1500"/>
              <a:buNone/>
              <a:defRPr sz="1500">
                <a:solidFill>
                  <a:srgbClr val="888888"/>
                </a:solidFill>
              </a:defRPr>
            </a:lvl2pPr>
            <a:lvl3pPr marL="1371543" lvl="2" indent="-228591" algn="l">
              <a:lnSpc>
                <a:spcPct val="90000"/>
              </a:lnSpc>
              <a:spcBef>
                <a:spcPts val="375"/>
              </a:spcBef>
              <a:spcAft>
                <a:spcPts val="0"/>
              </a:spcAft>
              <a:buClr>
                <a:srgbClr val="888888"/>
              </a:buClr>
              <a:buSzPts val="1350"/>
              <a:buNone/>
              <a:defRPr sz="1350">
                <a:solidFill>
                  <a:srgbClr val="888888"/>
                </a:solidFill>
              </a:defRPr>
            </a:lvl3pPr>
            <a:lvl4pPr marL="1828724" lvl="3" indent="-228591" algn="l">
              <a:lnSpc>
                <a:spcPct val="90000"/>
              </a:lnSpc>
              <a:spcBef>
                <a:spcPts val="375"/>
              </a:spcBef>
              <a:spcAft>
                <a:spcPts val="0"/>
              </a:spcAft>
              <a:buClr>
                <a:srgbClr val="888888"/>
              </a:buClr>
              <a:buSzPts val="1200"/>
              <a:buNone/>
              <a:defRPr sz="1200">
                <a:solidFill>
                  <a:srgbClr val="888888"/>
                </a:solidFill>
              </a:defRPr>
            </a:lvl4pPr>
            <a:lvl5pPr marL="2285904" lvl="4" indent="-228591" algn="l">
              <a:lnSpc>
                <a:spcPct val="90000"/>
              </a:lnSpc>
              <a:spcBef>
                <a:spcPts val="375"/>
              </a:spcBef>
              <a:spcAft>
                <a:spcPts val="0"/>
              </a:spcAft>
              <a:buClr>
                <a:srgbClr val="888888"/>
              </a:buClr>
              <a:buSzPts val="1200"/>
              <a:buNone/>
              <a:defRPr sz="1200">
                <a:solidFill>
                  <a:srgbClr val="888888"/>
                </a:solidFill>
              </a:defRPr>
            </a:lvl5pPr>
            <a:lvl6pPr marL="2743085" lvl="5" indent="-228591" algn="l">
              <a:lnSpc>
                <a:spcPct val="90000"/>
              </a:lnSpc>
              <a:spcBef>
                <a:spcPts val="375"/>
              </a:spcBef>
              <a:spcAft>
                <a:spcPts val="0"/>
              </a:spcAft>
              <a:buClr>
                <a:srgbClr val="888888"/>
              </a:buClr>
              <a:buSzPts val="1200"/>
              <a:buNone/>
              <a:defRPr sz="1200">
                <a:solidFill>
                  <a:srgbClr val="888888"/>
                </a:solidFill>
              </a:defRPr>
            </a:lvl6pPr>
            <a:lvl7pPr marL="3200266" lvl="6" indent="-228591" algn="l">
              <a:lnSpc>
                <a:spcPct val="90000"/>
              </a:lnSpc>
              <a:spcBef>
                <a:spcPts val="375"/>
              </a:spcBef>
              <a:spcAft>
                <a:spcPts val="0"/>
              </a:spcAft>
              <a:buClr>
                <a:srgbClr val="888888"/>
              </a:buClr>
              <a:buSzPts val="1200"/>
              <a:buNone/>
              <a:defRPr sz="1200">
                <a:solidFill>
                  <a:srgbClr val="888888"/>
                </a:solidFill>
              </a:defRPr>
            </a:lvl7pPr>
            <a:lvl8pPr marL="3657447" lvl="7" indent="-228591" algn="l">
              <a:lnSpc>
                <a:spcPct val="90000"/>
              </a:lnSpc>
              <a:spcBef>
                <a:spcPts val="375"/>
              </a:spcBef>
              <a:spcAft>
                <a:spcPts val="0"/>
              </a:spcAft>
              <a:buClr>
                <a:srgbClr val="888888"/>
              </a:buClr>
              <a:buSzPts val="1200"/>
              <a:buNone/>
              <a:defRPr sz="1200">
                <a:solidFill>
                  <a:srgbClr val="888888"/>
                </a:solidFill>
              </a:defRPr>
            </a:lvl8pPr>
            <a:lvl9pPr marL="4114628" lvl="8" indent="-228591"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1" name="Google Shape;31;p5"/>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2" name="Google Shape;32;p5"/>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681040"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8" name="Google Shape;38;p6"/>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9" name="Google Shape;39;p6"/>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682330"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682330" y="1681164"/>
            <a:ext cx="4190702" cy="823912"/>
          </a:xfrm>
          <a:prstGeom prst="rect">
            <a:avLst/>
          </a:prstGeom>
          <a:noFill/>
          <a:ln>
            <a:noFill/>
          </a:ln>
        </p:spPr>
        <p:txBody>
          <a:bodyPr spcFirstLastPara="1" wrap="square" lIns="91425" tIns="45700" rIns="91425" bIns="45700" anchor="b" anchorCtr="0">
            <a:normAutofit/>
          </a:bodyPr>
          <a:lstStyle>
            <a:lvl1pPr marL="457181" lvl="0" indent="-228591" algn="l">
              <a:lnSpc>
                <a:spcPct val="90000"/>
              </a:lnSpc>
              <a:spcBef>
                <a:spcPts val="750"/>
              </a:spcBef>
              <a:spcAft>
                <a:spcPts val="0"/>
              </a:spcAft>
              <a:buClr>
                <a:schemeClr val="dk1"/>
              </a:buClr>
              <a:buSzPts val="1800"/>
              <a:buNone/>
              <a:defRPr sz="1800" b="1"/>
            </a:lvl1pPr>
            <a:lvl2pPr marL="914361" lvl="1" indent="-228591" algn="l">
              <a:lnSpc>
                <a:spcPct val="90000"/>
              </a:lnSpc>
              <a:spcBef>
                <a:spcPts val="375"/>
              </a:spcBef>
              <a:spcAft>
                <a:spcPts val="0"/>
              </a:spcAft>
              <a:buClr>
                <a:schemeClr val="dk1"/>
              </a:buClr>
              <a:buSzPts val="1500"/>
              <a:buNone/>
              <a:defRPr sz="1500" b="1"/>
            </a:lvl2pPr>
            <a:lvl3pPr marL="1371543" lvl="2" indent="-228591" algn="l">
              <a:lnSpc>
                <a:spcPct val="90000"/>
              </a:lnSpc>
              <a:spcBef>
                <a:spcPts val="375"/>
              </a:spcBef>
              <a:spcAft>
                <a:spcPts val="0"/>
              </a:spcAft>
              <a:buClr>
                <a:schemeClr val="dk1"/>
              </a:buClr>
              <a:buSzPts val="1350"/>
              <a:buNone/>
              <a:defRPr sz="1350" b="1"/>
            </a:lvl3pPr>
            <a:lvl4pPr marL="1828724" lvl="3" indent="-228591" algn="l">
              <a:lnSpc>
                <a:spcPct val="90000"/>
              </a:lnSpc>
              <a:spcBef>
                <a:spcPts val="375"/>
              </a:spcBef>
              <a:spcAft>
                <a:spcPts val="0"/>
              </a:spcAft>
              <a:buClr>
                <a:schemeClr val="dk1"/>
              </a:buClr>
              <a:buSzPts val="1200"/>
              <a:buNone/>
              <a:defRPr sz="1200" b="1"/>
            </a:lvl4pPr>
            <a:lvl5pPr marL="2285904" lvl="4" indent="-228591" algn="l">
              <a:lnSpc>
                <a:spcPct val="90000"/>
              </a:lnSpc>
              <a:spcBef>
                <a:spcPts val="375"/>
              </a:spcBef>
              <a:spcAft>
                <a:spcPts val="0"/>
              </a:spcAft>
              <a:buClr>
                <a:schemeClr val="dk1"/>
              </a:buClr>
              <a:buSzPts val="1200"/>
              <a:buNone/>
              <a:defRPr sz="1200" b="1"/>
            </a:lvl5pPr>
            <a:lvl6pPr marL="2743085" lvl="5" indent="-228591" algn="l">
              <a:lnSpc>
                <a:spcPct val="90000"/>
              </a:lnSpc>
              <a:spcBef>
                <a:spcPts val="375"/>
              </a:spcBef>
              <a:spcAft>
                <a:spcPts val="0"/>
              </a:spcAft>
              <a:buClr>
                <a:schemeClr val="dk1"/>
              </a:buClr>
              <a:buSzPts val="1200"/>
              <a:buNone/>
              <a:defRPr sz="1200" b="1"/>
            </a:lvl6pPr>
            <a:lvl7pPr marL="3200266" lvl="6" indent="-228591" algn="l">
              <a:lnSpc>
                <a:spcPct val="90000"/>
              </a:lnSpc>
              <a:spcBef>
                <a:spcPts val="375"/>
              </a:spcBef>
              <a:spcAft>
                <a:spcPts val="0"/>
              </a:spcAft>
              <a:buClr>
                <a:schemeClr val="dk1"/>
              </a:buClr>
              <a:buSzPts val="1200"/>
              <a:buNone/>
              <a:defRPr sz="1200" b="1"/>
            </a:lvl7pPr>
            <a:lvl8pPr marL="3657447" lvl="7" indent="-228591" algn="l">
              <a:lnSpc>
                <a:spcPct val="90000"/>
              </a:lnSpc>
              <a:spcBef>
                <a:spcPts val="375"/>
              </a:spcBef>
              <a:spcAft>
                <a:spcPts val="0"/>
              </a:spcAft>
              <a:buClr>
                <a:schemeClr val="dk1"/>
              </a:buClr>
              <a:buSzPts val="1200"/>
              <a:buNone/>
              <a:defRPr sz="1200" b="1"/>
            </a:lvl8pPr>
            <a:lvl9pPr marL="4114628" lvl="8" indent="-228591"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682330" y="2505076"/>
            <a:ext cx="4190702" cy="3684588"/>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5014915" y="1681164"/>
            <a:ext cx="4211340" cy="823912"/>
          </a:xfrm>
          <a:prstGeom prst="rect">
            <a:avLst/>
          </a:prstGeom>
          <a:noFill/>
          <a:ln>
            <a:noFill/>
          </a:ln>
        </p:spPr>
        <p:txBody>
          <a:bodyPr spcFirstLastPara="1" wrap="square" lIns="91425" tIns="45700" rIns="91425" bIns="45700" anchor="b" anchorCtr="0">
            <a:normAutofit/>
          </a:bodyPr>
          <a:lstStyle>
            <a:lvl1pPr marL="457181" lvl="0" indent="-228591" algn="l">
              <a:lnSpc>
                <a:spcPct val="90000"/>
              </a:lnSpc>
              <a:spcBef>
                <a:spcPts val="750"/>
              </a:spcBef>
              <a:spcAft>
                <a:spcPts val="0"/>
              </a:spcAft>
              <a:buClr>
                <a:schemeClr val="dk1"/>
              </a:buClr>
              <a:buSzPts val="1800"/>
              <a:buNone/>
              <a:defRPr sz="1800" b="1"/>
            </a:lvl1pPr>
            <a:lvl2pPr marL="914361" lvl="1" indent="-228591" algn="l">
              <a:lnSpc>
                <a:spcPct val="90000"/>
              </a:lnSpc>
              <a:spcBef>
                <a:spcPts val="375"/>
              </a:spcBef>
              <a:spcAft>
                <a:spcPts val="0"/>
              </a:spcAft>
              <a:buClr>
                <a:schemeClr val="dk1"/>
              </a:buClr>
              <a:buSzPts val="1500"/>
              <a:buNone/>
              <a:defRPr sz="1500" b="1"/>
            </a:lvl2pPr>
            <a:lvl3pPr marL="1371543" lvl="2" indent="-228591" algn="l">
              <a:lnSpc>
                <a:spcPct val="90000"/>
              </a:lnSpc>
              <a:spcBef>
                <a:spcPts val="375"/>
              </a:spcBef>
              <a:spcAft>
                <a:spcPts val="0"/>
              </a:spcAft>
              <a:buClr>
                <a:schemeClr val="dk1"/>
              </a:buClr>
              <a:buSzPts val="1350"/>
              <a:buNone/>
              <a:defRPr sz="1350" b="1"/>
            </a:lvl3pPr>
            <a:lvl4pPr marL="1828724" lvl="3" indent="-228591" algn="l">
              <a:lnSpc>
                <a:spcPct val="90000"/>
              </a:lnSpc>
              <a:spcBef>
                <a:spcPts val="375"/>
              </a:spcBef>
              <a:spcAft>
                <a:spcPts val="0"/>
              </a:spcAft>
              <a:buClr>
                <a:schemeClr val="dk1"/>
              </a:buClr>
              <a:buSzPts val="1200"/>
              <a:buNone/>
              <a:defRPr sz="1200" b="1"/>
            </a:lvl4pPr>
            <a:lvl5pPr marL="2285904" lvl="4" indent="-228591" algn="l">
              <a:lnSpc>
                <a:spcPct val="90000"/>
              </a:lnSpc>
              <a:spcBef>
                <a:spcPts val="375"/>
              </a:spcBef>
              <a:spcAft>
                <a:spcPts val="0"/>
              </a:spcAft>
              <a:buClr>
                <a:schemeClr val="dk1"/>
              </a:buClr>
              <a:buSzPts val="1200"/>
              <a:buNone/>
              <a:defRPr sz="1200" b="1"/>
            </a:lvl5pPr>
            <a:lvl6pPr marL="2743085" lvl="5" indent="-228591" algn="l">
              <a:lnSpc>
                <a:spcPct val="90000"/>
              </a:lnSpc>
              <a:spcBef>
                <a:spcPts val="375"/>
              </a:spcBef>
              <a:spcAft>
                <a:spcPts val="0"/>
              </a:spcAft>
              <a:buClr>
                <a:schemeClr val="dk1"/>
              </a:buClr>
              <a:buSzPts val="1200"/>
              <a:buNone/>
              <a:defRPr sz="1200" b="1"/>
            </a:lvl6pPr>
            <a:lvl7pPr marL="3200266" lvl="6" indent="-228591" algn="l">
              <a:lnSpc>
                <a:spcPct val="90000"/>
              </a:lnSpc>
              <a:spcBef>
                <a:spcPts val="375"/>
              </a:spcBef>
              <a:spcAft>
                <a:spcPts val="0"/>
              </a:spcAft>
              <a:buClr>
                <a:schemeClr val="dk1"/>
              </a:buClr>
              <a:buSzPts val="1200"/>
              <a:buNone/>
              <a:defRPr sz="1200" b="1"/>
            </a:lvl7pPr>
            <a:lvl8pPr marL="3657447" lvl="7" indent="-228591" algn="l">
              <a:lnSpc>
                <a:spcPct val="90000"/>
              </a:lnSpc>
              <a:spcBef>
                <a:spcPts val="375"/>
              </a:spcBef>
              <a:spcAft>
                <a:spcPts val="0"/>
              </a:spcAft>
              <a:buClr>
                <a:schemeClr val="dk1"/>
              </a:buClr>
              <a:buSzPts val="1200"/>
              <a:buNone/>
              <a:defRPr sz="1200" b="1"/>
            </a:lvl8pPr>
            <a:lvl9pPr marL="4114628" lvl="8" indent="-228591"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5014915" y="2505076"/>
            <a:ext cx="4211340" cy="3684588"/>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7" name="Google Shape;47;p7"/>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8" name="Google Shape;48;p7"/>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681040"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2" name="Google Shape;52;p8"/>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3" name="Google Shape;53;p8"/>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682328" y="457200"/>
            <a:ext cx="3194944"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4211342" y="987428"/>
            <a:ext cx="5014913" cy="4873625"/>
          </a:xfrm>
          <a:prstGeom prst="rect">
            <a:avLst/>
          </a:prstGeom>
          <a:noFill/>
          <a:ln>
            <a:noFill/>
          </a:ln>
        </p:spPr>
        <p:txBody>
          <a:bodyPr spcFirstLastPara="1" wrap="square" lIns="91425" tIns="45700" rIns="91425" bIns="45700" anchor="t" anchorCtr="0">
            <a:normAutofit/>
          </a:bodyPr>
          <a:lstStyle>
            <a:lvl1pPr marL="457181" lvl="0" indent="-380984" algn="l">
              <a:lnSpc>
                <a:spcPct val="90000"/>
              </a:lnSpc>
              <a:spcBef>
                <a:spcPts val="750"/>
              </a:spcBef>
              <a:spcAft>
                <a:spcPts val="0"/>
              </a:spcAft>
              <a:buClr>
                <a:schemeClr val="dk1"/>
              </a:buClr>
              <a:buSzPts val="2400"/>
              <a:buChar char="•"/>
              <a:defRPr sz="2400"/>
            </a:lvl1pPr>
            <a:lvl2pPr marL="914361" lvl="1" indent="-361935" algn="l">
              <a:lnSpc>
                <a:spcPct val="90000"/>
              </a:lnSpc>
              <a:spcBef>
                <a:spcPts val="375"/>
              </a:spcBef>
              <a:spcAft>
                <a:spcPts val="0"/>
              </a:spcAft>
              <a:buClr>
                <a:schemeClr val="dk1"/>
              </a:buClr>
              <a:buSzPts val="2100"/>
              <a:buChar char="•"/>
              <a:defRPr sz="2100"/>
            </a:lvl2pPr>
            <a:lvl3pPr marL="1371543" lvl="2" indent="-342886" algn="l">
              <a:lnSpc>
                <a:spcPct val="90000"/>
              </a:lnSpc>
              <a:spcBef>
                <a:spcPts val="375"/>
              </a:spcBef>
              <a:spcAft>
                <a:spcPts val="0"/>
              </a:spcAft>
              <a:buClr>
                <a:schemeClr val="dk1"/>
              </a:buClr>
              <a:buSzPts val="1800"/>
              <a:buChar char="•"/>
              <a:defRPr sz="1800"/>
            </a:lvl3pPr>
            <a:lvl4pPr marL="1828724" lvl="3" indent="-323836" algn="l">
              <a:lnSpc>
                <a:spcPct val="90000"/>
              </a:lnSpc>
              <a:spcBef>
                <a:spcPts val="375"/>
              </a:spcBef>
              <a:spcAft>
                <a:spcPts val="0"/>
              </a:spcAft>
              <a:buClr>
                <a:schemeClr val="dk1"/>
              </a:buClr>
              <a:buSzPts val="1500"/>
              <a:buChar char="•"/>
              <a:defRPr sz="1500"/>
            </a:lvl4pPr>
            <a:lvl5pPr marL="2285904" lvl="4" indent="-323836" algn="l">
              <a:lnSpc>
                <a:spcPct val="90000"/>
              </a:lnSpc>
              <a:spcBef>
                <a:spcPts val="375"/>
              </a:spcBef>
              <a:spcAft>
                <a:spcPts val="0"/>
              </a:spcAft>
              <a:buClr>
                <a:schemeClr val="dk1"/>
              </a:buClr>
              <a:buSzPts val="1500"/>
              <a:buChar char="•"/>
              <a:defRPr sz="1500"/>
            </a:lvl5pPr>
            <a:lvl6pPr marL="2743085" lvl="5" indent="-323836" algn="l">
              <a:lnSpc>
                <a:spcPct val="90000"/>
              </a:lnSpc>
              <a:spcBef>
                <a:spcPts val="375"/>
              </a:spcBef>
              <a:spcAft>
                <a:spcPts val="0"/>
              </a:spcAft>
              <a:buClr>
                <a:schemeClr val="dk1"/>
              </a:buClr>
              <a:buSzPts val="1500"/>
              <a:buChar char="•"/>
              <a:defRPr sz="1500"/>
            </a:lvl6pPr>
            <a:lvl7pPr marL="3200266" lvl="6" indent="-323836" algn="l">
              <a:lnSpc>
                <a:spcPct val="90000"/>
              </a:lnSpc>
              <a:spcBef>
                <a:spcPts val="375"/>
              </a:spcBef>
              <a:spcAft>
                <a:spcPts val="0"/>
              </a:spcAft>
              <a:buClr>
                <a:schemeClr val="dk1"/>
              </a:buClr>
              <a:buSzPts val="1500"/>
              <a:buChar char="•"/>
              <a:defRPr sz="1500"/>
            </a:lvl7pPr>
            <a:lvl8pPr marL="3657447" lvl="7" indent="-323836" algn="l">
              <a:lnSpc>
                <a:spcPct val="90000"/>
              </a:lnSpc>
              <a:spcBef>
                <a:spcPts val="375"/>
              </a:spcBef>
              <a:spcAft>
                <a:spcPts val="0"/>
              </a:spcAft>
              <a:buClr>
                <a:schemeClr val="dk1"/>
              </a:buClr>
              <a:buSzPts val="1500"/>
              <a:buChar char="•"/>
              <a:defRPr sz="1500"/>
            </a:lvl8pPr>
            <a:lvl9pPr marL="4114628" lvl="8" indent="-323836"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682328" y="2057400"/>
            <a:ext cx="3194944" cy="3811588"/>
          </a:xfrm>
          <a:prstGeom prst="rect">
            <a:avLst/>
          </a:prstGeom>
          <a:noFill/>
          <a:ln>
            <a:noFill/>
          </a:ln>
        </p:spPr>
        <p:txBody>
          <a:bodyPr spcFirstLastPara="1" wrap="square" lIns="91425" tIns="45700" rIns="91425" bIns="45700" anchor="t" anchorCtr="0">
            <a:normAutofit/>
          </a:bodyPr>
          <a:lstStyle>
            <a:lvl1pPr marL="457181" lvl="0" indent="-228591" algn="l">
              <a:lnSpc>
                <a:spcPct val="90000"/>
              </a:lnSpc>
              <a:spcBef>
                <a:spcPts val="750"/>
              </a:spcBef>
              <a:spcAft>
                <a:spcPts val="0"/>
              </a:spcAft>
              <a:buClr>
                <a:schemeClr val="dk1"/>
              </a:buClr>
              <a:buSzPts val="1200"/>
              <a:buNone/>
              <a:defRPr sz="1200"/>
            </a:lvl1pPr>
            <a:lvl2pPr marL="914361" lvl="1" indent="-228591" algn="l">
              <a:lnSpc>
                <a:spcPct val="90000"/>
              </a:lnSpc>
              <a:spcBef>
                <a:spcPts val="375"/>
              </a:spcBef>
              <a:spcAft>
                <a:spcPts val="0"/>
              </a:spcAft>
              <a:buClr>
                <a:schemeClr val="dk1"/>
              </a:buClr>
              <a:buSzPts val="1050"/>
              <a:buNone/>
              <a:defRPr sz="1050"/>
            </a:lvl2pPr>
            <a:lvl3pPr marL="1371543" lvl="2" indent="-228591" algn="l">
              <a:lnSpc>
                <a:spcPct val="90000"/>
              </a:lnSpc>
              <a:spcBef>
                <a:spcPts val="375"/>
              </a:spcBef>
              <a:spcAft>
                <a:spcPts val="0"/>
              </a:spcAft>
              <a:buClr>
                <a:schemeClr val="dk1"/>
              </a:buClr>
              <a:buSzPts val="900"/>
              <a:buNone/>
              <a:defRPr sz="900"/>
            </a:lvl3pPr>
            <a:lvl4pPr marL="1828724" lvl="3" indent="-228591" algn="l">
              <a:lnSpc>
                <a:spcPct val="90000"/>
              </a:lnSpc>
              <a:spcBef>
                <a:spcPts val="375"/>
              </a:spcBef>
              <a:spcAft>
                <a:spcPts val="0"/>
              </a:spcAft>
              <a:buClr>
                <a:schemeClr val="dk1"/>
              </a:buClr>
              <a:buSzPts val="750"/>
              <a:buNone/>
              <a:defRPr sz="750"/>
            </a:lvl4pPr>
            <a:lvl5pPr marL="2285904" lvl="4" indent="-228591" algn="l">
              <a:lnSpc>
                <a:spcPct val="90000"/>
              </a:lnSpc>
              <a:spcBef>
                <a:spcPts val="375"/>
              </a:spcBef>
              <a:spcAft>
                <a:spcPts val="0"/>
              </a:spcAft>
              <a:buClr>
                <a:schemeClr val="dk1"/>
              </a:buClr>
              <a:buSzPts val="750"/>
              <a:buNone/>
              <a:defRPr sz="750"/>
            </a:lvl5pPr>
            <a:lvl6pPr marL="2743085" lvl="5" indent="-228591" algn="l">
              <a:lnSpc>
                <a:spcPct val="90000"/>
              </a:lnSpc>
              <a:spcBef>
                <a:spcPts val="375"/>
              </a:spcBef>
              <a:spcAft>
                <a:spcPts val="0"/>
              </a:spcAft>
              <a:buClr>
                <a:schemeClr val="dk1"/>
              </a:buClr>
              <a:buSzPts val="750"/>
              <a:buNone/>
              <a:defRPr sz="750"/>
            </a:lvl6pPr>
            <a:lvl7pPr marL="3200266" lvl="6" indent="-228591" algn="l">
              <a:lnSpc>
                <a:spcPct val="90000"/>
              </a:lnSpc>
              <a:spcBef>
                <a:spcPts val="375"/>
              </a:spcBef>
              <a:spcAft>
                <a:spcPts val="0"/>
              </a:spcAft>
              <a:buClr>
                <a:schemeClr val="dk1"/>
              </a:buClr>
              <a:buSzPts val="750"/>
              <a:buNone/>
              <a:defRPr sz="750"/>
            </a:lvl7pPr>
            <a:lvl8pPr marL="3657447" lvl="7" indent="-228591" algn="l">
              <a:lnSpc>
                <a:spcPct val="90000"/>
              </a:lnSpc>
              <a:spcBef>
                <a:spcPts val="375"/>
              </a:spcBef>
              <a:spcAft>
                <a:spcPts val="0"/>
              </a:spcAft>
              <a:buClr>
                <a:schemeClr val="dk1"/>
              </a:buClr>
              <a:buSzPts val="750"/>
              <a:buNone/>
              <a:defRPr sz="750"/>
            </a:lvl8pPr>
            <a:lvl9pPr marL="4114628" lvl="8" indent="-228591"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9" name="Google Shape;59;p9"/>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0" name="Google Shape;60;p9"/>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682328" y="457200"/>
            <a:ext cx="3194944"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4211342" y="987428"/>
            <a:ext cx="5014913" cy="4873625"/>
          </a:xfrm>
          <a:prstGeom prst="rect">
            <a:avLst/>
          </a:prstGeom>
          <a:noFill/>
          <a:ln>
            <a:noFill/>
          </a:ln>
        </p:spPr>
      </p:sp>
      <p:sp>
        <p:nvSpPr>
          <p:cNvPr id="64" name="Google Shape;64;p10"/>
          <p:cNvSpPr txBox="1">
            <a:spLocks noGrp="1"/>
          </p:cNvSpPr>
          <p:nvPr>
            <p:ph type="body" idx="1"/>
          </p:nvPr>
        </p:nvSpPr>
        <p:spPr>
          <a:xfrm>
            <a:off x="682328" y="2057400"/>
            <a:ext cx="3194944" cy="3811588"/>
          </a:xfrm>
          <a:prstGeom prst="rect">
            <a:avLst/>
          </a:prstGeom>
          <a:noFill/>
          <a:ln>
            <a:noFill/>
          </a:ln>
        </p:spPr>
        <p:txBody>
          <a:bodyPr spcFirstLastPara="1" wrap="square" lIns="91425" tIns="45700" rIns="91425" bIns="45700" anchor="t" anchorCtr="0">
            <a:normAutofit/>
          </a:bodyPr>
          <a:lstStyle>
            <a:lvl1pPr marL="457181" lvl="0" indent="-228591" algn="l">
              <a:lnSpc>
                <a:spcPct val="90000"/>
              </a:lnSpc>
              <a:spcBef>
                <a:spcPts val="750"/>
              </a:spcBef>
              <a:spcAft>
                <a:spcPts val="0"/>
              </a:spcAft>
              <a:buClr>
                <a:schemeClr val="dk1"/>
              </a:buClr>
              <a:buSzPts val="1200"/>
              <a:buNone/>
              <a:defRPr sz="1200"/>
            </a:lvl1pPr>
            <a:lvl2pPr marL="914361" lvl="1" indent="-228591" algn="l">
              <a:lnSpc>
                <a:spcPct val="90000"/>
              </a:lnSpc>
              <a:spcBef>
                <a:spcPts val="375"/>
              </a:spcBef>
              <a:spcAft>
                <a:spcPts val="0"/>
              </a:spcAft>
              <a:buClr>
                <a:schemeClr val="dk1"/>
              </a:buClr>
              <a:buSzPts val="1050"/>
              <a:buNone/>
              <a:defRPr sz="1050"/>
            </a:lvl2pPr>
            <a:lvl3pPr marL="1371543" lvl="2" indent="-228591" algn="l">
              <a:lnSpc>
                <a:spcPct val="90000"/>
              </a:lnSpc>
              <a:spcBef>
                <a:spcPts val="375"/>
              </a:spcBef>
              <a:spcAft>
                <a:spcPts val="0"/>
              </a:spcAft>
              <a:buClr>
                <a:schemeClr val="dk1"/>
              </a:buClr>
              <a:buSzPts val="900"/>
              <a:buNone/>
              <a:defRPr sz="900"/>
            </a:lvl3pPr>
            <a:lvl4pPr marL="1828724" lvl="3" indent="-228591" algn="l">
              <a:lnSpc>
                <a:spcPct val="90000"/>
              </a:lnSpc>
              <a:spcBef>
                <a:spcPts val="375"/>
              </a:spcBef>
              <a:spcAft>
                <a:spcPts val="0"/>
              </a:spcAft>
              <a:buClr>
                <a:schemeClr val="dk1"/>
              </a:buClr>
              <a:buSzPts val="750"/>
              <a:buNone/>
              <a:defRPr sz="750"/>
            </a:lvl4pPr>
            <a:lvl5pPr marL="2285904" lvl="4" indent="-228591" algn="l">
              <a:lnSpc>
                <a:spcPct val="90000"/>
              </a:lnSpc>
              <a:spcBef>
                <a:spcPts val="375"/>
              </a:spcBef>
              <a:spcAft>
                <a:spcPts val="0"/>
              </a:spcAft>
              <a:buClr>
                <a:schemeClr val="dk1"/>
              </a:buClr>
              <a:buSzPts val="750"/>
              <a:buNone/>
              <a:defRPr sz="750"/>
            </a:lvl5pPr>
            <a:lvl6pPr marL="2743085" lvl="5" indent="-228591" algn="l">
              <a:lnSpc>
                <a:spcPct val="90000"/>
              </a:lnSpc>
              <a:spcBef>
                <a:spcPts val="375"/>
              </a:spcBef>
              <a:spcAft>
                <a:spcPts val="0"/>
              </a:spcAft>
              <a:buClr>
                <a:schemeClr val="dk1"/>
              </a:buClr>
              <a:buSzPts val="750"/>
              <a:buNone/>
              <a:defRPr sz="750"/>
            </a:lvl6pPr>
            <a:lvl7pPr marL="3200266" lvl="6" indent="-228591" algn="l">
              <a:lnSpc>
                <a:spcPct val="90000"/>
              </a:lnSpc>
              <a:spcBef>
                <a:spcPts val="375"/>
              </a:spcBef>
              <a:spcAft>
                <a:spcPts val="0"/>
              </a:spcAft>
              <a:buClr>
                <a:schemeClr val="dk1"/>
              </a:buClr>
              <a:buSzPts val="750"/>
              <a:buNone/>
              <a:defRPr sz="750"/>
            </a:lvl7pPr>
            <a:lvl8pPr marL="3657447" lvl="7" indent="-228591" algn="l">
              <a:lnSpc>
                <a:spcPct val="90000"/>
              </a:lnSpc>
              <a:spcBef>
                <a:spcPts val="375"/>
              </a:spcBef>
              <a:spcAft>
                <a:spcPts val="0"/>
              </a:spcAft>
              <a:buClr>
                <a:schemeClr val="dk1"/>
              </a:buClr>
              <a:buSzPts val="750"/>
              <a:buNone/>
              <a:defRPr sz="750"/>
            </a:lvl8pPr>
            <a:lvl9pPr marL="4114628" lvl="8" indent="-228591"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6" name="Google Shape;66;p10"/>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7" name="Google Shape;67;p10"/>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681040"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777331" y="-270667"/>
            <a:ext cx="4351338" cy="8543925"/>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2" name="Google Shape;72;p11"/>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3" name="Google Shape;73;p11"/>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681040" y="365127"/>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681040"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7.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161924" y="950443"/>
            <a:ext cx="9582151" cy="506106"/>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algn="ctr">
              <a:lnSpc>
                <a:spcPct val="104000"/>
              </a:lnSpc>
              <a:spcAft>
                <a:spcPts val="25"/>
              </a:spcAft>
              <a:buSzPts val="1200"/>
            </a:pPr>
            <a:r>
              <a:rPr lang="en-GB" dirty="0">
                <a:solidFill>
                  <a:srgbClr val="130E3C"/>
                </a:solidFill>
                <a:latin typeface="Arial Rounded MT Bold" panose="020F0704030504030204" pitchFamily="34" charset="0"/>
                <a:ea typeface="Arial Rounded"/>
                <a:cs typeface="Arial Rounded"/>
                <a:sym typeface="Arial Rounded"/>
              </a:rPr>
              <a:t>Here is the architectural drawing of an office building. You will read and create a scope mark-up for this drawing. Use the next page to guide you. </a:t>
            </a:r>
          </a:p>
        </p:txBody>
      </p:sp>
      <p:pic>
        <p:nvPicPr>
          <p:cNvPr id="88" name="Google Shape;88;p1" descr="A black and grey logo with a blue line&#10;&#10;AI-generated content may be incorrect."/>
          <p:cNvPicPr preferRelativeResize="0"/>
          <p:nvPr/>
        </p:nvPicPr>
        <p:blipFill rotWithShape="1">
          <a:blip r:embed="rId3">
            <a:alphaModFix/>
          </a:blip>
          <a:srcRect/>
          <a:stretch/>
        </p:blipFill>
        <p:spPr>
          <a:xfrm>
            <a:off x="869948" y="109907"/>
            <a:ext cx="1009934" cy="600908"/>
          </a:xfrm>
          <a:prstGeom prst="rect">
            <a:avLst/>
          </a:prstGeom>
          <a:noFill/>
          <a:ln>
            <a:noFill/>
          </a:ln>
        </p:spPr>
      </p:pic>
      <p:sp>
        <p:nvSpPr>
          <p:cNvPr id="89" name="Google Shape;89;p1"/>
          <p:cNvSpPr txBox="1"/>
          <p:nvPr/>
        </p:nvSpPr>
        <p:spPr>
          <a:xfrm>
            <a:off x="3400426" y="202577"/>
            <a:ext cx="8420100" cy="584735"/>
          </a:xfrm>
          <a:prstGeom prst="rect">
            <a:avLst/>
          </a:prstGeom>
          <a:noFill/>
          <a:ln>
            <a:noFill/>
          </a:ln>
        </p:spPr>
        <p:txBody>
          <a:bodyPr spcFirstLastPara="1" wrap="square" lIns="91425" tIns="45700" rIns="91425" bIns="45700" anchor="t" anchorCtr="0">
            <a:spAutoFit/>
          </a:bodyPr>
          <a:lstStyle/>
          <a:p>
            <a:pPr algn="ctr">
              <a:buSzPts val="2000"/>
            </a:pPr>
            <a:r>
              <a:rPr lang="en-GB" sz="1600" b="1" dirty="0">
                <a:solidFill>
                  <a:srgbClr val="130E3C"/>
                </a:solidFill>
                <a:latin typeface="Arial Rounded"/>
                <a:ea typeface="Arial Rounded"/>
                <a:cs typeface="Arial Rounded"/>
                <a:sym typeface="Arial Rounded"/>
              </a:rPr>
              <a:t>VWE: Morgan Sindall Construction – Day 1 </a:t>
            </a:r>
          </a:p>
          <a:p>
            <a:pPr lvl="0" algn="ctr">
              <a:buSzPts val="2000"/>
            </a:pPr>
            <a:r>
              <a:rPr lang="en-GB" sz="1600" dirty="0">
                <a:solidFill>
                  <a:srgbClr val="130E3C"/>
                </a:solidFill>
                <a:latin typeface="Arial Rounded MT Bold" panose="020F0704030504030204" pitchFamily="34" charset="0"/>
                <a:ea typeface="Arial Rounded"/>
                <a:cs typeface="Arial Rounded"/>
                <a:sym typeface="Arial Rounded"/>
              </a:rPr>
              <a:t>Handout 4 – Design manager task </a:t>
            </a:r>
            <a:endParaRPr lang="en-GB" sz="1050" dirty="0">
              <a:latin typeface="Arial Rounded MT Bold" panose="020F0704030504030204" pitchFamily="34" charset="0"/>
            </a:endParaRPr>
          </a:p>
        </p:txBody>
      </p:sp>
      <p:cxnSp>
        <p:nvCxnSpPr>
          <p:cNvPr id="106" name="Google Shape;106;p1"/>
          <p:cNvCxnSpPr>
            <a:cxnSpLocks/>
          </p:cNvCxnSpPr>
          <p:nvPr/>
        </p:nvCxnSpPr>
        <p:spPr>
          <a:xfrm>
            <a:off x="161924" y="857518"/>
            <a:ext cx="9582151" cy="0"/>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6DBC2581-C52B-78E7-F09A-4C2345FA835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7149" y="3187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 name="Google Shape;87;p1"/>
          <p:cNvSpPr txBox="1"/>
          <p:nvPr/>
        </p:nvSpPr>
        <p:spPr>
          <a:xfrm>
            <a:off x="6105300" y="6611896"/>
            <a:ext cx="3800700" cy="215403"/>
          </a:xfrm>
          <a:prstGeom prst="rect">
            <a:avLst/>
          </a:prstGeom>
          <a:noFill/>
          <a:ln>
            <a:noFill/>
          </a:ln>
        </p:spPr>
        <p:txBody>
          <a:bodyPr spcFirstLastPara="1" wrap="square" lIns="91425" tIns="45700" rIns="91425" bIns="45700" anchor="t" anchorCtr="0">
            <a:spAutoFit/>
          </a:bodyPr>
          <a:lstStyle/>
          <a:p>
            <a:pPr algn="r">
              <a:buSzPts val="800"/>
            </a:pPr>
            <a:r>
              <a:rPr lang="en-GB" sz="800" b="1" dirty="0">
                <a:solidFill>
                  <a:srgbClr val="130E3C"/>
                </a:solidFill>
                <a:latin typeface="Arial Rounded"/>
                <a:ea typeface="Arial Rounded"/>
                <a:cs typeface="Arial Rounded"/>
                <a:sym typeface="Arial Rounded"/>
              </a:rPr>
              <a:t>Developing Experts Copyright 2026 All Rights Reserved</a:t>
            </a:r>
            <a:endParaRPr dirty="0"/>
          </a:p>
        </p:txBody>
      </p:sp>
      <p:pic>
        <p:nvPicPr>
          <p:cNvPr id="4" name="Picture 3" descr="A floor plan of a building&#10;&#10;AI-generated content may be incorrect.">
            <a:extLst>
              <a:ext uri="{FF2B5EF4-FFF2-40B4-BE49-F238E27FC236}">
                <a16:creationId xmlns:a16="http://schemas.microsoft.com/office/drawing/2014/main" id="{82F36B5D-97D5-0289-9764-7D818266F146}"/>
              </a:ext>
            </a:extLst>
          </p:cNvPr>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a:xfrm>
            <a:off x="292098" y="1549473"/>
            <a:ext cx="8464999" cy="5062423"/>
          </a:xfrm>
          <a:prstGeom prst="rect">
            <a:avLst/>
          </a:prstGeom>
        </p:spPr>
      </p:pic>
      <p:pic>
        <p:nvPicPr>
          <p:cNvPr id="3" name="Picture 2">
            <a:extLst>
              <a:ext uri="{FF2B5EF4-FFF2-40B4-BE49-F238E27FC236}">
                <a16:creationId xmlns:a16="http://schemas.microsoft.com/office/drawing/2014/main" id="{ED2BBCD8-1BDB-7035-E5D9-BB59083CDFA5}"/>
              </a:ext>
            </a:extLst>
          </p:cNvPr>
          <p:cNvPicPr>
            <a:picLocks noChangeAspect="1"/>
          </p:cNvPicPr>
          <p:nvPr/>
        </p:nvPicPr>
        <p:blipFill>
          <a:blip r:embed="rId6"/>
          <a:stretch>
            <a:fillRect/>
          </a:stretch>
        </p:blipFill>
        <p:spPr>
          <a:xfrm>
            <a:off x="161924" y="1556316"/>
            <a:ext cx="9595139" cy="505557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78C19957-7C67-3536-FF2C-E52267346A23}"/>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282E803F-DB35-41E6-BC31-26C9D14A4988}"/>
              </a:ext>
            </a:extLst>
          </p:cNvPr>
          <p:cNvSpPr/>
          <p:nvPr/>
        </p:nvSpPr>
        <p:spPr>
          <a:xfrm>
            <a:off x="153989" y="926187"/>
            <a:ext cx="9582151" cy="367737"/>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algn="ctr">
              <a:lnSpc>
                <a:spcPct val="104000"/>
              </a:lnSpc>
              <a:spcAft>
                <a:spcPts val="25"/>
              </a:spcAft>
              <a:buSzPts val="1200"/>
            </a:pPr>
            <a:r>
              <a:rPr lang="en-GB" dirty="0">
                <a:solidFill>
                  <a:srgbClr val="130E3C"/>
                </a:solidFill>
                <a:latin typeface="Arial Rounded MT Bold" panose="020F0704030504030204" pitchFamily="34" charset="0"/>
                <a:ea typeface="Arial Rounded"/>
                <a:cs typeface="Arial Rounded"/>
                <a:sym typeface="Arial Rounded"/>
              </a:rPr>
              <a:t>Answer the following questions.</a:t>
            </a:r>
          </a:p>
        </p:txBody>
      </p:sp>
      <p:sp>
        <p:nvSpPr>
          <p:cNvPr id="87" name="Google Shape;87;p1">
            <a:extLst>
              <a:ext uri="{FF2B5EF4-FFF2-40B4-BE49-F238E27FC236}">
                <a16:creationId xmlns:a16="http://schemas.microsoft.com/office/drawing/2014/main" id="{68D740C9-FF88-DFD8-44C6-37CDDAC9BB7B}"/>
              </a:ext>
            </a:extLst>
          </p:cNvPr>
          <p:cNvSpPr txBox="1"/>
          <p:nvPr/>
        </p:nvSpPr>
        <p:spPr>
          <a:xfrm>
            <a:off x="6105300" y="6611896"/>
            <a:ext cx="3800700" cy="215403"/>
          </a:xfrm>
          <a:prstGeom prst="rect">
            <a:avLst/>
          </a:prstGeom>
          <a:noFill/>
          <a:ln>
            <a:noFill/>
          </a:ln>
        </p:spPr>
        <p:txBody>
          <a:bodyPr spcFirstLastPara="1" wrap="square" lIns="91425" tIns="45700" rIns="91425" bIns="45700" anchor="t" anchorCtr="0">
            <a:spAutoFit/>
          </a:bodyPr>
          <a:lstStyle/>
          <a:p>
            <a:pPr algn="r">
              <a:buSzPts val="800"/>
            </a:pPr>
            <a:r>
              <a:rPr lang="en-GB" sz="800" b="1" dirty="0">
                <a:solidFill>
                  <a:srgbClr val="130E3C"/>
                </a:solidFill>
                <a:latin typeface="Arial Rounded"/>
                <a:ea typeface="Arial Rounded"/>
                <a:cs typeface="Arial Rounded"/>
                <a:sym typeface="Arial Rounded"/>
              </a:rPr>
              <a:t>Developing Experts Copyright 2026 All Rights Reserved</a:t>
            </a:r>
            <a:endParaRPr dirty="0"/>
          </a:p>
        </p:txBody>
      </p:sp>
      <p:pic>
        <p:nvPicPr>
          <p:cNvPr id="88" name="Google Shape;88;p1" descr="A black and grey logo with a blue line&#10;&#10;AI-generated content may be incorrect.">
            <a:extLst>
              <a:ext uri="{FF2B5EF4-FFF2-40B4-BE49-F238E27FC236}">
                <a16:creationId xmlns:a16="http://schemas.microsoft.com/office/drawing/2014/main" id="{1070146C-A8FC-9F03-9D0C-67C2511DFA95}"/>
              </a:ext>
            </a:extLst>
          </p:cNvPr>
          <p:cNvPicPr preferRelativeResize="0"/>
          <p:nvPr/>
        </p:nvPicPr>
        <p:blipFill rotWithShape="1">
          <a:blip r:embed="rId3">
            <a:alphaModFix/>
          </a:blip>
          <a:srcRect/>
          <a:stretch/>
        </p:blipFill>
        <p:spPr>
          <a:xfrm>
            <a:off x="869948" y="109907"/>
            <a:ext cx="1009934" cy="600908"/>
          </a:xfrm>
          <a:prstGeom prst="rect">
            <a:avLst/>
          </a:prstGeom>
          <a:noFill/>
          <a:ln>
            <a:noFill/>
          </a:ln>
        </p:spPr>
      </p:pic>
      <p:sp>
        <p:nvSpPr>
          <p:cNvPr id="89" name="Google Shape;89;p1">
            <a:extLst>
              <a:ext uri="{FF2B5EF4-FFF2-40B4-BE49-F238E27FC236}">
                <a16:creationId xmlns:a16="http://schemas.microsoft.com/office/drawing/2014/main" id="{06406758-7CEF-98AA-D7A3-5C7532EAFD7B}"/>
              </a:ext>
            </a:extLst>
          </p:cNvPr>
          <p:cNvSpPr txBox="1"/>
          <p:nvPr/>
        </p:nvSpPr>
        <p:spPr>
          <a:xfrm>
            <a:off x="3400426" y="202577"/>
            <a:ext cx="8420100" cy="584735"/>
          </a:xfrm>
          <a:prstGeom prst="rect">
            <a:avLst/>
          </a:prstGeom>
          <a:noFill/>
          <a:ln>
            <a:noFill/>
          </a:ln>
        </p:spPr>
        <p:txBody>
          <a:bodyPr spcFirstLastPara="1" wrap="square" lIns="91425" tIns="45700" rIns="91425" bIns="45700" anchor="t" anchorCtr="0">
            <a:spAutoFit/>
          </a:bodyPr>
          <a:lstStyle/>
          <a:p>
            <a:pPr algn="ctr">
              <a:buSzPts val="2000"/>
            </a:pPr>
            <a:r>
              <a:rPr lang="en-GB" sz="1600" b="1" dirty="0">
                <a:solidFill>
                  <a:srgbClr val="130E3C"/>
                </a:solidFill>
                <a:latin typeface="Arial Rounded"/>
                <a:ea typeface="Arial Rounded"/>
                <a:cs typeface="Arial Rounded"/>
                <a:sym typeface="Arial Rounded"/>
              </a:rPr>
              <a:t>VWE: Morgan Sindall Construction – Day 1 </a:t>
            </a:r>
          </a:p>
          <a:p>
            <a:pPr lvl="0" algn="ctr">
              <a:buSzPts val="2000"/>
            </a:pPr>
            <a:r>
              <a:rPr lang="en-GB" sz="1600" dirty="0">
                <a:solidFill>
                  <a:srgbClr val="130E3C"/>
                </a:solidFill>
                <a:latin typeface="Arial Rounded MT Bold" panose="020F0704030504030204" pitchFamily="34" charset="0"/>
                <a:ea typeface="Arial Rounded"/>
                <a:cs typeface="Arial Rounded"/>
                <a:sym typeface="Arial Rounded"/>
              </a:rPr>
              <a:t>Handout 4 – Design manager task </a:t>
            </a:r>
            <a:endParaRPr lang="en-GB" sz="1050" dirty="0">
              <a:latin typeface="Arial Rounded MT Bold" panose="020F0704030504030204" pitchFamily="34" charset="0"/>
            </a:endParaRPr>
          </a:p>
        </p:txBody>
      </p:sp>
      <p:cxnSp>
        <p:nvCxnSpPr>
          <p:cNvPr id="106" name="Google Shape;106;p1">
            <a:extLst>
              <a:ext uri="{FF2B5EF4-FFF2-40B4-BE49-F238E27FC236}">
                <a16:creationId xmlns:a16="http://schemas.microsoft.com/office/drawing/2014/main" id="{2C909E86-30C9-7044-F046-6160D72B984E}"/>
              </a:ext>
            </a:extLst>
          </p:cNvPr>
          <p:cNvCxnSpPr>
            <a:cxnSpLocks/>
          </p:cNvCxnSpPr>
          <p:nvPr/>
        </p:nvCxnSpPr>
        <p:spPr>
          <a:xfrm>
            <a:off x="161924" y="857518"/>
            <a:ext cx="9582151" cy="0"/>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CCC78870-5E0C-52E0-36B9-A814560F52C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7149" y="3187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A1EA64D5-E5C7-6771-6E16-DBEDA43E417C}"/>
              </a:ext>
            </a:extLst>
          </p:cNvPr>
          <p:cNvSpPr txBox="1"/>
          <p:nvPr/>
        </p:nvSpPr>
        <p:spPr>
          <a:xfrm>
            <a:off x="161924" y="1385380"/>
            <a:ext cx="9582150" cy="5135060"/>
          </a:xfrm>
          <a:prstGeom prst="rect">
            <a:avLst/>
          </a:prstGeom>
          <a:noFill/>
        </p:spPr>
        <p:txBody>
          <a:bodyPr wrap="square">
            <a:spAutoFit/>
          </a:bodyPr>
          <a:lstStyle/>
          <a:p>
            <a:pPr algn="ctr"/>
            <a:r>
              <a:rPr lang="en-GB" sz="1200" b="1" dirty="0">
                <a:solidFill>
                  <a:srgbClr val="130E3C"/>
                </a:solidFill>
                <a:latin typeface="Arial Rounded MT Bold" panose="020F0704030504030204" pitchFamily="34" charset="0"/>
              </a:rPr>
              <a:t>Reading a drawing</a:t>
            </a:r>
          </a:p>
          <a:p>
            <a:pPr algn="ctr"/>
            <a:endParaRPr lang="en-GB" sz="1200" b="1" dirty="0">
              <a:solidFill>
                <a:srgbClr val="130E3C"/>
              </a:solidFill>
              <a:latin typeface="Arial Rounded MT Bold" panose="020F0704030504030204" pitchFamily="34" charset="0"/>
            </a:endParaRP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How many meeting rooms will be built on this floor?   ____________</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Doors are drawn in this shape on an architectural drawing:</a:t>
            </a:r>
            <a:br>
              <a:rPr lang="en-GB" sz="1200" dirty="0">
                <a:solidFill>
                  <a:srgbClr val="130E3C"/>
                </a:solidFill>
                <a:latin typeface="Arial Rounded MT Bold" panose="020F0704030504030204" pitchFamily="34" charset="0"/>
              </a:rPr>
            </a:br>
            <a:br>
              <a:rPr lang="en-GB" sz="1200" dirty="0">
                <a:solidFill>
                  <a:srgbClr val="130E3C"/>
                </a:solidFill>
                <a:latin typeface="Arial Rounded MT Bold" panose="020F0704030504030204" pitchFamily="34" charset="0"/>
              </a:rPr>
            </a:br>
            <a:br>
              <a:rPr lang="en-GB" sz="1200" dirty="0">
                <a:solidFill>
                  <a:srgbClr val="130E3C"/>
                </a:solidFill>
                <a:latin typeface="Arial Rounded MT Bold" panose="020F0704030504030204" pitchFamily="34" charset="0"/>
              </a:rPr>
            </a:br>
            <a:r>
              <a:rPr lang="en-GB" sz="1200" dirty="0">
                <a:solidFill>
                  <a:srgbClr val="130E3C"/>
                </a:solidFill>
                <a:latin typeface="Arial Rounded MT Bold" panose="020F0704030504030204" pitchFamily="34" charset="0"/>
              </a:rPr>
              <a:t>Why do you think this might be? ______________________________________________________________________________________________________________________ ______________________________________________________________________________________________________________________</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How many doors lead into the kitchen?   ____________</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How many external doors are there in this drawing?   ____________</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Windows are shown like this on the drawing: </a:t>
            </a:r>
            <a:br>
              <a:rPr lang="en-GB" sz="1200" dirty="0">
                <a:solidFill>
                  <a:srgbClr val="130E3C"/>
                </a:solidFill>
                <a:latin typeface="Arial Rounded MT Bold" panose="020F0704030504030204" pitchFamily="34" charset="0"/>
              </a:rPr>
            </a:br>
            <a:br>
              <a:rPr lang="en-GB" sz="1200" dirty="0">
                <a:solidFill>
                  <a:srgbClr val="130E3C"/>
                </a:solidFill>
                <a:latin typeface="Arial Rounded MT Bold" panose="020F0704030504030204" pitchFamily="34" charset="0"/>
              </a:rPr>
            </a:br>
            <a:r>
              <a:rPr lang="en-GB" sz="1200" dirty="0">
                <a:solidFill>
                  <a:srgbClr val="130E3C"/>
                </a:solidFill>
                <a:latin typeface="Arial Rounded MT Bold" panose="020F0704030504030204" pitchFamily="34" charset="0"/>
              </a:rPr>
              <a:t>Why does the locker room not have any windows?</a:t>
            </a:r>
            <a:br>
              <a:rPr lang="en-GB" sz="1200" dirty="0">
                <a:solidFill>
                  <a:srgbClr val="130E3C"/>
                </a:solidFill>
                <a:latin typeface="Arial Rounded MT Bold" panose="020F0704030504030204" pitchFamily="34" charset="0"/>
              </a:rPr>
            </a:br>
            <a:r>
              <a:rPr lang="en-GB" sz="1200" dirty="0">
                <a:solidFill>
                  <a:srgbClr val="130E3C"/>
                </a:solidFill>
                <a:latin typeface="Arial Rounded MT Bold" panose="020F0704030504030204" pitchFamily="34" charset="0"/>
              </a:rPr>
              <a:t>______________________________________________________________________________________________________________________</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Which other rooms do not have any windows? </a:t>
            </a:r>
            <a:br>
              <a:rPr lang="en-GB" sz="1200" dirty="0">
                <a:solidFill>
                  <a:srgbClr val="130E3C"/>
                </a:solidFill>
                <a:latin typeface="Arial Rounded MT Bold" panose="020F0704030504030204" pitchFamily="34" charset="0"/>
              </a:rPr>
            </a:br>
            <a:r>
              <a:rPr lang="en-GB" sz="1200" dirty="0">
                <a:solidFill>
                  <a:srgbClr val="130E3C"/>
                </a:solidFill>
                <a:latin typeface="Arial Rounded MT Bold" panose="020F0704030504030204" pitchFamily="34" charset="0"/>
              </a:rPr>
              <a:t>______________________________________________________________________________________________________________________</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Why do you think the break room is located where it is? </a:t>
            </a:r>
            <a:br>
              <a:rPr lang="en-GB" sz="1200" dirty="0">
                <a:solidFill>
                  <a:srgbClr val="130E3C"/>
                </a:solidFill>
                <a:latin typeface="Arial Rounded MT Bold" panose="020F0704030504030204" pitchFamily="34" charset="0"/>
              </a:rPr>
            </a:br>
            <a:r>
              <a:rPr lang="en-GB" sz="1200" dirty="0">
                <a:solidFill>
                  <a:srgbClr val="130E3C"/>
                </a:solidFill>
                <a:latin typeface="Arial Rounded MT Bold" panose="020F0704030504030204" pitchFamily="34" charset="0"/>
              </a:rPr>
              <a:t>______________________________________________________________________________________________________________________</a:t>
            </a:r>
          </a:p>
        </p:txBody>
      </p:sp>
      <p:sp>
        <p:nvSpPr>
          <p:cNvPr id="3" name="Google Shape;84;p1">
            <a:extLst>
              <a:ext uri="{FF2B5EF4-FFF2-40B4-BE49-F238E27FC236}">
                <a16:creationId xmlns:a16="http://schemas.microsoft.com/office/drawing/2014/main" id="{11E1E6BE-8EB5-DF9E-5134-3EEA08406069}"/>
              </a:ext>
            </a:extLst>
          </p:cNvPr>
          <p:cNvSpPr/>
          <p:nvPr/>
        </p:nvSpPr>
        <p:spPr>
          <a:xfrm>
            <a:off x="153763" y="1362593"/>
            <a:ext cx="9590086" cy="5180634"/>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endParaRPr i="0" u="none" strike="noStrike" cap="none" dirty="0">
              <a:solidFill>
                <a:srgbClr val="130E3C"/>
              </a:solidFill>
              <a:latin typeface="Arial Rounded MT Bold" panose="020F0704030504030204" pitchFamily="34" charset="0"/>
              <a:ea typeface="Arial Rounded"/>
              <a:cs typeface="Arial Rounded"/>
              <a:sym typeface="Arial Rounded"/>
            </a:endParaRPr>
          </a:p>
        </p:txBody>
      </p:sp>
      <p:pic>
        <p:nvPicPr>
          <p:cNvPr id="7" name="Picture 6">
            <a:extLst>
              <a:ext uri="{FF2B5EF4-FFF2-40B4-BE49-F238E27FC236}">
                <a16:creationId xmlns:a16="http://schemas.microsoft.com/office/drawing/2014/main" id="{038FC165-0996-372E-C5F2-7B8B33E3B92C}"/>
              </a:ext>
            </a:extLst>
          </p:cNvPr>
          <p:cNvPicPr>
            <a:picLocks noChangeAspect="1"/>
          </p:cNvPicPr>
          <p:nvPr/>
        </p:nvPicPr>
        <p:blipFill>
          <a:blip r:embed="rId5"/>
          <a:srcRect t="11615" b="13715"/>
          <a:stretch>
            <a:fillRect/>
          </a:stretch>
        </p:blipFill>
        <p:spPr>
          <a:xfrm>
            <a:off x="2980660" y="2409825"/>
            <a:ext cx="625054" cy="466725"/>
          </a:xfrm>
          <a:prstGeom prst="rect">
            <a:avLst/>
          </a:prstGeom>
        </p:spPr>
      </p:pic>
      <p:pic>
        <p:nvPicPr>
          <p:cNvPr id="9" name="Picture 8">
            <a:extLst>
              <a:ext uri="{FF2B5EF4-FFF2-40B4-BE49-F238E27FC236}">
                <a16:creationId xmlns:a16="http://schemas.microsoft.com/office/drawing/2014/main" id="{9A273824-6A20-1F59-1374-926F171B4677}"/>
              </a:ext>
            </a:extLst>
          </p:cNvPr>
          <p:cNvPicPr>
            <a:picLocks noChangeAspect="1"/>
          </p:cNvPicPr>
          <p:nvPr/>
        </p:nvPicPr>
        <p:blipFill>
          <a:blip r:embed="rId6"/>
          <a:stretch>
            <a:fillRect/>
          </a:stretch>
        </p:blipFill>
        <p:spPr>
          <a:xfrm>
            <a:off x="4376649" y="4250789"/>
            <a:ext cx="183902" cy="566224"/>
          </a:xfrm>
          <a:prstGeom prst="rect">
            <a:avLst/>
          </a:prstGeom>
        </p:spPr>
      </p:pic>
    </p:spTree>
    <p:extLst>
      <p:ext uri="{BB962C8B-B14F-4D97-AF65-F5344CB8AC3E}">
        <p14:creationId xmlns:p14="http://schemas.microsoft.com/office/powerpoint/2010/main" val="1693556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CAE1A392-860D-377C-908F-22E59AF594FF}"/>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03F3A10C-A5AE-C51B-2E5B-37F9C161044B}"/>
              </a:ext>
            </a:extLst>
          </p:cNvPr>
          <p:cNvSpPr/>
          <p:nvPr/>
        </p:nvSpPr>
        <p:spPr>
          <a:xfrm>
            <a:off x="161924" y="950443"/>
            <a:ext cx="9582151" cy="367737"/>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algn="ctr">
              <a:lnSpc>
                <a:spcPct val="104000"/>
              </a:lnSpc>
              <a:spcAft>
                <a:spcPts val="25"/>
              </a:spcAft>
              <a:buSzPts val="1200"/>
            </a:pPr>
            <a:r>
              <a:rPr lang="en-GB" dirty="0">
                <a:solidFill>
                  <a:srgbClr val="130E3C"/>
                </a:solidFill>
                <a:latin typeface="Arial Rounded MT Bold" panose="020F0704030504030204" pitchFamily="34" charset="0"/>
                <a:ea typeface="Arial Rounded"/>
                <a:cs typeface="Arial Rounded"/>
                <a:sym typeface="Arial Rounded"/>
              </a:rPr>
              <a:t>Annotate the drawing on page 1 using the instructions below. </a:t>
            </a:r>
          </a:p>
        </p:txBody>
      </p:sp>
      <p:sp>
        <p:nvSpPr>
          <p:cNvPr id="87" name="Google Shape;87;p1">
            <a:extLst>
              <a:ext uri="{FF2B5EF4-FFF2-40B4-BE49-F238E27FC236}">
                <a16:creationId xmlns:a16="http://schemas.microsoft.com/office/drawing/2014/main" id="{BF898571-B920-30B8-EF9B-A837DC7B1A6B}"/>
              </a:ext>
            </a:extLst>
          </p:cNvPr>
          <p:cNvSpPr txBox="1"/>
          <p:nvPr/>
        </p:nvSpPr>
        <p:spPr>
          <a:xfrm>
            <a:off x="6105300" y="6611896"/>
            <a:ext cx="3800700" cy="215403"/>
          </a:xfrm>
          <a:prstGeom prst="rect">
            <a:avLst/>
          </a:prstGeom>
          <a:noFill/>
          <a:ln>
            <a:noFill/>
          </a:ln>
        </p:spPr>
        <p:txBody>
          <a:bodyPr spcFirstLastPara="1" wrap="square" lIns="91425" tIns="45700" rIns="91425" bIns="45700" anchor="t" anchorCtr="0">
            <a:spAutoFit/>
          </a:bodyPr>
          <a:lstStyle/>
          <a:p>
            <a:pPr algn="r">
              <a:buSzPts val="800"/>
            </a:pPr>
            <a:r>
              <a:rPr lang="en-GB" sz="800" b="1" dirty="0">
                <a:solidFill>
                  <a:srgbClr val="130E3C"/>
                </a:solidFill>
                <a:latin typeface="Arial Rounded"/>
                <a:ea typeface="Arial Rounded"/>
                <a:cs typeface="Arial Rounded"/>
                <a:sym typeface="Arial Rounded"/>
              </a:rPr>
              <a:t>Developing Experts Copyright 2026 All Rights Reserved</a:t>
            </a:r>
            <a:endParaRPr dirty="0"/>
          </a:p>
        </p:txBody>
      </p:sp>
      <p:pic>
        <p:nvPicPr>
          <p:cNvPr id="88" name="Google Shape;88;p1" descr="A black and grey logo with a blue line&#10;&#10;AI-generated content may be incorrect.">
            <a:extLst>
              <a:ext uri="{FF2B5EF4-FFF2-40B4-BE49-F238E27FC236}">
                <a16:creationId xmlns:a16="http://schemas.microsoft.com/office/drawing/2014/main" id="{69ABED42-0942-DB2A-0B5D-A383DAAA2392}"/>
              </a:ext>
            </a:extLst>
          </p:cNvPr>
          <p:cNvPicPr preferRelativeResize="0"/>
          <p:nvPr/>
        </p:nvPicPr>
        <p:blipFill rotWithShape="1">
          <a:blip r:embed="rId3">
            <a:alphaModFix/>
          </a:blip>
          <a:srcRect/>
          <a:stretch/>
        </p:blipFill>
        <p:spPr>
          <a:xfrm>
            <a:off x="869948" y="109907"/>
            <a:ext cx="1009934" cy="600908"/>
          </a:xfrm>
          <a:prstGeom prst="rect">
            <a:avLst/>
          </a:prstGeom>
          <a:noFill/>
          <a:ln>
            <a:noFill/>
          </a:ln>
        </p:spPr>
      </p:pic>
      <p:sp>
        <p:nvSpPr>
          <p:cNvPr id="89" name="Google Shape;89;p1">
            <a:extLst>
              <a:ext uri="{FF2B5EF4-FFF2-40B4-BE49-F238E27FC236}">
                <a16:creationId xmlns:a16="http://schemas.microsoft.com/office/drawing/2014/main" id="{6ADB56BA-E486-FE18-4657-BD5C82DC928F}"/>
              </a:ext>
            </a:extLst>
          </p:cNvPr>
          <p:cNvSpPr txBox="1"/>
          <p:nvPr/>
        </p:nvSpPr>
        <p:spPr>
          <a:xfrm>
            <a:off x="3400426" y="202577"/>
            <a:ext cx="8420100" cy="584735"/>
          </a:xfrm>
          <a:prstGeom prst="rect">
            <a:avLst/>
          </a:prstGeom>
          <a:noFill/>
          <a:ln>
            <a:noFill/>
          </a:ln>
        </p:spPr>
        <p:txBody>
          <a:bodyPr spcFirstLastPara="1" wrap="square" lIns="91425" tIns="45700" rIns="91425" bIns="45700" anchor="t" anchorCtr="0">
            <a:spAutoFit/>
          </a:bodyPr>
          <a:lstStyle/>
          <a:p>
            <a:pPr algn="ctr">
              <a:buSzPts val="2000"/>
            </a:pPr>
            <a:r>
              <a:rPr lang="en-GB" sz="1600" b="1" dirty="0">
                <a:solidFill>
                  <a:srgbClr val="130E3C"/>
                </a:solidFill>
                <a:latin typeface="Arial Rounded"/>
                <a:ea typeface="Arial Rounded"/>
                <a:cs typeface="Arial Rounded"/>
                <a:sym typeface="Arial Rounded"/>
              </a:rPr>
              <a:t>VWE: Morgan Sindall Construction – Day 1 </a:t>
            </a:r>
          </a:p>
          <a:p>
            <a:pPr lvl="0" algn="ctr">
              <a:buSzPts val="2000"/>
            </a:pPr>
            <a:r>
              <a:rPr lang="en-GB" sz="1600" dirty="0">
                <a:solidFill>
                  <a:srgbClr val="130E3C"/>
                </a:solidFill>
                <a:latin typeface="Arial Rounded MT Bold" panose="020F0704030504030204" pitchFamily="34" charset="0"/>
                <a:ea typeface="Arial Rounded"/>
                <a:cs typeface="Arial Rounded"/>
                <a:sym typeface="Arial Rounded"/>
              </a:rPr>
              <a:t>Handout 4 – </a:t>
            </a:r>
            <a:r>
              <a:rPr lang="en-GB" sz="1600">
                <a:solidFill>
                  <a:srgbClr val="130E3C"/>
                </a:solidFill>
                <a:latin typeface="Arial Rounded MT Bold" panose="020F0704030504030204" pitchFamily="34" charset="0"/>
                <a:ea typeface="Arial Rounded"/>
                <a:cs typeface="Arial Rounded"/>
                <a:sym typeface="Arial Rounded"/>
              </a:rPr>
              <a:t>Design manager </a:t>
            </a:r>
            <a:r>
              <a:rPr lang="en-GB" sz="1600" dirty="0">
                <a:solidFill>
                  <a:srgbClr val="130E3C"/>
                </a:solidFill>
                <a:latin typeface="Arial Rounded MT Bold" panose="020F0704030504030204" pitchFamily="34" charset="0"/>
                <a:ea typeface="Arial Rounded"/>
                <a:cs typeface="Arial Rounded"/>
                <a:sym typeface="Arial Rounded"/>
              </a:rPr>
              <a:t>task </a:t>
            </a:r>
            <a:endParaRPr lang="en-GB" sz="1050" dirty="0">
              <a:latin typeface="Arial Rounded MT Bold" panose="020F0704030504030204" pitchFamily="34" charset="0"/>
            </a:endParaRPr>
          </a:p>
        </p:txBody>
      </p:sp>
      <p:cxnSp>
        <p:nvCxnSpPr>
          <p:cNvPr id="106" name="Google Shape;106;p1">
            <a:extLst>
              <a:ext uri="{FF2B5EF4-FFF2-40B4-BE49-F238E27FC236}">
                <a16:creationId xmlns:a16="http://schemas.microsoft.com/office/drawing/2014/main" id="{4C5B599B-EE8A-DCC0-BB35-25EBB446BE7E}"/>
              </a:ext>
            </a:extLst>
          </p:cNvPr>
          <p:cNvCxnSpPr>
            <a:cxnSpLocks/>
          </p:cNvCxnSpPr>
          <p:nvPr/>
        </p:nvCxnSpPr>
        <p:spPr>
          <a:xfrm>
            <a:off x="161924" y="857518"/>
            <a:ext cx="9582151" cy="0"/>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445239D7-B58A-803E-15F3-468D03E285B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7149" y="3187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CC1BCA10-7269-2EFA-D1F5-F28455B8CAA9}"/>
              </a:ext>
            </a:extLst>
          </p:cNvPr>
          <p:cNvSpPr txBox="1"/>
          <p:nvPr/>
        </p:nvSpPr>
        <p:spPr>
          <a:xfrm>
            <a:off x="161924" y="1553783"/>
            <a:ext cx="9582150" cy="3416320"/>
          </a:xfrm>
          <a:prstGeom prst="rect">
            <a:avLst/>
          </a:prstGeom>
          <a:noFill/>
        </p:spPr>
        <p:txBody>
          <a:bodyPr wrap="square">
            <a:spAutoFit/>
          </a:bodyPr>
          <a:lstStyle/>
          <a:p>
            <a:pPr algn="ctr"/>
            <a:r>
              <a:rPr lang="en-GB" sz="1200" b="1" dirty="0">
                <a:solidFill>
                  <a:srgbClr val="130E3C"/>
                </a:solidFill>
                <a:latin typeface="Arial Rounded MT Bold" panose="020F0704030504030204" pitchFamily="34" charset="0"/>
              </a:rPr>
              <a:t>Scope mark-up </a:t>
            </a:r>
          </a:p>
          <a:p>
            <a:endParaRPr lang="en-GB" sz="1200" u="sng" dirty="0">
              <a:solidFill>
                <a:srgbClr val="130E3C"/>
              </a:solidFill>
              <a:latin typeface="Arial Rounded MT Bold" panose="020F0704030504030204" pitchFamily="34" charset="0"/>
            </a:endParaRPr>
          </a:p>
          <a:p>
            <a:r>
              <a:rPr lang="en-GB" sz="1200" dirty="0">
                <a:solidFill>
                  <a:srgbClr val="130E3C"/>
                </a:solidFill>
                <a:latin typeface="Arial Rounded MT Bold" panose="020F0704030504030204" pitchFamily="34" charset="0"/>
              </a:rPr>
              <a:t>The subcontractor’s scope is the work that they are responsible for on a project. Your job as a design manager is to send a marked-up drawing to your subcontractor, showing exactly what work they are responsible for. </a:t>
            </a:r>
          </a:p>
          <a:p>
            <a:endParaRPr lang="en-GB" sz="1200" dirty="0">
              <a:solidFill>
                <a:srgbClr val="130E3C"/>
              </a:solidFill>
              <a:latin typeface="Arial Rounded MT Bold" panose="020F0704030504030204" pitchFamily="34" charset="0"/>
            </a:endParaRPr>
          </a:p>
          <a:p>
            <a:r>
              <a:rPr lang="en-GB" sz="1200" dirty="0">
                <a:solidFill>
                  <a:srgbClr val="130E3C"/>
                </a:solidFill>
                <a:latin typeface="Arial Rounded MT Bold" panose="020F0704030504030204" pitchFamily="34" charset="0"/>
              </a:rPr>
              <a:t>Subcontractor A is responsible for making all internal doors on this floor that </a:t>
            </a:r>
            <a:r>
              <a:rPr lang="en-GB" sz="1200" b="1" dirty="0">
                <a:solidFill>
                  <a:srgbClr val="130E3C"/>
                </a:solidFill>
                <a:latin typeface="Arial Rounded MT Bold" panose="020F0704030504030204" pitchFamily="34" charset="0"/>
              </a:rPr>
              <a:t>are not </a:t>
            </a:r>
            <a:r>
              <a:rPr lang="en-GB" sz="1200" dirty="0">
                <a:solidFill>
                  <a:srgbClr val="130E3C"/>
                </a:solidFill>
                <a:latin typeface="Arial Rounded MT Bold" panose="020F0704030504030204" pitchFamily="34" charset="0"/>
              </a:rPr>
              <a:t>part of the bathroom or kitchen. </a:t>
            </a:r>
          </a:p>
          <a:p>
            <a:endParaRPr lang="en-GB" sz="1200" dirty="0">
              <a:solidFill>
                <a:srgbClr val="130E3C"/>
              </a:solidFill>
              <a:latin typeface="Arial Rounded MT Bold" panose="020F0704030504030204" pitchFamily="34" charset="0"/>
            </a:endParaRPr>
          </a:p>
          <a:p>
            <a:r>
              <a:rPr lang="en-GB" sz="1200" dirty="0">
                <a:solidFill>
                  <a:srgbClr val="130E3C"/>
                </a:solidFill>
                <a:latin typeface="Arial Rounded MT Bold" panose="020F0704030504030204" pitchFamily="34" charset="0"/>
              </a:rPr>
              <a:t>A different contractor is completing the storage and locker room doors as they will need additional security elements, so they are excluded from this scope, too. </a:t>
            </a:r>
          </a:p>
          <a:p>
            <a:endParaRPr lang="en-GB" sz="1200" dirty="0">
              <a:solidFill>
                <a:srgbClr val="130E3C"/>
              </a:solidFill>
              <a:latin typeface="Arial Rounded MT Bold" panose="020F0704030504030204" pitchFamily="34" charset="0"/>
            </a:endParaRPr>
          </a:p>
          <a:p>
            <a:r>
              <a:rPr lang="en-GB" sz="1200" dirty="0">
                <a:solidFill>
                  <a:srgbClr val="130E3C"/>
                </a:solidFill>
                <a:latin typeface="Arial Rounded MT Bold" panose="020F0704030504030204" pitchFamily="34" charset="0"/>
              </a:rPr>
              <a:t>You need to mark-up the drawing on page 1 to send to Subcontractor A. You can highlight, circle or box the doors that they are responsible for. You need to clearly mark all doors that are </a:t>
            </a:r>
            <a:r>
              <a:rPr lang="en-GB" sz="1200" b="1" dirty="0">
                <a:solidFill>
                  <a:srgbClr val="130E3C"/>
                </a:solidFill>
                <a:latin typeface="Arial Rounded MT Bold" panose="020F0704030504030204" pitchFamily="34" charset="0"/>
              </a:rPr>
              <a:t>not</a:t>
            </a:r>
            <a:r>
              <a:rPr lang="en-GB" sz="1200" dirty="0">
                <a:solidFill>
                  <a:srgbClr val="130E3C"/>
                </a:solidFill>
                <a:latin typeface="Arial Rounded MT Bold" panose="020F0704030504030204" pitchFamily="34" charset="0"/>
              </a:rPr>
              <a:t> in their scope, too. You could do this by using a different colour, or label as, ‘By others’. Be as detailed as you can: you can add notes to the drawing and make clear exactly what you expect. </a:t>
            </a:r>
          </a:p>
          <a:p>
            <a:endParaRPr lang="en-GB" sz="1200" dirty="0">
              <a:solidFill>
                <a:srgbClr val="130E3C"/>
              </a:solidFill>
              <a:latin typeface="Arial Rounded MT Bold" panose="020F0704030504030204" pitchFamily="34" charset="0"/>
            </a:endParaRPr>
          </a:p>
          <a:p>
            <a:r>
              <a:rPr lang="en-GB" sz="1200" dirty="0">
                <a:solidFill>
                  <a:srgbClr val="130E3C"/>
                </a:solidFill>
                <a:latin typeface="Arial Rounded MT Bold" panose="020F0704030504030204" pitchFamily="34" charset="0"/>
              </a:rPr>
              <a:t>You can be creative in how you complete this task. You can add your own details to the drawing. For example, you might highlight the type of flooring each door must be compatible with for the subcontractor. </a:t>
            </a:r>
          </a:p>
          <a:p>
            <a:endParaRPr lang="en-GB" sz="1200" dirty="0">
              <a:solidFill>
                <a:srgbClr val="130E3C"/>
              </a:solidFill>
              <a:latin typeface="Arial Rounded MT Bold" panose="020F0704030504030204" pitchFamily="34" charset="0"/>
            </a:endParaRPr>
          </a:p>
          <a:p>
            <a:r>
              <a:rPr lang="en-GB" sz="1200" dirty="0">
                <a:solidFill>
                  <a:srgbClr val="130E3C"/>
                </a:solidFill>
                <a:latin typeface="Arial Rounded MT Bold" panose="020F0704030504030204" pitchFamily="34" charset="0"/>
              </a:rPr>
              <a:t>Use this as a chance to show your future employer that you can be accurate, creative and think like a design manager. </a:t>
            </a:r>
          </a:p>
        </p:txBody>
      </p:sp>
      <p:sp>
        <p:nvSpPr>
          <p:cNvPr id="3" name="Google Shape;84;p1">
            <a:extLst>
              <a:ext uri="{FF2B5EF4-FFF2-40B4-BE49-F238E27FC236}">
                <a16:creationId xmlns:a16="http://schemas.microsoft.com/office/drawing/2014/main" id="{426EAA5E-FFCB-461A-EC63-D22254EC342A}"/>
              </a:ext>
            </a:extLst>
          </p:cNvPr>
          <p:cNvSpPr/>
          <p:nvPr/>
        </p:nvSpPr>
        <p:spPr>
          <a:xfrm>
            <a:off x="153988" y="1485114"/>
            <a:ext cx="9582150" cy="3686960"/>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endParaRPr i="0" u="none" strike="noStrike" cap="none" dirty="0">
              <a:solidFill>
                <a:srgbClr val="130E3C"/>
              </a:solidFill>
              <a:latin typeface="Arial Rounded MT Bold" panose="020F0704030504030204" pitchFamily="34" charset="0"/>
              <a:ea typeface="Arial Rounded"/>
              <a:cs typeface="Arial Rounded"/>
              <a:sym typeface="Arial Rounded"/>
            </a:endParaRPr>
          </a:p>
        </p:txBody>
      </p:sp>
    </p:spTree>
    <p:extLst>
      <p:ext uri="{BB962C8B-B14F-4D97-AF65-F5344CB8AC3E}">
        <p14:creationId xmlns:p14="http://schemas.microsoft.com/office/powerpoint/2010/main" val="2241851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C5AB3454-E69C-3CDD-57A2-98CC3B03FE95}"/>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2B01CCB8-2183-289A-F5A8-3F1227DF3A28}"/>
              </a:ext>
            </a:extLst>
          </p:cNvPr>
          <p:cNvSpPr/>
          <p:nvPr/>
        </p:nvSpPr>
        <p:spPr>
          <a:xfrm>
            <a:off x="153989" y="926187"/>
            <a:ext cx="9582151" cy="367737"/>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algn="ctr">
              <a:lnSpc>
                <a:spcPct val="104000"/>
              </a:lnSpc>
              <a:spcAft>
                <a:spcPts val="25"/>
              </a:spcAft>
              <a:buSzPts val="1200"/>
            </a:pPr>
            <a:r>
              <a:rPr lang="en-GB" dirty="0">
                <a:solidFill>
                  <a:srgbClr val="130E3C"/>
                </a:solidFill>
                <a:latin typeface="Arial Rounded MT Bold" panose="020F0704030504030204" pitchFamily="34" charset="0"/>
                <a:ea typeface="Arial Rounded"/>
                <a:cs typeface="Arial Rounded"/>
                <a:sym typeface="Arial Rounded"/>
              </a:rPr>
              <a:t>Answer sheet </a:t>
            </a:r>
          </a:p>
        </p:txBody>
      </p:sp>
      <p:sp>
        <p:nvSpPr>
          <p:cNvPr id="87" name="Google Shape;87;p1">
            <a:extLst>
              <a:ext uri="{FF2B5EF4-FFF2-40B4-BE49-F238E27FC236}">
                <a16:creationId xmlns:a16="http://schemas.microsoft.com/office/drawing/2014/main" id="{77E2C752-F5B2-BF63-CE1B-8A0F229D8517}"/>
              </a:ext>
            </a:extLst>
          </p:cNvPr>
          <p:cNvSpPr txBox="1"/>
          <p:nvPr/>
        </p:nvSpPr>
        <p:spPr>
          <a:xfrm>
            <a:off x="6105300" y="6611896"/>
            <a:ext cx="3800700" cy="215403"/>
          </a:xfrm>
          <a:prstGeom prst="rect">
            <a:avLst/>
          </a:prstGeom>
          <a:noFill/>
          <a:ln>
            <a:noFill/>
          </a:ln>
        </p:spPr>
        <p:txBody>
          <a:bodyPr spcFirstLastPara="1" wrap="square" lIns="91425" tIns="45700" rIns="91425" bIns="45700" anchor="t" anchorCtr="0">
            <a:spAutoFit/>
          </a:bodyPr>
          <a:lstStyle/>
          <a:p>
            <a:pPr algn="r">
              <a:buSzPts val="800"/>
            </a:pPr>
            <a:r>
              <a:rPr lang="en-GB" sz="800" b="1" dirty="0">
                <a:solidFill>
                  <a:srgbClr val="130E3C"/>
                </a:solidFill>
                <a:latin typeface="Arial Rounded"/>
                <a:ea typeface="Arial Rounded"/>
                <a:cs typeface="Arial Rounded"/>
                <a:sym typeface="Arial Rounded"/>
              </a:rPr>
              <a:t>Developing Experts Copyright 2026 All Rights Reserved</a:t>
            </a:r>
            <a:endParaRPr dirty="0"/>
          </a:p>
        </p:txBody>
      </p:sp>
      <p:pic>
        <p:nvPicPr>
          <p:cNvPr id="88" name="Google Shape;88;p1" descr="A black and grey logo with a blue line&#10;&#10;AI-generated content may be incorrect.">
            <a:extLst>
              <a:ext uri="{FF2B5EF4-FFF2-40B4-BE49-F238E27FC236}">
                <a16:creationId xmlns:a16="http://schemas.microsoft.com/office/drawing/2014/main" id="{1AE1725E-119A-93BA-3B7E-0AC79EB9A60E}"/>
              </a:ext>
            </a:extLst>
          </p:cNvPr>
          <p:cNvPicPr preferRelativeResize="0"/>
          <p:nvPr/>
        </p:nvPicPr>
        <p:blipFill rotWithShape="1">
          <a:blip r:embed="rId3">
            <a:alphaModFix/>
          </a:blip>
          <a:srcRect/>
          <a:stretch/>
        </p:blipFill>
        <p:spPr>
          <a:xfrm>
            <a:off x="869948" y="109907"/>
            <a:ext cx="1009934" cy="600908"/>
          </a:xfrm>
          <a:prstGeom prst="rect">
            <a:avLst/>
          </a:prstGeom>
          <a:noFill/>
          <a:ln>
            <a:noFill/>
          </a:ln>
        </p:spPr>
      </p:pic>
      <p:sp>
        <p:nvSpPr>
          <p:cNvPr id="89" name="Google Shape;89;p1">
            <a:extLst>
              <a:ext uri="{FF2B5EF4-FFF2-40B4-BE49-F238E27FC236}">
                <a16:creationId xmlns:a16="http://schemas.microsoft.com/office/drawing/2014/main" id="{85D540CF-67B3-CED2-B6BC-7B5565259643}"/>
              </a:ext>
            </a:extLst>
          </p:cNvPr>
          <p:cNvSpPr txBox="1"/>
          <p:nvPr/>
        </p:nvSpPr>
        <p:spPr>
          <a:xfrm>
            <a:off x="3400426" y="202577"/>
            <a:ext cx="8420100" cy="584735"/>
          </a:xfrm>
          <a:prstGeom prst="rect">
            <a:avLst/>
          </a:prstGeom>
          <a:noFill/>
          <a:ln>
            <a:noFill/>
          </a:ln>
        </p:spPr>
        <p:txBody>
          <a:bodyPr spcFirstLastPara="1" wrap="square" lIns="91425" tIns="45700" rIns="91425" bIns="45700" anchor="t" anchorCtr="0">
            <a:spAutoFit/>
          </a:bodyPr>
          <a:lstStyle/>
          <a:p>
            <a:pPr algn="ctr">
              <a:buSzPts val="2000"/>
            </a:pPr>
            <a:r>
              <a:rPr lang="en-GB" sz="1600" b="1" dirty="0">
                <a:solidFill>
                  <a:srgbClr val="130E3C"/>
                </a:solidFill>
                <a:latin typeface="Arial Rounded"/>
                <a:ea typeface="Arial Rounded"/>
                <a:cs typeface="Arial Rounded"/>
                <a:sym typeface="Arial Rounded"/>
              </a:rPr>
              <a:t>VWE: Morgan Sindall Construction – Day 1 </a:t>
            </a:r>
          </a:p>
          <a:p>
            <a:pPr lvl="0" algn="ctr">
              <a:buSzPts val="2000"/>
            </a:pPr>
            <a:r>
              <a:rPr lang="en-GB" sz="1600" dirty="0">
                <a:solidFill>
                  <a:srgbClr val="130E3C"/>
                </a:solidFill>
                <a:latin typeface="Arial Rounded MT Bold" panose="020F0704030504030204" pitchFamily="34" charset="0"/>
                <a:ea typeface="Arial Rounded"/>
                <a:cs typeface="Arial Rounded"/>
                <a:sym typeface="Arial Rounded"/>
              </a:rPr>
              <a:t>Handout 4 – Design manager </a:t>
            </a:r>
            <a:r>
              <a:rPr lang="en-GB" sz="1600" dirty="0">
                <a:solidFill>
                  <a:srgbClr val="FF0000"/>
                </a:solidFill>
                <a:latin typeface="Arial Rounded MT Bold" panose="020F0704030504030204" pitchFamily="34" charset="0"/>
                <a:ea typeface="Arial Rounded"/>
                <a:cs typeface="Arial Rounded"/>
                <a:sym typeface="Arial Rounded"/>
              </a:rPr>
              <a:t>Answers </a:t>
            </a:r>
            <a:endParaRPr lang="en-GB" sz="1050" dirty="0">
              <a:solidFill>
                <a:srgbClr val="FF0000"/>
              </a:solidFill>
              <a:latin typeface="Arial Rounded MT Bold" panose="020F0704030504030204" pitchFamily="34" charset="0"/>
            </a:endParaRPr>
          </a:p>
        </p:txBody>
      </p:sp>
      <p:cxnSp>
        <p:nvCxnSpPr>
          <p:cNvPr id="106" name="Google Shape;106;p1">
            <a:extLst>
              <a:ext uri="{FF2B5EF4-FFF2-40B4-BE49-F238E27FC236}">
                <a16:creationId xmlns:a16="http://schemas.microsoft.com/office/drawing/2014/main" id="{64FA7EC2-CA6E-0FFD-42BE-0CF22F6D01A2}"/>
              </a:ext>
            </a:extLst>
          </p:cNvPr>
          <p:cNvCxnSpPr>
            <a:cxnSpLocks/>
          </p:cNvCxnSpPr>
          <p:nvPr/>
        </p:nvCxnSpPr>
        <p:spPr>
          <a:xfrm>
            <a:off x="161924" y="857518"/>
            <a:ext cx="9582151" cy="0"/>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BBE9FE97-53BC-7BF2-E4D8-1D50B57E7914}"/>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7149" y="3187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3903AD58-BC0A-BD61-2A3A-9B0FD2098920}"/>
              </a:ext>
            </a:extLst>
          </p:cNvPr>
          <p:cNvSpPr txBox="1"/>
          <p:nvPr/>
        </p:nvSpPr>
        <p:spPr>
          <a:xfrm>
            <a:off x="170087" y="1362592"/>
            <a:ext cx="9582150" cy="5227393"/>
          </a:xfrm>
          <a:prstGeom prst="rect">
            <a:avLst/>
          </a:prstGeom>
          <a:noFill/>
        </p:spPr>
        <p:txBody>
          <a:bodyPr wrap="square">
            <a:spAutoFit/>
          </a:bodyPr>
          <a:lstStyle/>
          <a:p>
            <a:pPr algn="ctr"/>
            <a:r>
              <a:rPr lang="en-GB" sz="1200" b="1" dirty="0">
                <a:solidFill>
                  <a:srgbClr val="130E3C"/>
                </a:solidFill>
                <a:latin typeface="Arial Rounded MT Bold" panose="020F0704030504030204" pitchFamily="34" charset="0"/>
              </a:rPr>
              <a:t>Reading a drawing</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How many meeting rooms will be built on this floor?   </a:t>
            </a:r>
            <a:r>
              <a:rPr lang="en-GB" sz="1200" dirty="0">
                <a:solidFill>
                  <a:srgbClr val="FF0000"/>
                </a:solidFill>
                <a:latin typeface="Arial Rounded MT Bold" panose="020F0704030504030204" pitchFamily="34" charset="0"/>
              </a:rPr>
              <a:t>2</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Doors are drawn in this shape on an architectural drawing:</a:t>
            </a:r>
            <a:br>
              <a:rPr lang="en-GB" sz="1200" dirty="0">
                <a:solidFill>
                  <a:srgbClr val="130E3C"/>
                </a:solidFill>
                <a:latin typeface="Arial Rounded MT Bold" panose="020F0704030504030204" pitchFamily="34" charset="0"/>
              </a:rPr>
            </a:br>
            <a:r>
              <a:rPr lang="en-GB" sz="1200" dirty="0">
                <a:solidFill>
                  <a:srgbClr val="130E3C"/>
                </a:solidFill>
                <a:latin typeface="Arial Rounded MT Bold" panose="020F0704030504030204" pitchFamily="34" charset="0"/>
              </a:rPr>
              <a:t>Why do you think this might be? </a:t>
            </a:r>
            <a:br>
              <a:rPr lang="en-GB" sz="1200" dirty="0">
                <a:solidFill>
                  <a:srgbClr val="130E3C"/>
                </a:solidFill>
                <a:latin typeface="Arial Rounded MT Bold" panose="020F0704030504030204" pitchFamily="34" charset="0"/>
              </a:rPr>
            </a:br>
            <a:r>
              <a:rPr lang="en-GB" sz="1200" dirty="0">
                <a:solidFill>
                  <a:srgbClr val="FF0000"/>
                </a:solidFill>
                <a:latin typeface="Arial Rounded MT Bold" panose="020F0704030504030204" pitchFamily="34" charset="0"/>
              </a:rPr>
              <a:t>Sample answer: The diagram shows the direction that a door will open. This is needed on a floor plan because that amount of floorspace will need to be clear so the door can be opened and used. </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How many doors lead into the kitchen?   </a:t>
            </a:r>
            <a:r>
              <a:rPr lang="en-GB" sz="1200" dirty="0">
                <a:solidFill>
                  <a:srgbClr val="FF0000"/>
                </a:solidFill>
                <a:latin typeface="Arial Rounded MT Bold" panose="020F0704030504030204" pitchFamily="34" charset="0"/>
              </a:rPr>
              <a:t>2</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How many external doors are there in this drawing?   </a:t>
            </a:r>
            <a:r>
              <a:rPr lang="en-GB" sz="1200" dirty="0">
                <a:solidFill>
                  <a:srgbClr val="FF0000"/>
                </a:solidFill>
                <a:latin typeface="Arial Rounded MT Bold" panose="020F0704030504030204" pitchFamily="34" charset="0"/>
              </a:rPr>
              <a:t>1</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Windows are shown like this on the drawing: </a:t>
            </a:r>
            <a:br>
              <a:rPr lang="en-GB" sz="1200" dirty="0">
                <a:solidFill>
                  <a:srgbClr val="130E3C"/>
                </a:solidFill>
                <a:latin typeface="Arial Rounded MT Bold" panose="020F0704030504030204" pitchFamily="34" charset="0"/>
              </a:rPr>
            </a:br>
            <a:br>
              <a:rPr lang="en-GB" sz="1200" dirty="0">
                <a:solidFill>
                  <a:srgbClr val="130E3C"/>
                </a:solidFill>
                <a:latin typeface="Arial Rounded MT Bold" panose="020F0704030504030204" pitchFamily="34" charset="0"/>
              </a:rPr>
            </a:br>
            <a:r>
              <a:rPr lang="en-GB" sz="1200" dirty="0">
                <a:solidFill>
                  <a:srgbClr val="130E3C"/>
                </a:solidFill>
                <a:latin typeface="Arial Rounded MT Bold" panose="020F0704030504030204" pitchFamily="34" charset="0"/>
              </a:rPr>
              <a:t>Why does the locker room not have any windows?</a:t>
            </a:r>
            <a:br>
              <a:rPr lang="en-GB" sz="1200" dirty="0">
                <a:solidFill>
                  <a:srgbClr val="130E3C"/>
                </a:solidFill>
                <a:latin typeface="Arial Rounded MT Bold" panose="020F0704030504030204" pitchFamily="34" charset="0"/>
              </a:rPr>
            </a:br>
            <a:r>
              <a:rPr lang="en-GB" sz="1200" dirty="0">
                <a:solidFill>
                  <a:srgbClr val="FF0000"/>
                </a:solidFill>
                <a:latin typeface="Arial Rounded MT Bold" panose="020F0704030504030204" pitchFamily="34" charset="0"/>
              </a:rPr>
              <a:t>The locker room does not have windows because it has no external walls. It is in the middle of the building. </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Which other rooms do not have any windows? </a:t>
            </a:r>
            <a:br>
              <a:rPr lang="en-GB" sz="1200" dirty="0">
                <a:solidFill>
                  <a:srgbClr val="130E3C"/>
                </a:solidFill>
                <a:latin typeface="Arial Rounded MT Bold" panose="020F0704030504030204" pitchFamily="34" charset="0"/>
              </a:rPr>
            </a:br>
            <a:r>
              <a:rPr lang="en-GB" sz="1200" dirty="0">
                <a:solidFill>
                  <a:srgbClr val="FF0000"/>
                </a:solidFill>
                <a:latin typeface="Arial Rounded MT Bold" panose="020F0704030504030204" pitchFamily="34" charset="0"/>
              </a:rPr>
              <a:t>Two of the offices, the reception area, the bathroom cubicles</a:t>
            </a:r>
          </a:p>
          <a:p>
            <a:pPr marL="342900" indent="-342900">
              <a:lnSpc>
                <a:spcPct val="150000"/>
              </a:lnSpc>
              <a:buFont typeface="+mj-lt"/>
              <a:buAutoNum type="arabicPeriod"/>
            </a:pPr>
            <a:r>
              <a:rPr lang="en-GB" sz="1200" dirty="0">
                <a:solidFill>
                  <a:srgbClr val="130E3C"/>
                </a:solidFill>
                <a:latin typeface="Arial Rounded MT Bold" panose="020F0704030504030204" pitchFamily="34" charset="0"/>
              </a:rPr>
              <a:t>Why do you think the break room is located where it is? </a:t>
            </a:r>
            <a:br>
              <a:rPr lang="en-GB" sz="1200" dirty="0">
                <a:solidFill>
                  <a:srgbClr val="130E3C"/>
                </a:solidFill>
                <a:latin typeface="Arial Rounded MT Bold" panose="020F0704030504030204" pitchFamily="34" charset="0"/>
              </a:rPr>
            </a:br>
            <a:r>
              <a:rPr lang="en-GB" sz="1200" dirty="0">
                <a:solidFill>
                  <a:srgbClr val="FF0000"/>
                </a:solidFill>
                <a:latin typeface="Arial Rounded MT Bold" panose="020F0704030504030204" pitchFamily="34" charset="0"/>
              </a:rPr>
              <a:t>Sample answer: The break room will be where staff go to eat lunch, chat and go on their phones. It might be loud and so is best placed on its own, away from working areas. The break room does not share a wall with any meeting rooms or conference rooms where people may need quiet. It is also next to the balcony where staff might want to go for their break or for fresh air. </a:t>
            </a:r>
          </a:p>
        </p:txBody>
      </p:sp>
      <p:sp>
        <p:nvSpPr>
          <p:cNvPr id="3" name="Google Shape;84;p1">
            <a:extLst>
              <a:ext uri="{FF2B5EF4-FFF2-40B4-BE49-F238E27FC236}">
                <a16:creationId xmlns:a16="http://schemas.microsoft.com/office/drawing/2014/main" id="{4B42A6DC-F168-8731-D8D8-6C8B2403C84A}"/>
              </a:ext>
            </a:extLst>
          </p:cNvPr>
          <p:cNvSpPr/>
          <p:nvPr/>
        </p:nvSpPr>
        <p:spPr>
          <a:xfrm>
            <a:off x="153763" y="1362593"/>
            <a:ext cx="9590086" cy="5227392"/>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endParaRPr i="0" u="none" strike="noStrike" cap="none" dirty="0">
              <a:solidFill>
                <a:srgbClr val="130E3C"/>
              </a:solidFill>
              <a:latin typeface="Arial Rounded MT Bold" panose="020F0704030504030204" pitchFamily="34" charset="0"/>
              <a:ea typeface="Arial Rounded"/>
              <a:cs typeface="Arial Rounded"/>
              <a:sym typeface="Arial Rounded"/>
            </a:endParaRPr>
          </a:p>
        </p:txBody>
      </p:sp>
      <p:pic>
        <p:nvPicPr>
          <p:cNvPr id="7" name="Picture 6">
            <a:extLst>
              <a:ext uri="{FF2B5EF4-FFF2-40B4-BE49-F238E27FC236}">
                <a16:creationId xmlns:a16="http://schemas.microsoft.com/office/drawing/2014/main" id="{515B4925-DD3E-2964-EEE7-8613C466AD7F}"/>
              </a:ext>
            </a:extLst>
          </p:cNvPr>
          <p:cNvPicPr>
            <a:picLocks noChangeAspect="1"/>
          </p:cNvPicPr>
          <p:nvPr/>
        </p:nvPicPr>
        <p:blipFill>
          <a:blip r:embed="rId5"/>
          <a:srcRect t="11615" b="13715"/>
          <a:stretch>
            <a:fillRect/>
          </a:stretch>
        </p:blipFill>
        <p:spPr>
          <a:xfrm>
            <a:off x="4961162" y="1981200"/>
            <a:ext cx="625054" cy="466725"/>
          </a:xfrm>
          <a:prstGeom prst="rect">
            <a:avLst/>
          </a:prstGeom>
        </p:spPr>
      </p:pic>
      <p:pic>
        <p:nvPicPr>
          <p:cNvPr id="9" name="Picture 8">
            <a:extLst>
              <a:ext uri="{FF2B5EF4-FFF2-40B4-BE49-F238E27FC236}">
                <a16:creationId xmlns:a16="http://schemas.microsoft.com/office/drawing/2014/main" id="{4C196ECE-C2AD-AB8E-F840-7BEFBAD69484}"/>
              </a:ext>
            </a:extLst>
          </p:cNvPr>
          <p:cNvPicPr>
            <a:picLocks noChangeAspect="1"/>
          </p:cNvPicPr>
          <p:nvPr/>
        </p:nvPicPr>
        <p:blipFill>
          <a:blip r:embed="rId6"/>
          <a:stretch>
            <a:fillRect/>
          </a:stretch>
        </p:blipFill>
        <p:spPr>
          <a:xfrm>
            <a:off x="3995649" y="3841214"/>
            <a:ext cx="183902" cy="566224"/>
          </a:xfrm>
          <a:prstGeom prst="rect">
            <a:avLst/>
          </a:prstGeom>
        </p:spPr>
      </p:pic>
    </p:spTree>
    <p:extLst>
      <p:ext uri="{BB962C8B-B14F-4D97-AF65-F5344CB8AC3E}">
        <p14:creationId xmlns:p14="http://schemas.microsoft.com/office/powerpoint/2010/main" val="3390142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7BFFB753-6BD2-843B-2D39-0E28D11BBD1E}"/>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DC021269-5576-353C-E597-84F5392C6929}"/>
              </a:ext>
            </a:extLst>
          </p:cNvPr>
          <p:cNvSpPr/>
          <p:nvPr/>
        </p:nvSpPr>
        <p:spPr>
          <a:xfrm>
            <a:off x="161924" y="950442"/>
            <a:ext cx="9582151" cy="1088670"/>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algn="ctr">
              <a:lnSpc>
                <a:spcPct val="104000"/>
              </a:lnSpc>
              <a:spcAft>
                <a:spcPts val="25"/>
              </a:spcAft>
              <a:buSzPts val="1200"/>
            </a:pPr>
            <a:r>
              <a:rPr lang="en-GB" dirty="0">
                <a:solidFill>
                  <a:srgbClr val="FF0000"/>
                </a:solidFill>
                <a:latin typeface="Arial Rounded MT Bold" panose="020F0704030504030204" pitchFamily="34" charset="0"/>
                <a:ea typeface="Arial Rounded"/>
                <a:cs typeface="Arial Rounded"/>
                <a:sym typeface="Arial Rounded"/>
              </a:rPr>
              <a:t>The doors highlighted in yellow are the doors that should have been included in Subcontractor A’s scope. Those with the red crosses should be clearly labelled for a different subcontractor. This could have been demonstrated in a variety of ways. </a:t>
            </a:r>
          </a:p>
        </p:txBody>
      </p:sp>
      <p:pic>
        <p:nvPicPr>
          <p:cNvPr id="88" name="Google Shape;88;p1" descr="A black and grey logo with a blue line&#10;&#10;AI-generated content may be incorrect.">
            <a:extLst>
              <a:ext uri="{FF2B5EF4-FFF2-40B4-BE49-F238E27FC236}">
                <a16:creationId xmlns:a16="http://schemas.microsoft.com/office/drawing/2014/main" id="{D7E6DA27-30A7-F2A2-8E03-4164B1DE95ED}"/>
              </a:ext>
            </a:extLst>
          </p:cNvPr>
          <p:cNvPicPr preferRelativeResize="0"/>
          <p:nvPr/>
        </p:nvPicPr>
        <p:blipFill rotWithShape="1">
          <a:blip r:embed="rId3">
            <a:alphaModFix/>
          </a:blip>
          <a:srcRect/>
          <a:stretch/>
        </p:blipFill>
        <p:spPr>
          <a:xfrm>
            <a:off x="869948" y="109907"/>
            <a:ext cx="1009934" cy="600908"/>
          </a:xfrm>
          <a:prstGeom prst="rect">
            <a:avLst/>
          </a:prstGeom>
          <a:noFill/>
          <a:ln>
            <a:noFill/>
          </a:ln>
        </p:spPr>
      </p:pic>
      <p:sp>
        <p:nvSpPr>
          <p:cNvPr id="89" name="Google Shape;89;p1">
            <a:extLst>
              <a:ext uri="{FF2B5EF4-FFF2-40B4-BE49-F238E27FC236}">
                <a16:creationId xmlns:a16="http://schemas.microsoft.com/office/drawing/2014/main" id="{244CB014-EBB8-7EA3-4B0E-AFA4DD31CE65}"/>
              </a:ext>
            </a:extLst>
          </p:cNvPr>
          <p:cNvSpPr txBox="1"/>
          <p:nvPr/>
        </p:nvSpPr>
        <p:spPr>
          <a:xfrm>
            <a:off x="3400426" y="202577"/>
            <a:ext cx="8420100" cy="584735"/>
          </a:xfrm>
          <a:prstGeom prst="rect">
            <a:avLst/>
          </a:prstGeom>
          <a:noFill/>
          <a:ln>
            <a:noFill/>
          </a:ln>
        </p:spPr>
        <p:txBody>
          <a:bodyPr spcFirstLastPara="1" wrap="square" lIns="91425" tIns="45700" rIns="91425" bIns="45700" anchor="t" anchorCtr="0">
            <a:spAutoFit/>
          </a:bodyPr>
          <a:lstStyle/>
          <a:p>
            <a:pPr algn="ctr">
              <a:buSzPts val="2000"/>
            </a:pPr>
            <a:r>
              <a:rPr lang="en-GB" sz="1600" b="1" dirty="0">
                <a:solidFill>
                  <a:srgbClr val="130E3C"/>
                </a:solidFill>
                <a:latin typeface="Arial Rounded"/>
                <a:ea typeface="Arial Rounded"/>
                <a:cs typeface="Arial Rounded"/>
                <a:sym typeface="Arial Rounded"/>
              </a:rPr>
              <a:t>VWE: Morgan Sindall Construction – Day 1 </a:t>
            </a:r>
          </a:p>
          <a:p>
            <a:pPr lvl="0" algn="ctr">
              <a:buSzPts val="2000"/>
            </a:pPr>
            <a:r>
              <a:rPr lang="en-GB" sz="1600" dirty="0">
                <a:solidFill>
                  <a:srgbClr val="130E3C"/>
                </a:solidFill>
                <a:latin typeface="Arial Rounded MT Bold" panose="020F0704030504030204" pitchFamily="34" charset="0"/>
                <a:ea typeface="Arial Rounded"/>
                <a:cs typeface="Arial Rounded"/>
                <a:sym typeface="Arial Rounded"/>
              </a:rPr>
              <a:t>Handout 4 – Design manager </a:t>
            </a:r>
            <a:r>
              <a:rPr lang="en-GB" sz="1600" dirty="0">
                <a:solidFill>
                  <a:srgbClr val="FF0000"/>
                </a:solidFill>
                <a:latin typeface="Arial Rounded MT Bold" panose="020F0704030504030204" pitchFamily="34" charset="0"/>
                <a:ea typeface="Arial Rounded"/>
                <a:cs typeface="Arial Rounded"/>
                <a:sym typeface="Arial Rounded"/>
              </a:rPr>
              <a:t>Answers</a:t>
            </a:r>
            <a:endParaRPr lang="en-GB" sz="1050" dirty="0">
              <a:solidFill>
                <a:srgbClr val="FF0000"/>
              </a:solidFill>
              <a:latin typeface="Arial Rounded MT Bold" panose="020F0704030504030204" pitchFamily="34" charset="0"/>
            </a:endParaRPr>
          </a:p>
        </p:txBody>
      </p:sp>
      <p:cxnSp>
        <p:nvCxnSpPr>
          <p:cNvPr id="106" name="Google Shape;106;p1">
            <a:extLst>
              <a:ext uri="{FF2B5EF4-FFF2-40B4-BE49-F238E27FC236}">
                <a16:creationId xmlns:a16="http://schemas.microsoft.com/office/drawing/2014/main" id="{D30DD38F-8090-5BBA-CB52-BEC5E2256604}"/>
              </a:ext>
            </a:extLst>
          </p:cNvPr>
          <p:cNvCxnSpPr>
            <a:cxnSpLocks/>
          </p:cNvCxnSpPr>
          <p:nvPr/>
        </p:nvCxnSpPr>
        <p:spPr>
          <a:xfrm>
            <a:off x="161924" y="950443"/>
            <a:ext cx="9582151" cy="0"/>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A408A1E7-2185-10B1-4325-E7E32E13D0B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7149" y="3187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floor plan of a building&#10;&#10;AI-generated content may be incorrect.">
            <a:extLst>
              <a:ext uri="{FF2B5EF4-FFF2-40B4-BE49-F238E27FC236}">
                <a16:creationId xmlns:a16="http://schemas.microsoft.com/office/drawing/2014/main" id="{D9036C67-2FA3-69B5-22D8-A6B7A74B7514}"/>
              </a:ext>
            </a:extLst>
          </p:cNvPr>
          <p:cNvPicPr>
            <a:picLocks noChangeAspect="1"/>
          </p:cNvPicPr>
          <p:nvPr/>
        </p:nvPicPr>
        <p:blipFill>
          <a:blip r:embed="rId5"/>
          <a:stretch>
            <a:fillRect/>
          </a:stretch>
        </p:blipFill>
        <p:spPr>
          <a:xfrm>
            <a:off x="706435" y="2080617"/>
            <a:ext cx="8493127" cy="4777383"/>
          </a:xfrm>
          <a:prstGeom prst="rect">
            <a:avLst/>
          </a:prstGeom>
        </p:spPr>
      </p:pic>
      <p:sp>
        <p:nvSpPr>
          <p:cNvPr id="87" name="Google Shape;87;p1">
            <a:extLst>
              <a:ext uri="{FF2B5EF4-FFF2-40B4-BE49-F238E27FC236}">
                <a16:creationId xmlns:a16="http://schemas.microsoft.com/office/drawing/2014/main" id="{479CE9AD-3E8B-3A14-8B66-915BECB4C4A1}"/>
              </a:ext>
            </a:extLst>
          </p:cNvPr>
          <p:cNvSpPr txBox="1"/>
          <p:nvPr/>
        </p:nvSpPr>
        <p:spPr>
          <a:xfrm>
            <a:off x="6105300" y="6611896"/>
            <a:ext cx="3800700" cy="215403"/>
          </a:xfrm>
          <a:prstGeom prst="rect">
            <a:avLst/>
          </a:prstGeom>
          <a:noFill/>
          <a:ln>
            <a:noFill/>
          </a:ln>
        </p:spPr>
        <p:txBody>
          <a:bodyPr spcFirstLastPara="1" wrap="square" lIns="91425" tIns="45700" rIns="91425" bIns="45700" anchor="t" anchorCtr="0">
            <a:spAutoFit/>
          </a:bodyPr>
          <a:lstStyle/>
          <a:p>
            <a:pPr algn="r">
              <a:buSzPts val="800"/>
            </a:pPr>
            <a:r>
              <a:rPr lang="en-GB" sz="800" b="1" dirty="0">
                <a:solidFill>
                  <a:srgbClr val="130E3C"/>
                </a:solidFill>
                <a:latin typeface="Arial Rounded"/>
                <a:ea typeface="Arial Rounded"/>
                <a:cs typeface="Arial Rounded"/>
                <a:sym typeface="Arial Rounded"/>
              </a:rPr>
              <a:t>Developing Experts Copyright 2026 All Rights Reserved</a:t>
            </a:r>
            <a:endParaRPr dirty="0"/>
          </a:p>
        </p:txBody>
      </p:sp>
    </p:spTree>
    <p:extLst>
      <p:ext uri="{BB962C8B-B14F-4D97-AF65-F5344CB8AC3E}">
        <p14:creationId xmlns:p14="http://schemas.microsoft.com/office/powerpoint/2010/main" val="3366990141"/>
      </p:ext>
    </p:extLst>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902</TotalTime>
  <Words>807</Words>
  <Application>Microsoft Office PowerPoint</Application>
  <PresentationFormat>A4 Paper (210x297 mm)</PresentationFormat>
  <Paragraphs>50</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Arial Rounded</vt:lpstr>
      <vt:lpstr>Arial Rounded MT Bold</vt:lpstr>
      <vt:lpstr>Calibri</vt:lpstr>
      <vt:lpstr>1_Office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Clare Faulkner</dc:creator>
  <cp:lastModifiedBy>Clare Faulkner</cp:lastModifiedBy>
  <cp:revision>24</cp:revision>
  <dcterms:created xsi:type="dcterms:W3CDTF">2025-02-26T15:46:15Z</dcterms:created>
  <dcterms:modified xsi:type="dcterms:W3CDTF">2026-02-17T11:56:58Z</dcterms:modified>
</cp:coreProperties>
</file>