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6"/>
  </p:notesMasterIdLst>
  <p:sldIdLst>
    <p:sldId id="257" r:id="rId2"/>
    <p:sldId id="259" r:id="rId3"/>
    <p:sldId id="260" r:id="rId4"/>
    <p:sldId id="261" r:id="rId5"/>
  </p:sldIdLst>
  <p:sldSz cx="6858000" cy="9906000" type="A4"/>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 roundtripDataSignature="AMtx7mj2KcUZo7hfzotuErGnRfksbj2a+w=="/>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30E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245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2360613" y="1143000"/>
            <a:ext cx="21367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F33208B8-7563-F57F-8B34-08C51EC96171}"/>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7D730BE7-F3EE-0C0C-663A-4B8F2B9064C0}"/>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82" name="Google Shape;82;p1:notes">
            <a:extLst>
              <a:ext uri="{FF2B5EF4-FFF2-40B4-BE49-F238E27FC236}">
                <a16:creationId xmlns:a16="http://schemas.microsoft.com/office/drawing/2014/main" id="{BD7B3ACD-71F6-D89A-DF6C-96A51259B24A}"/>
              </a:ext>
            </a:extLst>
          </p:cNvPr>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05198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E145A1C6-307A-8F60-03A3-82623F9DAFA0}"/>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1AA1EA07-D5F9-640C-AC4D-11014C00969B}"/>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82" name="Google Shape;82;p1:notes">
            <a:extLst>
              <a:ext uri="{FF2B5EF4-FFF2-40B4-BE49-F238E27FC236}">
                <a16:creationId xmlns:a16="http://schemas.microsoft.com/office/drawing/2014/main" id="{17AA5AA0-4463-CFEE-2F4A-E3C1E44166DC}"/>
              </a:ext>
            </a:extLst>
          </p:cNvPr>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227832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A60EA9F8-6E09-5C2C-EDA8-6F8F44507713}"/>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6958B335-10DD-0831-56EE-FB4C474BB64B}"/>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82" name="Google Shape;82;p1:notes">
            <a:extLst>
              <a:ext uri="{FF2B5EF4-FFF2-40B4-BE49-F238E27FC236}">
                <a16:creationId xmlns:a16="http://schemas.microsoft.com/office/drawing/2014/main" id="{ED762F2F-0352-5F01-C88E-1652A56AA6E4}"/>
              </a:ext>
            </a:extLst>
          </p:cNvPr>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790587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6D4D7E5E-7CBF-021B-8152-D7BE1DBB7397}"/>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9C23F742-482D-6CD3-191D-CF0186ED5148}"/>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82" name="Google Shape;82;p1:notes">
            <a:extLst>
              <a:ext uri="{FF2B5EF4-FFF2-40B4-BE49-F238E27FC236}">
                <a16:creationId xmlns:a16="http://schemas.microsoft.com/office/drawing/2014/main" id="{9BFFF176-9233-09D9-7807-9DDDD6D20ADE}"/>
              </a:ext>
            </a:extLst>
          </p:cNvPr>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722698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514350" y="1621191"/>
            <a:ext cx="5829300" cy="3448756"/>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3"/>
          <p:cNvSpPr txBox="1">
            <a:spLocks noGrp="1"/>
          </p:cNvSpPr>
          <p:nvPr>
            <p:ph type="subTitle" idx="1"/>
          </p:nvPr>
        </p:nvSpPr>
        <p:spPr>
          <a:xfrm>
            <a:off x="857250" y="5202944"/>
            <a:ext cx="5143500" cy="2391656"/>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18" name="Google Shape;18;p3"/>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9" name="Google Shape;19;p3"/>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20" name="Google Shape;20;p3"/>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1449696" y="3985464"/>
            <a:ext cx="8394877" cy="147875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1550679" y="2549570"/>
            <a:ext cx="8394877" cy="435054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8" name="Google Shape;78;p12"/>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9" name="Google Shape;79;p12"/>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471488" y="2637014"/>
            <a:ext cx="5915025" cy="62852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4" name="Google Shape;24;p4"/>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25" name="Google Shape;25;p4"/>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26" name="Google Shape;26;p4"/>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467916" y="2469624"/>
            <a:ext cx="5915025" cy="412062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467916" y="6629226"/>
            <a:ext cx="5915025" cy="21669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800"/>
              <a:buNone/>
              <a:defRPr sz="1800">
                <a:solidFill>
                  <a:schemeClr val="dk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30" name="Google Shape;30;p5"/>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1" name="Google Shape;31;p5"/>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2" name="Google Shape;32;p5"/>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471488" y="2637014"/>
            <a:ext cx="2914650" cy="62852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6" name="Google Shape;36;p6"/>
          <p:cNvSpPr txBox="1">
            <a:spLocks noGrp="1"/>
          </p:cNvSpPr>
          <p:nvPr>
            <p:ph type="body" idx="2"/>
          </p:nvPr>
        </p:nvSpPr>
        <p:spPr>
          <a:xfrm>
            <a:off x="3471863" y="2637014"/>
            <a:ext cx="2914650" cy="62852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7" name="Google Shape;37;p6"/>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8" name="Google Shape;38;p6"/>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9" name="Google Shape;39;p6"/>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472381"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472381" y="2428347"/>
            <a:ext cx="2901255" cy="1190095"/>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3" name="Google Shape;43;p7"/>
          <p:cNvSpPr txBox="1">
            <a:spLocks noGrp="1"/>
          </p:cNvSpPr>
          <p:nvPr>
            <p:ph type="body" idx="2"/>
          </p:nvPr>
        </p:nvSpPr>
        <p:spPr>
          <a:xfrm>
            <a:off x="472381" y="3618442"/>
            <a:ext cx="2901255" cy="532218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4" name="Google Shape;44;p7"/>
          <p:cNvSpPr txBox="1">
            <a:spLocks noGrp="1"/>
          </p:cNvSpPr>
          <p:nvPr>
            <p:ph type="body" idx="3"/>
          </p:nvPr>
        </p:nvSpPr>
        <p:spPr>
          <a:xfrm>
            <a:off x="3471863" y="2428347"/>
            <a:ext cx="2915543" cy="1190095"/>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5" name="Google Shape;45;p7"/>
          <p:cNvSpPr txBox="1">
            <a:spLocks noGrp="1"/>
          </p:cNvSpPr>
          <p:nvPr>
            <p:ph type="body" idx="4"/>
          </p:nvPr>
        </p:nvSpPr>
        <p:spPr>
          <a:xfrm>
            <a:off x="3471863" y="3618442"/>
            <a:ext cx="2915543" cy="532218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6" name="Google Shape;46;p7"/>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47" name="Google Shape;47;p7"/>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48" name="Google Shape;48;p7"/>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52" name="Google Shape;52;p8"/>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53" name="Google Shape;53;p8"/>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472381" y="660400"/>
            <a:ext cx="2211884" cy="23114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2915543" y="1426283"/>
            <a:ext cx="3471863" cy="7039681"/>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1950" algn="l">
              <a:lnSpc>
                <a:spcPct val="90000"/>
              </a:lnSpc>
              <a:spcBef>
                <a:spcPts val="375"/>
              </a:spcBef>
              <a:spcAft>
                <a:spcPts val="0"/>
              </a:spcAft>
              <a:buClr>
                <a:schemeClr val="dk1"/>
              </a:buClr>
              <a:buSzPts val="2100"/>
              <a:buChar char="•"/>
              <a:defRPr sz="2100"/>
            </a:lvl2pPr>
            <a:lvl3pPr marL="1371600" lvl="2" indent="-342900" algn="l">
              <a:lnSpc>
                <a:spcPct val="90000"/>
              </a:lnSpc>
              <a:spcBef>
                <a:spcPts val="375"/>
              </a:spcBef>
              <a:spcAft>
                <a:spcPts val="0"/>
              </a:spcAft>
              <a:buClr>
                <a:schemeClr val="dk1"/>
              </a:buClr>
              <a:buSzPts val="1800"/>
              <a:buChar char="•"/>
              <a:defRPr sz="1800"/>
            </a:lvl3pPr>
            <a:lvl4pPr marL="1828800" lvl="3" indent="-323850" algn="l">
              <a:lnSpc>
                <a:spcPct val="90000"/>
              </a:lnSpc>
              <a:spcBef>
                <a:spcPts val="375"/>
              </a:spcBef>
              <a:spcAft>
                <a:spcPts val="0"/>
              </a:spcAft>
              <a:buClr>
                <a:schemeClr val="dk1"/>
              </a:buClr>
              <a:buSzPts val="1500"/>
              <a:buChar char="•"/>
              <a:defRPr sz="1500"/>
            </a:lvl4pPr>
            <a:lvl5pPr marL="2286000" lvl="4" indent="-323850" algn="l">
              <a:lnSpc>
                <a:spcPct val="90000"/>
              </a:lnSpc>
              <a:spcBef>
                <a:spcPts val="375"/>
              </a:spcBef>
              <a:spcAft>
                <a:spcPts val="0"/>
              </a:spcAft>
              <a:buClr>
                <a:schemeClr val="dk1"/>
              </a:buClr>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57" name="Google Shape;57;p9"/>
          <p:cNvSpPr txBox="1">
            <a:spLocks noGrp="1"/>
          </p:cNvSpPr>
          <p:nvPr>
            <p:ph type="body" idx="2"/>
          </p:nvPr>
        </p:nvSpPr>
        <p:spPr>
          <a:xfrm>
            <a:off x="472381" y="2971800"/>
            <a:ext cx="2211884" cy="550562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58" name="Google Shape;58;p9"/>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59" name="Google Shape;59;p9"/>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60" name="Google Shape;60;p9"/>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472381" y="660400"/>
            <a:ext cx="2211884" cy="23114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0"/>
          <p:cNvSpPr>
            <a:spLocks noGrp="1"/>
          </p:cNvSpPr>
          <p:nvPr>
            <p:ph type="pic" idx="2"/>
          </p:nvPr>
        </p:nvSpPr>
        <p:spPr>
          <a:xfrm>
            <a:off x="2915543" y="1426283"/>
            <a:ext cx="3471863" cy="7039681"/>
          </a:xfrm>
          <a:prstGeom prst="rect">
            <a:avLst/>
          </a:prstGeom>
          <a:noFill/>
          <a:ln>
            <a:noFill/>
          </a:ln>
        </p:spPr>
      </p:sp>
      <p:sp>
        <p:nvSpPr>
          <p:cNvPr id="64" name="Google Shape;64;p10"/>
          <p:cNvSpPr txBox="1">
            <a:spLocks noGrp="1"/>
          </p:cNvSpPr>
          <p:nvPr>
            <p:ph type="body" idx="1"/>
          </p:nvPr>
        </p:nvSpPr>
        <p:spPr>
          <a:xfrm>
            <a:off x="472381" y="2971800"/>
            <a:ext cx="2211884" cy="550562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65" name="Google Shape;65;p10"/>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66" name="Google Shape;66;p10"/>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67" name="Google Shape;67;p10"/>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286367" y="2822135"/>
            <a:ext cx="6285266" cy="59150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2" name="Google Shape;72;p11"/>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3" name="Google Shape;73;p11"/>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
          <p:cNvSpPr txBox="1">
            <a:spLocks noGrp="1"/>
          </p:cNvSpPr>
          <p:nvPr>
            <p:ph type="body" idx="1"/>
          </p:nvPr>
        </p:nvSpPr>
        <p:spPr>
          <a:xfrm>
            <a:off x="471488" y="2637014"/>
            <a:ext cx="5915025" cy="6285266"/>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2" name="Google Shape;12;p2"/>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888888"/>
              </a:buClr>
              <a:buSzPts val="1400"/>
              <a:buFont typeface="Calibri"/>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888888"/>
              </a:buClr>
              <a:buSzPts val="1400"/>
              <a:buFont typeface="Calibri"/>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8187C928-C3F9-3D21-51CB-2790F0CDEFB6}"/>
            </a:ext>
          </a:extLst>
        </p:cNvPr>
        <p:cNvGrpSpPr/>
        <p:nvPr/>
      </p:nvGrpSpPr>
      <p:grpSpPr>
        <a:xfrm>
          <a:off x="0" y="0"/>
          <a:ext cx="0" cy="0"/>
          <a:chOff x="0" y="0"/>
          <a:chExt cx="0" cy="0"/>
        </a:xfrm>
      </p:grpSpPr>
      <p:sp>
        <p:nvSpPr>
          <p:cNvPr id="84" name="Google Shape;84;p1">
            <a:extLst>
              <a:ext uri="{FF2B5EF4-FFF2-40B4-BE49-F238E27FC236}">
                <a16:creationId xmlns:a16="http://schemas.microsoft.com/office/drawing/2014/main" id="{31B1085F-AAD2-A0DD-9FD1-185741BC2F91}"/>
              </a:ext>
            </a:extLst>
          </p:cNvPr>
          <p:cNvSpPr/>
          <p:nvPr/>
        </p:nvSpPr>
        <p:spPr>
          <a:xfrm>
            <a:off x="187926" y="999954"/>
            <a:ext cx="6482147" cy="1303099"/>
          </a:xfrm>
          <a:prstGeom prst="roundRect">
            <a:avLst>
              <a:gd name="adj" fmla="val 4891"/>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marL="6350" marR="175260" lvl="0" indent="0" algn="ctr" rtl="0">
              <a:lnSpc>
                <a:spcPct val="104000"/>
              </a:lnSpc>
              <a:spcBef>
                <a:spcPts val="0"/>
              </a:spcBef>
              <a:spcAft>
                <a:spcPts val="25"/>
              </a:spcAft>
              <a:buClr>
                <a:srgbClr val="000000"/>
              </a:buClr>
              <a:buSzPts val="1200"/>
              <a:buFont typeface="Arial"/>
              <a:buNone/>
            </a:pPr>
            <a:r>
              <a:rPr lang="en-GB" dirty="0">
                <a:solidFill>
                  <a:srgbClr val="130E3C"/>
                </a:solidFill>
                <a:latin typeface="Arial Rounded MT Bold" panose="020F0704030504030204" pitchFamily="34" charset="0"/>
                <a:ea typeface="Arial Rounded"/>
                <a:cs typeface="Arial Rounded"/>
                <a:sym typeface="Arial Rounded"/>
              </a:rPr>
              <a:t>Read the client brief below. Use the sample board in the picture on the next page to choose fire alarm products for the lab floors of the project. For some requirements, there might be more than one product that you can choose from. Complete the form that follows with your choices to send to your supplier for a quote.</a:t>
            </a:r>
            <a:endParaRPr i="0" u="none" strike="noStrike" cap="none" dirty="0">
              <a:solidFill>
                <a:srgbClr val="130E3C"/>
              </a:solidFill>
              <a:latin typeface="Arial Rounded MT Bold" panose="020F0704030504030204" pitchFamily="34" charset="0"/>
              <a:ea typeface="Arial Rounded"/>
              <a:cs typeface="Arial Rounded"/>
              <a:sym typeface="Arial Rounded"/>
            </a:endParaRPr>
          </a:p>
        </p:txBody>
      </p:sp>
      <p:sp>
        <p:nvSpPr>
          <p:cNvPr id="87" name="Google Shape;87;p1">
            <a:extLst>
              <a:ext uri="{FF2B5EF4-FFF2-40B4-BE49-F238E27FC236}">
                <a16:creationId xmlns:a16="http://schemas.microsoft.com/office/drawing/2014/main" id="{96D2D242-ABC5-A1EF-E4CA-29DBF3232838}"/>
              </a:ext>
            </a:extLst>
          </p:cNvPr>
          <p:cNvSpPr txBox="1"/>
          <p:nvPr/>
        </p:nvSpPr>
        <p:spPr>
          <a:xfrm>
            <a:off x="2946180" y="9605963"/>
            <a:ext cx="3800700" cy="2154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800"/>
              <a:buFont typeface="Arial"/>
              <a:buNone/>
            </a:pPr>
            <a:r>
              <a:rPr lang="en-GB" sz="800" b="1" i="0" u="none" strike="noStrike" cap="none" dirty="0">
                <a:solidFill>
                  <a:srgbClr val="130E3C"/>
                </a:solidFill>
                <a:latin typeface="Arial Rounded"/>
                <a:ea typeface="Arial Rounded"/>
                <a:cs typeface="Arial Rounded"/>
                <a:sym typeface="Arial Rounded"/>
              </a:rPr>
              <a:t>Developing Experts Copyright 2026 All Rights Reserved</a:t>
            </a:r>
            <a:endParaRPr sz="1400" b="0" i="0" u="none" strike="noStrike" cap="none" dirty="0">
              <a:solidFill>
                <a:srgbClr val="130E3C"/>
              </a:solidFill>
              <a:latin typeface="Arial"/>
              <a:ea typeface="Arial"/>
              <a:cs typeface="Arial"/>
              <a:sym typeface="Arial"/>
            </a:endParaRPr>
          </a:p>
        </p:txBody>
      </p:sp>
      <p:pic>
        <p:nvPicPr>
          <p:cNvPr id="88" name="Google Shape;88;p1" descr="A black and grey logo with a blue line&#10;&#10;AI-generated content may be incorrect.">
            <a:extLst>
              <a:ext uri="{FF2B5EF4-FFF2-40B4-BE49-F238E27FC236}">
                <a16:creationId xmlns:a16="http://schemas.microsoft.com/office/drawing/2014/main" id="{9925A0D7-84D9-2CE7-6BFC-36CE5C0A2744}"/>
              </a:ext>
            </a:extLst>
          </p:cNvPr>
          <p:cNvPicPr preferRelativeResize="0"/>
          <p:nvPr/>
        </p:nvPicPr>
        <p:blipFill rotWithShape="1">
          <a:blip r:embed="rId3">
            <a:alphaModFix/>
          </a:blip>
          <a:srcRect/>
          <a:stretch/>
        </p:blipFill>
        <p:spPr>
          <a:xfrm>
            <a:off x="978231" y="132704"/>
            <a:ext cx="1009934" cy="600908"/>
          </a:xfrm>
          <a:prstGeom prst="rect">
            <a:avLst/>
          </a:prstGeom>
          <a:noFill/>
          <a:ln>
            <a:noFill/>
          </a:ln>
        </p:spPr>
      </p:pic>
      <p:sp>
        <p:nvSpPr>
          <p:cNvPr id="89" name="Google Shape;89;p1">
            <a:extLst>
              <a:ext uri="{FF2B5EF4-FFF2-40B4-BE49-F238E27FC236}">
                <a16:creationId xmlns:a16="http://schemas.microsoft.com/office/drawing/2014/main" id="{0B63CE56-CE25-0ED8-9ABE-7728F29942AC}"/>
              </a:ext>
            </a:extLst>
          </p:cNvPr>
          <p:cNvSpPr txBox="1"/>
          <p:nvPr/>
        </p:nvSpPr>
        <p:spPr>
          <a:xfrm>
            <a:off x="1756153" y="187703"/>
            <a:ext cx="5619795"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GB" sz="1600" b="1" i="0" u="none" strike="noStrike" cap="none" dirty="0">
                <a:solidFill>
                  <a:srgbClr val="130E3C"/>
                </a:solidFill>
                <a:latin typeface="Arial Rounded"/>
                <a:ea typeface="Arial Rounded"/>
                <a:cs typeface="Arial Rounded"/>
                <a:sym typeface="Arial Rounded"/>
              </a:rPr>
              <a:t>VWE: Morgan Sindall Construction – Day 2 </a:t>
            </a:r>
          </a:p>
          <a:p>
            <a:pPr marL="0" marR="0" lvl="0" indent="0" algn="ctr" rtl="0">
              <a:lnSpc>
                <a:spcPct val="100000"/>
              </a:lnSpc>
              <a:spcBef>
                <a:spcPts val="0"/>
              </a:spcBef>
              <a:spcAft>
                <a:spcPts val="0"/>
              </a:spcAft>
              <a:buClr>
                <a:srgbClr val="000000"/>
              </a:buClr>
              <a:buSzPts val="2000"/>
              <a:buFont typeface="Arial"/>
              <a:buNone/>
            </a:pPr>
            <a:r>
              <a:rPr lang="en-GB" sz="1600" i="0" u="none" strike="noStrike" cap="none" dirty="0">
                <a:solidFill>
                  <a:srgbClr val="130E3C"/>
                </a:solidFill>
                <a:latin typeface="Arial Rounded MT Bold" panose="020F0704030504030204" pitchFamily="34" charset="0"/>
                <a:ea typeface="Arial Rounded"/>
                <a:cs typeface="Arial Rounded"/>
                <a:sym typeface="Arial Rounded"/>
              </a:rPr>
              <a:t>Handout 2 – Sample boards</a:t>
            </a:r>
            <a:endParaRPr sz="1050" i="0" u="none" strike="noStrike" cap="none" dirty="0">
              <a:solidFill>
                <a:srgbClr val="000000"/>
              </a:solidFill>
              <a:latin typeface="Arial Rounded MT Bold" panose="020F0704030504030204" pitchFamily="34" charset="0"/>
              <a:sym typeface="Arial"/>
            </a:endParaRPr>
          </a:p>
        </p:txBody>
      </p:sp>
      <p:cxnSp>
        <p:nvCxnSpPr>
          <p:cNvPr id="106" name="Google Shape;106;p1">
            <a:extLst>
              <a:ext uri="{FF2B5EF4-FFF2-40B4-BE49-F238E27FC236}">
                <a16:creationId xmlns:a16="http://schemas.microsoft.com/office/drawing/2014/main" id="{ED8C1094-B84F-4A84-7AF3-712BEF6E4010}"/>
              </a:ext>
            </a:extLst>
          </p:cNvPr>
          <p:cNvCxnSpPr/>
          <p:nvPr/>
        </p:nvCxnSpPr>
        <p:spPr>
          <a:xfrm>
            <a:off x="130560" y="856254"/>
            <a:ext cx="6505575" cy="3417"/>
          </a:xfrm>
          <a:prstGeom prst="straightConnector1">
            <a:avLst/>
          </a:prstGeom>
          <a:noFill/>
          <a:ln w="28575" cap="flat" cmpd="sng">
            <a:solidFill>
              <a:srgbClr val="130E3C"/>
            </a:solidFill>
            <a:prstDash val="solid"/>
            <a:round/>
            <a:headEnd type="none" w="sm" len="sm"/>
            <a:tailEnd type="none" w="sm" len="sm"/>
          </a:ln>
          <a:effectLst>
            <a:outerShdw dist="20000" sx="1000" sy="1000" rotWithShape="0">
              <a:srgbClr val="000000"/>
            </a:outerShdw>
          </a:effectLst>
        </p:spPr>
      </p:cxnSp>
      <p:pic>
        <p:nvPicPr>
          <p:cNvPr id="2" name="Picture 6" descr="A blue square with white letters&#10;&#10;Description automatically generated">
            <a:extLst>
              <a:ext uri="{FF2B5EF4-FFF2-40B4-BE49-F238E27FC236}">
                <a16:creationId xmlns:a16="http://schemas.microsoft.com/office/drawing/2014/main" id="{F1B4B2C5-89CF-4E6F-92CC-43C69C261F7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53988" y="45303"/>
            <a:ext cx="812799" cy="75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84;p1">
            <a:extLst>
              <a:ext uri="{FF2B5EF4-FFF2-40B4-BE49-F238E27FC236}">
                <a16:creationId xmlns:a16="http://schemas.microsoft.com/office/drawing/2014/main" id="{7386BB27-9BE0-423D-201F-D8779FDD1F3E}"/>
              </a:ext>
            </a:extLst>
          </p:cNvPr>
          <p:cNvSpPr/>
          <p:nvPr/>
        </p:nvSpPr>
        <p:spPr>
          <a:xfrm>
            <a:off x="187926" y="2443336"/>
            <a:ext cx="6482147" cy="7192468"/>
          </a:xfrm>
          <a:prstGeom prst="roundRect">
            <a:avLst>
              <a:gd name="adj" fmla="val 680"/>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marL="6350" marR="175260" lvl="0" indent="0" algn="ctr" rtl="0">
              <a:lnSpc>
                <a:spcPct val="104000"/>
              </a:lnSpc>
              <a:spcBef>
                <a:spcPts val="0"/>
              </a:spcBef>
              <a:spcAft>
                <a:spcPts val="25"/>
              </a:spcAft>
              <a:buClr>
                <a:srgbClr val="000000"/>
              </a:buClr>
              <a:buSzPts val="1200"/>
              <a:buFont typeface="Arial"/>
              <a:buNone/>
            </a:pPr>
            <a:r>
              <a:rPr lang="en-GB" b="1" dirty="0">
                <a:solidFill>
                  <a:srgbClr val="130E3C"/>
                </a:solidFill>
                <a:latin typeface="Arial Rounded MT Bold" panose="020F0704030504030204" pitchFamily="34" charset="0"/>
                <a:ea typeface="Arial Rounded"/>
                <a:cs typeface="Arial Rounded"/>
                <a:sym typeface="Arial Rounded"/>
              </a:rPr>
              <a:t>Client brief </a:t>
            </a:r>
          </a:p>
          <a:p>
            <a:pPr marL="6350" marR="175260" lvl="0" indent="0" algn="ctr" rtl="0">
              <a:lnSpc>
                <a:spcPct val="104000"/>
              </a:lnSpc>
              <a:spcBef>
                <a:spcPts val="0"/>
              </a:spcBef>
              <a:spcAft>
                <a:spcPts val="25"/>
              </a:spcAft>
              <a:buClr>
                <a:srgbClr val="000000"/>
              </a:buClr>
              <a:buSzPts val="1200"/>
              <a:buFont typeface="Arial"/>
              <a:buNone/>
            </a:pPr>
            <a:endParaRPr lang="en-GB" b="1"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r>
              <a:rPr lang="en-GB" b="1" dirty="0">
                <a:solidFill>
                  <a:srgbClr val="130E3C"/>
                </a:solidFill>
                <a:latin typeface="Arial Rounded MT Bold" panose="020F0704030504030204" pitchFamily="34" charset="0"/>
                <a:ea typeface="Arial Rounded"/>
                <a:cs typeface="Arial Rounded"/>
                <a:sym typeface="Arial Rounded"/>
              </a:rPr>
              <a:t>Fire alarm provision (laboratory areas)</a:t>
            </a:r>
          </a:p>
          <a:p>
            <a:pPr marL="6350" marR="175260" lvl="0" indent="0" rtl="0">
              <a:lnSpc>
                <a:spcPct val="104000"/>
              </a:lnSpc>
              <a:spcBef>
                <a:spcPts val="0"/>
              </a:spcBef>
              <a:spcAft>
                <a:spcPts val="25"/>
              </a:spcAft>
              <a:buClr>
                <a:srgbClr val="000000"/>
              </a:buClr>
              <a:buSzPts val="1200"/>
              <a:buFont typeface="Arial"/>
              <a:buNone/>
            </a:pPr>
            <a:r>
              <a:rPr lang="en-GB" dirty="0">
                <a:solidFill>
                  <a:srgbClr val="130E3C"/>
                </a:solidFill>
                <a:latin typeface="Arial Rounded MT Bold" panose="020F0704030504030204" pitchFamily="34" charset="0"/>
                <a:ea typeface="Arial Rounded"/>
                <a:cs typeface="Arial Rounded"/>
                <a:sym typeface="Arial Rounded"/>
              </a:rPr>
              <a:t>The laboratory areas shall be provided with a compliant fire detection and alarm system suitable for a science building. </a:t>
            </a: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292100" marR="175260" lvl="0" indent="-285750" rtl="0">
              <a:lnSpc>
                <a:spcPct val="104000"/>
              </a:lnSpc>
              <a:spcBef>
                <a:spcPts val="0"/>
              </a:spcBef>
              <a:spcAft>
                <a:spcPts val="25"/>
              </a:spcAft>
              <a:buClr>
                <a:srgbClr val="000000"/>
              </a:buClr>
              <a:buSzPts val="1200"/>
              <a:buFont typeface="Arial" panose="020B0604020202020204" pitchFamily="34" charset="0"/>
              <a:buChar char="•"/>
            </a:pPr>
            <a:r>
              <a:rPr lang="en-GB" dirty="0">
                <a:solidFill>
                  <a:srgbClr val="130E3C"/>
                </a:solidFill>
                <a:latin typeface="Arial Rounded MT Bold" panose="020F0704030504030204" pitchFamily="34" charset="0"/>
                <a:ea typeface="Arial Rounded"/>
                <a:cs typeface="Arial Rounded"/>
                <a:sym typeface="Arial Rounded"/>
              </a:rPr>
              <a:t>Install automatic fire detection throughout laboratory floors, including smoke detectors in every space. </a:t>
            </a:r>
          </a:p>
          <a:p>
            <a:pPr marL="292100" marR="175260" lvl="0" indent="-285750" rtl="0">
              <a:lnSpc>
                <a:spcPct val="104000"/>
              </a:lnSpc>
              <a:spcBef>
                <a:spcPts val="0"/>
              </a:spcBef>
              <a:spcAft>
                <a:spcPts val="25"/>
              </a:spcAft>
              <a:buClr>
                <a:srgbClr val="000000"/>
              </a:buClr>
              <a:buSzPts val="1200"/>
              <a:buFont typeface="Arial" panose="020B0604020202020204" pitchFamily="34" charset="0"/>
              <a:buChar char="•"/>
            </a:pPr>
            <a:r>
              <a:rPr lang="en-GB" dirty="0">
                <a:solidFill>
                  <a:srgbClr val="130E3C"/>
                </a:solidFill>
                <a:latin typeface="Arial Rounded MT Bold" panose="020F0704030504030204" pitchFamily="34" charset="0"/>
                <a:ea typeface="Arial Rounded"/>
                <a:cs typeface="Arial Rounded"/>
                <a:sym typeface="Arial Rounded"/>
              </a:rPr>
              <a:t>Provide one manual call point per space. </a:t>
            </a:r>
          </a:p>
          <a:p>
            <a:pPr marL="292100" marR="175260" lvl="0" indent="-285750" rtl="0">
              <a:lnSpc>
                <a:spcPct val="104000"/>
              </a:lnSpc>
              <a:spcBef>
                <a:spcPts val="0"/>
              </a:spcBef>
              <a:spcAft>
                <a:spcPts val="25"/>
              </a:spcAft>
              <a:buClr>
                <a:srgbClr val="000000"/>
              </a:buClr>
              <a:buSzPts val="1200"/>
              <a:buFont typeface="Arial" panose="020B0604020202020204" pitchFamily="34" charset="0"/>
              <a:buChar char="•"/>
            </a:pPr>
            <a:r>
              <a:rPr lang="en-GB" dirty="0">
                <a:solidFill>
                  <a:srgbClr val="130E3C"/>
                </a:solidFill>
                <a:latin typeface="Arial Rounded MT Bold" panose="020F0704030504030204" pitchFamily="34" charset="0"/>
                <a:ea typeface="Arial Rounded"/>
                <a:cs typeface="Arial Rounded"/>
                <a:sym typeface="Arial Rounded"/>
              </a:rPr>
              <a:t>One fire alarm control panel should be available on each floor. </a:t>
            </a:r>
          </a:p>
          <a:p>
            <a:pPr marL="292100" marR="175260" lvl="0" indent="-285750" rtl="0">
              <a:lnSpc>
                <a:spcPct val="104000"/>
              </a:lnSpc>
              <a:spcBef>
                <a:spcPts val="0"/>
              </a:spcBef>
              <a:spcAft>
                <a:spcPts val="25"/>
              </a:spcAft>
              <a:buClr>
                <a:srgbClr val="000000"/>
              </a:buClr>
              <a:buSzPts val="1200"/>
              <a:buFont typeface="Arial" panose="020B0604020202020204" pitchFamily="34" charset="0"/>
              <a:buChar char="•"/>
            </a:pPr>
            <a:r>
              <a:rPr lang="en-GB" dirty="0">
                <a:solidFill>
                  <a:srgbClr val="130E3C"/>
                </a:solidFill>
                <a:latin typeface="Arial Rounded MT Bold" panose="020F0704030504030204" pitchFamily="34" charset="0"/>
                <a:ea typeface="Arial Rounded"/>
                <a:cs typeface="Arial Rounded"/>
                <a:sym typeface="Arial Rounded"/>
              </a:rPr>
              <a:t>Provide audible and visual alarms within each laboratory, breakout space, bathroom and corridor to ensure alarms are noticeable in noisy environments. </a:t>
            </a:r>
          </a:p>
          <a:p>
            <a:pPr marL="292100" marR="175260" lvl="0" indent="-285750" rtl="0">
              <a:lnSpc>
                <a:spcPct val="104000"/>
              </a:lnSpc>
              <a:spcBef>
                <a:spcPts val="0"/>
              </a:spcBef>
              <a:spcAft>
                <a:spcPts val="25"/>
              </a:spcAft>
              <a:buClr>
                <a:srgbClr val="000000"/>
              </a:buClr>
              <a:buSzPts val="1200"/>
              <a:buFont typeface="Arial" panose="020B0604020202020204" pitchFamily="34" charset="0"/>
              <a:buChar char="•"/>
            </a:pPr>
            <a:r>
              <a:rPr lang="en-GB" dirty="0">
                <a:solidFill>
                  <a:srgbClr val="130E3C"/>
                </a:solidFill>
                <a:latin typeface="Arial Rounded MT Bold" panose="020F0704030504030204" pitchFamily="34" charset="0"/>
                <a:ea typeface="Arial Rounded"/>
                <a:cs typeface="Arial Rounded"/>
                <a:sym typeface="Arial Rounded"/>
              </a:rPr>
              <a:t>Install emergency pull cords in all disabled bathrooms. </a:t>
            </a:r>
          </a:p>
          <a:p>
            <a:pPr marL="292100" marR="175260" lvl="0" indent="-285750" rtl="0">
              <a:lnSpc>
                <a:spcPct val="104000"/>
              </a:lnSpc>
              <a:spcBef>
                <a:spcPts val="0"/>
              </a:spcBef>
              <a:spcAft>
                <a:spcPts val="25"/>
              </a:spcAft>
              <a:buClr>
                <a:srgbClr val="000000"/>
              </a:buClr>
              <a:buSzPts val="1200"/>
              <a:buFont typeface="Arial" panose="020B0604020202020204" pitchFamily="34" charset="0"/>
              <a:buChar char="•"/>
            </a:pPr>
            <a:r>
              <a:rPr lang="en-GB" dirty="0">
                <a:solidFill>
                  <a:srgbClr val="130E3C"/>
                </a:solidFill>
                <a:latin typeface="Arial Rounded MT Bold" panose="020F0704030504030204" pitchFamily="34" charset="0"/>
                <a:ea typeface="Arial Rounded"/>
                <a:cs typeface="Arial Rounded"/>
                <a:sym typeface="Arial Rounded"/>
              </a:rPr>
              <a:t>Ensure an emergency call point is available on every floor. </a:t>
            </a:r>
          </a:p>
          <a:p>
            <a:pPr marL="292100" marR="175260" lvl="0" indent="-285750" rtl="0">
              <a:lnSpc>
                <a:spcPct val="104000"/>
              </a:lnSpc>
              <a:spcBef>
                <a:spcPts val="0"/>
              </a:spcBef>
              <a:spcAft>
                <a:spcPts val="25"/>
              </a:spcAft>
              <a:buClr>
                <a:srgbClr val="000000"/>
              </a:buClr>
              <a:buSzPts val="1200"/>
              <a:buFont typeface="Arial" panose="020B0604020202020204" pitchFamily="34" charset="0"/>
              <a:buChar char="•"/>
            </a:pPr>
            <a:r>
              <a:rPr lang="en-GB" dirty="0">
                <a:solidFill>
                  <a:srgbClr val="130E3C"/>
                </a:solidFill>
                <a:latin typeface="Arial Rounded MT Bold" panose="020F0704030504030204" pitchFamily="34" charset="0"/>
                <a:ea typeface="Arial Rounded"/>
                <a:cs typeface="Arial Rounded"/>
                <a:sym typeface="Arial Rounded"/>
              </a:rPr>
              <a:t>A ceiling loudspeaker should be in every space but an external horn loudspeaker is not required.</a:t>
            </a:r>
          </a:p>
          <a:p>
            <a:pPr marL="6350" marR="175260" lvl="0" rtl="0">
              <a:lnSpc>
                <a:spcPct val="104000"/>
              </a:lnSpc>
              <a:spcBef>
                <a:spcPts val="0"/>
              </a:spcBef>
              <a:spcAft>
                <a:spcPts val="25"/>
              </a:spcAft>
              <a:buClr>
                <a:srgbClr val="000000"/>
              </a:buClr>
              <a:buSzPts val="1200"/>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r>
              <a:rPr lang="en-GB" dirty="0">
                <a:solidFill>
                  <a:srgbClr val="130E3C"/>
                </a:solidFill>
                <a:latin typeface="Arial Rounded MT Bold" panose="020F0704030504030204" pitchFamily="34" charset="0"/>
                <a:ea typeface="Arial Rounded"/>
                <a:cs typeface="Arial Rounded"/>
                <a:sym typeface="Arial Rounded"/>
              </a:rPr>
              <a:t>All fire alarm works to comply with current fire safety regulations and relevant standards. Final design to be confirmed during detailed coordination. </a:t>
            </a: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r>
              <a:rPr lang="en-GB" b="1" dirty="0">
                <a:solidFill>
                  <a:srgbClr val="130E3C"/>
                </a:solidFill>
                <a:latin typeface="Arial Rounded MT Bold" panose="020F0704030504030204" pitchFamily="34" charset="0"/>
                <a:ea typeface="Arial Rounded"/>
                <a:cs typeface="Arial Rounded"/>
                <a:sym typeface="Arial Rounded"/>
              </a:rPr>
              <a:t>Rooms per lab floor </a:t>
            </a:r>
          </a:p>
          <a:p>
            <a:pPr marL="6350" marR="175260" lvl="0" indent="0" rtl="0">
              <a:lnSpc>
                <a:spcPct val="104000"/>
              </a:lnSpc>
              <a:spcBef>
                <a:spcPts val="0"/>
              </a:spcBef>
              <a:spcAft>
                <a:spcPts val="25"/>
              </a:spcAft>
              <a:buClr>
                <a:srgbClr val="000000"/>
              </a:buClr>
              <a:buSzPts val="1200"/>
              <a:buFont typeface="Arial"/>
              <a:buNone/>
            </a:pPr>
            <a:r>
              <a:rPr lang="en-GB" dirty="0">
                <a:solidFill>
                  <a:srgbClr val="130E3C"/>
                </a:solidFill>
                <a:latin typeface="Arial Rounded MT Bold" panose="020F0704030504030204" pitchFamily="34" charset="0"/>
                <a:ea typeface="Arial Rounded"/>
                <a:cs typeface="Arial Rounded"/>
                <a:sym typeface="Arial Rounded"/>
              </a:rPr>
              <a:t>Labs: 8 </a:t>
            </a:r>
          </a:p>
          <a:p>
            <a:pPr marL="6350" marR="175260" lvl="0" indent="0" rtl="0">
              <a:lnSpc>
                <a:spcPct val="104000"/>
              </a:lnSpc>
              <a:spcBef>
                <a:spcPts val="0"/>
              </a:spcBef>
              <a:spcAft>
                <a:spcPts val="25"/>
              </a:spcAft>
              <a:buClr>
                <a:srgbClr val="000000"/>
              </a:buClr>
              <a:buSzPts val="1200"/>
              <a:buFont typeface="Arial"/>
              <a:buNone/>
            </a:pPr>
            <a:r>
              <a:rPr lang="en-GB" dirty="0">
                <a:solidFill>
                  <a:srgbClr val="130E3C"/>
                </a:solidFill>
                <a:latin typeface="Arial Rounded MT Bold" panose="020F0704030504030204" pitchFamily="34" charset="0"/>
                <a:ea typeface="Arial Rounded"/>
                <a:cs typeface="Arial Rounded"/>
                <a:sym typeface="Arial Rounded"/>
              </a:rPr>
              <a:t>Corridors: 2 </a:t>
            </a:r>
          </a:p>
          <a:p>
            <a:pPr marL="6350" marR="175260" lvl="0" indent="0" rtl="0">
              <a:lnSpc>
                <a:spcPct val="104000"/>
              </a:lnSpc>
              <a:spcBef>
                <a:spcPts val="0"/>
              </a:spcBef>
              <a:spcAft>
                <a:spcPts val="25"/>
              </a:spcAft>
              <a:buClr>
                <a:srgbClr val="000000"/>
              </a:buClr>
              <a:buSzPts val="1200"/>
              <a:buFont typeface="Arial"/>
              <a:buNone/>
            </a:pPr>
            <a:r>
              <a:rPr lang="en-GB" dirty="0">
                <a:solidFill>
                  <a:srgbClr val="130E3C"/>
                </a:solidFill>
                <a:latin typeface="Arial Rounded MT Bold" panose="020F0704030504030204" pitchFamily="34" charset="0"/>
                <a:ea typeface="Arial Rounded"/>
                <a:cs typeface="Arial Rounded"/>
                <a:sym typeface="Arial Rounded"/>
              </a:rPr>
              <a:t>Breakout rooms : 4</a:t>
            </a:r>
          </a:p>
          <a:p>
            <a:pPr marL="6350" marR="175260" lvl="0" indent="0" rtl="0">
              <a:lnSpc>
                <a:spcPct val="104000"/>
              </a:lnSpc>
              <a:spcBef>
                <a:spcPts val="0"/>
              </a:spcBef>
              <a:spcAft>
                <a:spcPts val="25"/>
              </a:spcAft>
              <a:buClr>
                <a:srgbClr val="000000"/>
              </a:buClr>
              <a:buSzPts val="1200"/>
              <a:buFont typeface="Arial"/>
              <a:buNone/>
            </a:pPr>
            <a:r>
              <a:rPr lang="en-GB" dirty="0">
                <a:solidFill>
                  <a:srgbClr val="130E3C"/>
                </a:solidFill>
                <a:latin typeface="Arial Rounded MT Bold" panose="020F0704030504030204" pitchFamily="34" charset="0"/>
                <a:ea typeface="Arial Rounded"/>
                <a:cs typeface="Arial Rounded"/>
                <a:sym typeface="Arial Rounded"/>
              </a:rPr>
              <a:t>WCs: 5</a:t>
            </a:r>
          </a:p>
          <a:p>
            <a:pPr marL="6350" marR="175260" lvl="0" indent="0" rtl="0">
              <a:lnSpc>
                <a:spcPct val="104000"/>
              </a:lnSpc>
              <a:spcBef>
                <a:spcPts val="0"/>
              </a:spcBef>
              <a:spcAft>
                <a:spcPts val="25"/>
              </a:spcAft>
              <a:buClr>
                <a:srgbClr val="000000"/>
              </a:buClr>
              <a:buSzPts val="1200"/>
              <a:buFont typeface="Arial"/>
              <a:buNone/>
            </a:pPr>
            <a:r>
              <a:rPr lang="en-GB" dirty="0">
                <a:solidFill>
                  <a:srgbClr val="130E3C"/>
                </a:solidFill>
                <a:latin typeface="Arial Rounded MT Bold" panose="020F0704030504030204" pitchFamily="34" charset="0"/>
                <a:ea typeface="Arial Rounded"/>
                <a:cs typeface="Arial Rounded"/>
                <a:sym typeface="Arial Rounded"/>
              </a:rPr>
              <a:t>Disabled WC: 1 </a:t>
            </a: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r>
              <a:rPr lang="en-GB" dirty="0">
                <a:solidFill>
                  <a:srgbClr val="130E3C"/>
                </a:solidFill>
                <a:latin typeface="Arial Rounded MT Bold" panose="020F0704030504030204" pitchFamily="34" charset="0"/>
                <a:ea typeface="Arial Rounded"/>
                <a:cs typeface="Arial Rounded"/>
                <a:sym typeface="Arial Rounded"/>
              </a:rPr>
              <a:t>Total number of lab floors: 10</a:t>
            </a: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p:txBody>
      </p:sp>
      <p:pic>
        <p:nvPicPr>
          <p:cNvPr id="12" name="Picture 11" descr="A floor plan of a building&#10;&#10;AI-generated content may be incorrect.">
            <a:extLst>
              <a:ext uri="{FF2B5EF4-FFF2-40B4-BE49-F238E27FC236}">
                <a16:creationId xmlns:a16="http://schemas.microsoft.com/office/drawing/2014/main" id="{06F7404F-B824-0219-59D3-C0518DA99D81}"/>
              </a:ext>
            </a:extLst>
          </p:cNvPr>
          <p:cNvPicPr>
            <a:picLocks noChangeAspect="1"/>
          </p:cNvPicPr>
          <p:nvPr/>
        </p:nvPicPr>
        <p:blipFill>
          <a:blip r:embed="rId5"/>
          <a:srcRect l="10151" t="8083" r="11582" b="6455"/>
          <a:stretch>
            <a:fillRect/>
          </a:stretch>
        </p:blipFill>
        <p:spPr>
          <a:xfrm>
            <a:off x="2835435" y="7155052"/>
            <a:ext cx="3688195" cy="2265352"/>
          </a:xfrm>
          <a:prstGeom prst="rect">
            <a:avLst/>
          </a:prstGeom>
        </p:spPr>
      </p:pic>
    </p:spTree>
    <p:extLst>
      <p:ext uri="{BB962C8B-B14F-4D97-AF65-F5344CB8AC3E}">
        <p14:creationId xmlns:p14="http://schemas.microsoft.com/office/powerpoint/2010/main" val="37667951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A498E5C6-0ED6-F02F-AA5E-DB203FA17F23}"/>
            </a:ext>
          </a:extLst>
        </p:cNvPr>
        <p:cNvGrpSpPr/>
        <p:nvPr/>
      </p:nvGrpSpPr>
      <p:grpSpPr>
        <a:xfrm>
          <a:off x="0" y="0"/>
          <a:ext cx="0" cy="0"/>
          <a:chOff x="0" y="0"/>
          <a:chExt cx="0" cy="0"/>
        </a:xfrm>
      </p:grpSpPr>
      <p:sp>
        <p:nvSpPr>
          <p:cNvPr id="87" name="Google Shape;87;p1">
            <a:extLst>
              <a:ext uri="{FF2B5EF4-FFF2-40B4-BE49-F238E27FC236}">
                <a16:creationId xmlns:a16="http://schemas.microsoft.com/office/drawing/2014/main" id="{993899A5-B485-F588-A9E0-317EB0670467}"/>
              </a:ext>
            </a:extLst>
          </p:cNvPr>
          <p:cNvSpPr txBox="1"/>
          <p:nvPr/>
        </p:nvSpPr>
        <p:spPr>
          <a:xfrm>
            <a:off x="2946180" y="9605963"/>
            <a:ext cx="3800700" cy="2154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800"/>
              <a:buFont typeface="Arial"/>
              <a:buNone/>
            </a:pPr>
            <a:r>
              <a:rPr lang="en-GB" sz="800" b="1" i="0" u="none" strike="noStrike" cap="none" dirty="0">
                <a:solidFill>
                  <a:srgbClr val="130E3C"/>
                </a:solidFill>
                <a:latin typeface="Arial Rounded"/>
                <a:ea typeface="Arial Rounded"/>
                <a:cs typeface="Arial Rounded"/>
                <a:sym typeface="Arial Rounded"/>
              </a:rPr>
              <a:t>Developing Experts Copyright 2026 All Rights Reserved</a:t>
            </a:r>
            <a:endParaRPr sz="1400" b="0" i="0" u="none" strike="noStrike" cap="none" dirty="0">
              <a:solidFill>
                <a:srgbClr val="130E3C"/>
              </a:solidFill>
              <a:latin typeface="Arial"/>
              <a:ea typeface="Arial"/>
              <a:cs typeface="Arial"/>
              <a:sym typeface="Arial"/>
            </a:endParaRPr>
          </a:p>
        </p:txBody>
      </p:sp>
      <p:pic>
        <p:nvPicPr>
          <p:cNvPr id="88" name="Google Shape;88;p1" descr="A black and grey logo with a blue line&#10;&#10;AI-generated content may be incorrect.">
            <a:extLst>
              <a:ext uri="{FF2B5EF4-FFF2-40B4-BE49-F238E27FC236}">
                <a16:creationId xmlns:a16="http://schemas.microsoft.com/office/drawing/2014/main" id="{0F2C56C2-FA19-D5C4-507B-19243C69B8A7}"/>
              </a:ext>
            </a:extLst>
          </p:cNvPr>
          <p:cNvPicPr preferRelativeResize="0"/>
          <p:nvPr/>
        </p:nvPicPr>
        <p:blipFill rotWithShape="1">
          <a:blip r:embed="rId3">
            <a:alphaModFix/>
          </a:blip>
          <a:srcRect/>
          <a:stretch/>
        </p:blipFill>
        <p:spPr>
          <a:xfrm>
            <a:off x="978231" y="132704"/>
            <a:ext cx="1009934" cy="600908"/>
          </a:xfrm>
          <a:prstGeom prst="rect">
            <a:avLst/>
          </a:prstGeom>
          <a:noFill/>
          <a:ln>
            <a:noFill/>
          </a:ln>
        </p:spPr>
      </p:pic>
      <p:sp>
        <p:nvSpPr>
          <p:cNvPr id="89" name="Google Shape;89;p1">
            <a:extLst>
              <a:ext uri="{FF2B5EF4-FFF2-40B4-BE49-F238E27FC236}">
                <a16:creationId xmlns:a16="http://schemas.microsoft.com/office/drawing/2014/main" id="{BC08E52D-6805-7A62-9882-F9A6747BDCDB}"/>
              </a:ext>
            </a:extLst>
          </p:cNvPr>
          <p:cNvSpPr txBox="1"/>
          <p:nvPr/>
        </p:nvSpPr>
        <p:spPr>
          <a:xfrm>
            <a:off x="1756153" y="187703"/>
            <a:ext cx="5619795"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GB" sz="1600" b="1" i="0" u="none" strike="noStrike" cap="none" dirty="0">
                <a:solidFill>
                  <a:srgbClr val="130E3C"/>
                </a:solidFill>
                <a:latin typeface="Arial Rounded"/>
                <a:ea typeface="Arial Rounded"/>
                <a:cs typeface="Arial Rounded"/>
                <a:sym typeface="Arial Rounded"/>
              </a:rPr>
              <a:t>VWE: Morgan Sindall Construction – Day 2 </a:t>
            </a:r>
          </a:p>
          <a:p>
            <a:pPr marL="0" marR="0" lvl="0" indent="0" algn="ctr" rtl="0">
              <a:lnSpc>
                <a:spcPct val="100000"/>
              </a:lnSpc>
              <a:spcBef>
                <a:spcPts val="0"/>
              </a:spcBef>
              <a:spcAft>
                <a:spcPts val="0"/>
              </a:spcAft>
              <a:buClr>
                <a:srgbClr val="000000"/>
              </a:buClr>
              <a:buSzPts val="2000"/>
              <a:buFont typeface="Arial"/>
              <a:buNone/>
            </a:pPr>
            <a:r>
              <a:rPr lang="en-GB" sz="1600" i="0" u="none" strike="noStrike" cap="none" dirty="0">
                <a:solidFill>
                  <a:srgbClr val="130E3C"/>
                </a:solidFill>
                <a:latin typeface="Arial Rounded MT Bold" panose="020F0704030504030204" pitchFamily="34" charset="0"/>
                <a:ea typeface="Arial Rounded"/>
                <a:cs typeface="Arial Rounded"/>
                <a:sym typeface="Arial Rounded"/>
              </a:rPr>
              <a:t>Handout 2 – Sample boards</a:t>
            </a:r>
            <a:endParaRPr sz="1050" i="0" u="none" strike="noStrike" cap="none" dirty="0">
              <a:solidFill>
                <a:srgbClr val="000000"/>
              </a:solidFill>
              <a:latin typeface="Arial Rounded MT Bold" panose="020F0704030504030204" pitchFamily="34" charset="0"/>
              <a:sym typeface="Arial"/>
            </a:endParaRPr>
          </a:p>
        </p:txBody>
      </p:sp>
      <p:cxnSp>
        <p:nvCxnSpPr>
          <p:cNvPr id="106" name="Google Shape;106;p1">
            <a:extLst>
              <a:ext uri="{FF2B5EF4-FFF2-40B4-BE49-F238E27FC236}">
                <a16:creationId xmlns:a16="http://schemas.microsoft.com/office/drawing/2014/main" id="{D5E66599-211F-C824-A844-8FA01AF0DC6C}"/>
              </a:ext>
            </a:extLst>
          </p:cNvPr>
          <p:cNvCxnSpPr/>
          <p:nvPr/>
        </p:nvCxnSpPr>
        <p:spPr>
          <a:xfrm>
            <a:off x="130560" y="856254"/>
            <a:ext cx="6505575" cy="3417"/>
          </a:xfrm>
          <a:prstGeom prst="straightConnector1">
            <a:avLst/>
          </a:prstGeom>
          <a:noFill/>
          <a:ln w="28575" cap="flat" cmpd="sng">
            <a:solidFill>
              <a:srgbClr val="130E3C"/>
            </a:solidFill>
            <a:prstDash val="solid"/>
            <a:round/>
            <a:headEnd type="none" w="sm" len="sm"/>
            <a:tailEnd type="none" w="sm" len="sm"/>
          </a:ln>
          <a:effectLst>
            <a:outerShdw dist="20000" sx="1000" sy="1000" rotWithShape="0">
              <a:srgbClr val="000000"/>
            </a:outerShdw>
          </a:effectLst>
        </p:spPr>
      </p:cxnSp>
      <p:pic>
        <p:nvPicPr>
          <p:cNvPr id="2" name="Picture 6" descr="A blue square with white letters&#10;&#10;Description automatically generated">
            <a:extLst>
              <a:ext uri="{FF2B5EF4-FFF2-40B4-BE49-F238E27FC236}">
                <a16:creationId xmlns:a16="http://schemas.microsoft.com/office/drawing/2014/main" id="{E31AC475-1E88-3DFC-0FE4-4FB82C2F07F9}"/>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53988" y="45303"/>
            <a:ext cx="812799" cy="75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84;p1">
            <a:extLst>
              <a:ext uri="{FF2B5EF4-FFF2-40B4-BE49-F238E27FC236}">
                <a16:creationId xmlns:a16="http://schemas.microsoft.com/office/drawing/2014/main" id="{149EBA7F-EABE-40F9-B6F9-28540C480BAA}"/>
              </a:ext>
            </a:extLst>
          </p:cNvPr>
          <p:cNvSpPr/>
          <p:nvPr/>
        </p:nvSpPr>
        <p:spPr>
          <a:xfrm>
            <a:off x="187926" y="982313"/>
            <a:ext cx="6482147" cy="8623650"/>
          </a:xfrm>
          <a:prstGeom prst="roundRect">
            <a:avLst>
              <a:gd name="adj" fmla="val 765"/>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marL="6350" marR="175260" lvl="0" indent="0" rtl="0">
              <a:lnSpc>
                <a:spcPct val="104000"/>
              </a:lnSpc>
              <a:spcBef>
                <a:spcPts val="0"/>
              </a:spcBef>
              <a:spcAft>
                <a:spcPts val="25"/>
              </a:spcAft>
              <a:buClr>
                <a:srgbClr val="000000"/>
              </a:buClr>
              <a:buSzPts val="1200"/>
              <a:buFont typeface="Arial"/>
              <a:buNone/>
            </a:pPr>
            <a:endParaRPr lang="en-GB" sz="1200" u="sng"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sz="1200" u="sng"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sz="1200" u="sng"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sz="1200" u="sng"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sz="1200" u="sng"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sz="1200" u="sng"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sz="1200" u="sng"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sz="1200" u="sng"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sz="1200" u="sng"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sz="1200" u="sng"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sz="1200" u="sng"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sz="1200" u="sng"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sz="1200" u="sng"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sz="1200" u="sng"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sz="1200" u="sng"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sz="1200" u="sng"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sz="1200" u="sng"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sz="1200" u="sng"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sz="1200" u="sng"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sz="1200" u="sng"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sz="1200" u="sng"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sz="1200" u="sng"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sz="1200" u="sng"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sz="1200" u="sng"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sz="1200" u="sng"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sz="1200" u="sng"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sz="1200" u="sng"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sz="1200" u="sng"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r>
              <a:rPr lang="en-GB" sz="1200" b="1" dirty="0">
                <a:solidFill>
                  <a:srgbClr val="130E3C"/>
                </a:solidFill>
                <a:latin typeface="Arial Rounded MT Bold" panose="020F0704030504030204" pitchFamily="34" charset="0"/>
                <a:ea typeface="Arial Rounded"/>
                <a:cs typeface="Arial Rounded"/>
                <a:sym typeface="Arial Rounded"/>
              </a:rPr>
              <a:t>Key</a:t>
            </a:r>
            <a:r>
              <a:rPr lang="en-GB" sz="1200" u="sng" dirty="0">
                <a:solidFill>
                  <a:srgbClr val="130E3C"/>
                </a:solidFill>
                <a:latin typeface="Arial Rounded MT Bold" panose="020F0704030504030204" pitchFamily="34" charset="0"/>
                <a:ea typeface="Arial Rounded"/>
                <a:cs typeface="Arial Rounded"/>
                <a:sym typeface="Arial Rounded"/>
              </a:rPr>
              <a:t> </a:t>
            </a:r>
          </a:p>
          <a:p>
            <a:pPr marL="6350" marR="175260" lvl="0" indent="0" rtl="0">
              <a:lnSpc>
                <a:spcPct val="104000"/>
              </a:lnSpc>
              <a:spcBef>
                <a:spcPts val="0"/>
              </a:spcBef>
              <a:spcAft>
                <a:spcPts val="25"/>
              </a:spcAft>
              <a:buClr>
                <a:srgbClr val="000000"/>
              </a:buClr>
              <a:buSzPts val="1200"/>
              <a:buFont typeface="Arial"/>
              <a:buNone/>
            </a:pPr>
            <a:r>
              <a:rPr lang="en-GB" sz="1200" dirty="0">
                <a:solidFill>
                  <a:srgbClr val="130E3C"/>
                </a:solidFill>
                <a:latin typeface="Arial Rounded MT Bold" panose="020F0704030504030204" pitchFamily="34" charset="0"/>
                <a:ea typeface="Arial Rounded"/>
                <a:cs typeface="Arial Rounded"/>
                <a:sym typeface="Arial Rounded"/>
              </a:rPr>
              <a:t>A – Manual call point (break glass / resettable call point)</a:t>
            </a:r>
          </a:p>
          <a:p>
            <a:pPr marL="6350" marR="175260" lvl="0" indent="0" rtl="0">
              <a:lnSpc>
                <a:spcPct val="104000"/>
              </a:lnSpc>
              <a:spcBef>
                <a:spcPts val="0"/>
              </a:spcBef>
              <a:spcAft>
                <a:spcPts val="25"/>
              </a:spcAft>
              <a:buClr>
                <a:srgbClr val="000000"/>
              </a:buClr>
              <a:buSzPts val="1200"/>
              <a:buFont typeface="Arial"/>
              <a:buNone/>
            </a:pPr>
            <a:r>
              <a:rPr lang="en-GB" sz="1200" dirty="0">
                <a:solidFill>
                  <a:srgbClr val="130E3C"/>
                </a:solidFill>
                <a:latin typeface="Arial Rounded MT Bold" panose="020F0704030504030204" pitchFamily="34" charset="0"/>
                <a:ea typeface="Arial Rounded"/>
                <a:cs typeface="Arial Rounded"/>
                <a:sym typeface="Arial Rounded"/>
              </a:rPr>
              <a:t>B – Detector mounting base</a:t>
            </a:r>
          </a:p>
          <a:p>
            <a:pPr marL="6350" marR="175260" lvl="0" indent="0" rtl="0">
              <a:lnSpc>
                <a:spcPct val="104000"/>
              </a:lnSpc>
              <a:spcBef>
                <a:spcPts val="0"/>
              </a:spcBef>
              <a:spcAft>
                <a:spcPts val="25"/>
              </a:spcAft>
              <a:buClr>
                <a:srgbClr val="000000"/>
              </a:buClr>
              <a:buSzPts val="1200"/>
              <a:buFont typeface="Arial"/>
              <a:buNone/>
            </a:pPr>
            <a:r>
              <a:rPr lang="en-GB" sz="1200" dirty="0">
                <a:solidFill>
                  <a:srgbClr val="130E3C"/>
                </a:solidFill>
                <a:latin typeface="Arial Rounded MT Bold" panose="020F0704030504030204" pitchFamily="34" charset="0"/>
                <a:ea typeface="Arial Rounded"/>
                <a:cs typeface="Arial Rounded"/>
                <a:sym typeface="Arial Rounded"/>
              </a:rPr>
              <a:t>C – Smoke detector covered</a:t>
            </a:r>
          </a:p>
          <a:p>
            <a:pPr marL="6350" marR="175260" lvl="0" indent="0" rtl="0">
              <a:lnSpc>
                <a:spcPct val="104000"/>
              </a:lnSpc>
              <a:spcBef>
                <a:spcPts val="0"/>
              </a:spcBef>
              <a:spcAft>
                <a:spcPts val="25"/>
              </a:spcAft>
              <a:buClr>
                <a:srgbClr val="000000"/>
              </a:buClr>
              <a:buSzPts val="1200"/>
              <a:buFont typeface="Arial"/>
              <a:buNone/>
            </a:pPr>
            <a:r>
              <a:rPr lang="en-GB" sz="1200" dirty="0">
                <a:solidFill>
                  <a:srgbClr val="130E3C"/>
                </a:solidFill>
                <a:latin typeface="Arial Rounded MT Bold" panose="020F0704030504030204" pitchFamily="34" charset="0"/>
                <a:ea typeface="Arial Rounded"/>
                <a:cs typeface="Arial Rounded"/>
                <a:sym typeface="Arial Rounded"/>
              </a:rPr>
              <a:t>D – Smoke detector (open / sensing head visible)</a:t>
            </a:r>
          </a:p>
          <a:p>
            <a:pPr marL="6350" marR="175260" lvl="0" indent="0" rtl="0">
              <a:lnSpc>
                <a:spcPct val="104000"/>
              </a:lnSpc>
              <a:spcBef>
                <a:spcPts val="0"/>
              </a:spcBef>
              <a:spcAft>
                <a:spcPts val="25"/>
              </a:spcAft>
              <a:buClr>
                <a:srgbClr val="000000"/>
              </a:buClr>
              <a:buSzPts val="1200"/>
              <a:buFont typeface="Arial"/>
              <a:buNone/>
            </a:pPr>
            <a:r>
              <a:rPr lang="en-GB" sz="1200" dirty="0">
                <a:solidFill>
                  <a:srgbClr val="130E3C"/>
                </a:solidFill>
                <a:latin typeface="Arial Rounded MT Bold" panose="020F0704030504030204" pitchFamily="34" charset="0"/>
                <a:ea typeface="Arial Rounded"/>
                <a:cs typeface="Arial Rounded"/>
                <a:sym typeface="Arial Rounded"/>
              </a:rPr>
              <a:t>E – Visual alarm device (beacon)</a:t>
            </a:r>
          </a:p>
          <a:p>
            <a:pPr marL="6350" marR="175260" lvl="0" indent="0" rtl="0">
              <a:lnSpc>
                <a:spcPct val="104000"/>
              </a:lnSpc>
              <a:spcBef>
                <a:spcPts val="0"/>
              </a:spcBef>
              <a:spcAft>
                <a:spcPts val="25"/>
              </a:spcAft>
              <a:buClr>
                <a:srgbClr val="000000"/>
              </a:buClr>
              <a:buSzPts val="1200"/>
              <a:buFont typeface="Arial"/>
              <a:buNone/>
            </a:pPr>
            <a:r>
              <a:rPr lang="en-GB" sz="1200" dirty="0">
                <a:solidFill>
                  <a:srgbClr val="130E3C"/>
                </a:solidFill>
                <a:latin typeface="Arial Rounded MT Bold" panose="020F0704030504030204" pitchFamily="34" charset="0"/>
                <a:ea typeface="Arial Rounded"/>
                <a:cs typeface="Arial Rounded"/>
                <a:sym typeface="Arial Rounded"/>
              </a:rPr>
              <a:t>F – Electronic sounder (alarm sounder)</a:t>
            </a:r>
          </a:p>
          <a:p>
            <a:pPr marL="6350" marR="175260" lvl="0" indent="0" rtl="0">
              <a:lnSpc>
                <a:spcPct val="104000"/>
              </a:lnSpc>
              <a:spcBef>
                <a:spcPts val="0"/>
              </a:spcBef>
              <a:spcAft>
                <a:spcPts val="25"/>
              </a:spcAft>
              <a:buClr>
                <a:srgbClr val="000000"/>
              </a:buClr>
              <a:buSzPts val="1200"/>
              <a:buFont typeface="Arial"/>
              <a:buNone/>
            </a:pPr>
            <a:r>
              <a:rPr lang="en-GB" sz="1200" dirty="0">
                <a:solidFill>
                  <a:srgbClr val="130E3C"/>
                </a:solidFill>
                <a:latin typeface="Arial Rounded MT Bold" panose="020F0704030504030204" pitchFamily="34" charset="0"/>
                <a:ea typeface="Arial Rounded"/>
                <a:cs typeface="Arial Rounded"/>
                <a:sym typeface="Arial Rounded"/>
              </a:rPr>
              <a:t>G – Sounder beacon (combined sounder and visual alarm)</a:t>
            </a:r>
          </a:p>
          <a:p>
            <a:pPr marL="6350" marR="175260" lvl="0" indent="0" rtl="0">
              <a:lnSpc>
                <a:spcPct val="104000"/>
              </a:lnSpc>
              <a:spcBef>
                <a:spcPts val="0"/>
              </a:spcBef>
              <a:spcAft>
                <a:spcPts val="25"/>
              </a:spcAft>
              <a:buClr>
                <a:srgbClr val="000000"/>
              </a:buClr>
              <a:buSzPts val="1200"/>
              <a:buFont typeface="Arial"/>
              <a:buNone/>
            </a:pPr>
            <a:r>
              <a:rPr lang="en-GB" sz="1200" dirty="0">
                <a:solidFill>
                  <a:srgbClr val="130E3C"/>
                </a:solidFill>
                <a:latin typeface="Arial Rounded MT Bold" panose="020F0704030504030204" pitchFamily="34" charset="0"/>
                <a:ea typeface="Arial Rounded"/>
                <a:cs typeface="Arial Rounded"/>
                <a:sym typeface="Arial Rounded"/>
              </a:rPr>
              <a:t>H – Manual call point (surface-mounted type)</a:t>
            </a:r>
          </a:p>
          <a:p>
            <a:pPr marL="6350" marR="175260" lvl="0" indent="0" rtl="0">
              <a:lnSpc>
                <a:spcPct val="104000"/>
              </a:lnSpc>
              <a:spcBef>
                <a:spcPts val="0"/>
              </a:spcBef>
              <a:spcAft>
                <a:spcPts val="25"/>
              </a:spcAft>
              <a:buClr>
                <a:srgbClr val="000000"/>
              </a:buClr>
              <a:buSzPts val="1200"/>
              <a:buFont typeface="Arial"/>
              <a:buNone/>
            </a:pPr>
            <a:r>
              <a:rPr lang="en-GB" sz="1200" dirty="0">
                <a:solidFill>
                  <a:srgbClr val="130E3C"/>
                </a:solidFill>
                <a:latin typeface="Arial Rounded MT Bold" panose="020F0704030504030204" pitchFamily="34" charset="0"/>
                <a:ea typeface="Arial Rounded"/>
                <a:cs typeface="Arial Rounded"/>
                <a:sym typeface="Arial Rounded"/>
              </a:rPr>
              <a:t>I – Passive Infrared (PIR) detector (often used for security rather than fire)</a:t>
            </a:r>
          </a:p>
          <a:p>
            <a:pPr marL="6350" marR="175260" lvl="0" indent="0" rtl="0">
              <a:lnSpc>
                <a:spcPct val="104000"/>
              </a:lnSpc>
              <a:spcBef>
                <a:spcPts val="0"/>
              </a:spcBef>
              <a:spcAft>
                <a:spcPts val="25"/>
              </a:spcAft>
              <a:buClr>
                <a:srgbClr val="000000"/>
              </a:buClr>
              <a:buSzPts val="1200"/>
              <a:buFont typeface="Arial"/>
              <a:buNone/>
            </a:pPr>
            <a:r>
              <a:rPr lang="en-GB" sz="1200" dirty="0">
                <a:solidFill>
                  <a:srgbClr val="130E3C"/>
                </a:solidFill>
                <a:latin typeface="Arial Rounded MT Bold" panose="020F0704030504030204" pitchFamily="34" charset="0"/>
                <a:ea typeface="Arial Rounded"/>
                <a:cs typeface="Arial Rounded"/>
                <a:sym typeface="Arial Rounded"/>
              </a:rPr>
              <a:t>J – Control / interface module (fire alarm ancillary module)</a:t>
            </a:r>
          </a:p>
          <a:p>
            <a:pPr marL="6350" marR="175260" lvl="0" indent="0" rtl="0">
              <a:lnSpc>
                <a:spcPct val="104000"/>
              </a:lnSpc>
              <a:spcBef>
                <a:spcPts val="0"/>
              </a:spcBef>
              <a:spcAft>
                <a:spcPts val="25"/>
              </a:spcAft>
              <a:buClr>
                <a:srgbClr val="000000"/>
              </a:buClr>
              <a:buSzPts val="1200"/>
              <a:buFont typeface="Arial"/>
              <a:buNone/>
            </a:pPr>
            <a:r>
              <a:rPr lang="en-GB" sz="1200" dirty="0">
                <a:solidFill>
                  <a:srgbClr val="130E3C"/>
                </a:solidFill>
                <a:latin typeface="Arial Rounded MT Bold" panose="020F0704030504030204" pitchFamily="34" charset="0"/>
                <a:ea typeface="Arial Rounded"/>
                <a:cs typeface="Arial Rounded"/>
                <a:sym typeface="Arial Rounded"/>
              </a:rPr>
              <a:t>K – Emergency pull cord (disabled WC alarm)</a:t>
            </a:r>
          </a:p>
          <a:p>
            <a:pPr marL="6350" marR="175260" lvl="0" indent="0" rtl="0">
              <a:lnSpc>
                <a:spcPct val="104000"/>
              </a:lnSpc>
              <a:spcBef>
                <a:spcPts val="0"/>
              </a:spcBef>
              <a:spcAft>
                <a:spcPts val="25"/>
              </a:spcAft>
              <a:buClr>
                <a:srgbClr val="000000"/>
              </a:buClr>
              <a:buSzPts val="1200"/>
              <a:buFont typeface="Arial"/>
              <a:buNone/>
            </a:pPr>
            <a:r>
              <a:rPr lang="en-GB" sz="1200" dirty="0">
                <a:solidFill>
                  <a:srgbClr val="130E3C"/>
                </a:solidFill>
                <a:latin typeface="Arial Rounded MT Bold" panose="020F0704030504030204" pitchFamily="34" charset="0"/>
                <a:ea typeface="Arial Rounded"/>
                <a:cs typeface="Arial Rounded"/>
                <a:sym typeface="Arial Rounded"/>
              </a:rPr>
              <a:t>L – Fire alarm control panel (or repeater panel)</a:t>
            </a:r>
          </a:p>
          <a:p>
            <a:pPr marL="6350" marR="175260" lvl="0" indent="0" rtl="0">
              <a:lnSpc>
                <a:spcPct val="104000"/>
              </a:lnSpc>
              <a:spcBef>
                <a:spcPts val="0"/>
              </a:spcBef>
              <a:spcAft>
                <a:spcPts val="25"/>
              </a:spcAft>
              <a:buClr>
                <a:srgbClr val="000000"/>
              </a:buClr>
              <a:buSzPts val="1200"/>
              <a:buFont typeface="Arial"/>
              <a:buNone/>
            </a:pPr>
            <a:r>
              <a:rPr lang="en-GB" sz="1200" dirty="0">
                <a:solidFill>
                  <a:srgbClr val="130E3C"/>
                </a:solidFill>
                <a:latin typeface="Arial Rounded MT Bold" panose="020F0704030504030204" pitchFamily="34" charset="0"/>
                <a:ea typeface="Arial Rounded"/>
                <a:cs typeface="Arial Rounded"/>
                <a:sym typeface="Arial Rounded"/>
              </a:rPr>
              <a:t>M – Fire telephone / emergency call point (refuge or firefighter telephone)</a:t>
            </a:r>
          </a:p>
          <a:p>
            <a:pPr marL="6350" marR="175260" lvl="0" indent="0" rtl="0">
              <a:lnSpc>
                <a:spcPct val="104000"/>
              </a:lnSpc>
              <a:spcBef>
                <a:spcPts val="0"/>
              </a:spcBef>
              <a:spcAft>
                <a:spcPts val="25"/>
              </a:spcAft>
              <a:buClr>
                <a:srgbClr val="000000"/>
              </a:buClr>
              <a:buSzPts val="1200"/>
              <a:buFont typeface="Arial"/>
              <a:buNone/>
            </a:pPr>
            <a:r>
              <a:rPr lang="en-GB" sz="1200" dirty="0">
                <a:solidFill>
                  <a:srgbClr val="130E3C"/>
                </a:solidFill>
                <a:latin typeface="Arial Rounded MT Bold" panose="020F0704030504030204" pitchFamily="34" charset="0"/>
                <a:ea typeface="Arial Rounded"/>
                <a:cs typeface="Arial Rounded"/>
                <a:sym typeface="Arial Rounded"/>
              </a:rPr>
              <a:t>N – Ceiling loudspeaker (voice alarm / PA system)</a:t>
            </a:r>
          </a:p>
          <a:p>
            <a:pPr marL="6350" marR="175260" lvl="0" indent="0" rtl="0">
              <a:lnSpc>
                <a:spcPct val="104000"/>
              </a:lnSpc>
              <a:spcBef>
                <a:spcPts val="0"/>
              </a:spcBef>
              <a:spcAft>
                <a:spcPts val="25"/>
              </a:spcAft>
              <a:buClr>
                <a:srgbClr val="000000"/>
              </a:buClr>
              <a:buSzPts val="1200"/>
              <a:buFont typeface="Arial"/>
              <a:buNone/>
            </a:pPr>
            <a:r>
              <a:rPr lang="en-GB" sz="1200" dirty="0">
                <a:solidFill>
                  <a:srgbClr val="130E3C"/>
                </a:solidFill>
                <a:latin typeface="Arial Rounded MT Bold" panose="020F0704030504030204" pitchFamily="34" charset="0"/>
                <a:ea typeface="Arial Rounded"/>
                <a:cs typeface="Arial Rounded"/>
                <a:sym typeface="Arial Rounded"/>
              </a:rPr>
              <a:t>O – Horn loudspeaker (external or high-output alarm)</a:t>
            </a:r>
          </a:p>
          <a:p>
            <a:pPr marL="6350" marR="175260" lvl="0" indent="0" rtl="0">
              <a:lnSpc>
                <a:spcPct val="104000"/>
              </a:lnSpc>
              <a:spcBef>
                <a:spcPts val="0"/>
              </a:spcBef>
              <a:spcAft>
                <a:spcPts val="25"/>
              </a:spcAft>
              <a:buClr>
                <a:srgbClr val="000000"/>
              </a:buClr>
              <a:buSzPts val="1200"/>
              <a:buFont typeface="Arial"/>
              <a:buNone/>
            </a:pPr>
            <a:r>
              <a:rPr lang="en-GB" sz="1200" dirty="0">
                <a:solidFill>
                  <a:srgbClr val="130E3C"/>
                </a:solidFill>
                <a:latin typeface="Arial Rounded MT Bold" panose="020F0704030504030204" pitchFamily="34" charset="0"/>
                <a:ea typeface="Arial Rounded"/>
                <a:cs typeface="Arial Rounded"/>
                <a:sym typeface="Arial Rounded"/>
              </a:rPr>
              <a:t>P – Voice alarm / PA control unit with handset</a:t>
            </a:r>
          </a:p>
          <a:p>
            <a:pPr marL="6350" marR="175260" lvl="0" indent="0" rtl="0">
              <a:lnSpc>
                <a:spcPct val="104000"/>
              </a:lnSpc>
              <a:spcBef>
                <a:spcPts val="0"/>
              </a:spcBef>
              <a:spcAft>
                <a:spcPts val="25"/>
              </a:spcAft>
              <a:buClr>
                <a:srgbClr val="000000"/>
              </a:buClr>
              <a:buSzPts val="1200"/>
              <a:buFont typeface="Arial"/>
              <a:buNone/>
            </a:pPr>
            <a:endParaRPr lang="en-GB" sz="1200" dirty="0">
              <a:solidFill>
                <a:srgbClr val="130E3C"/>
              </a:solidFill>
              <a:latin typeface="Arial Rounded MT Bold" panose="020F0704030504030204" pitchFamily="34" charset="0"/>
              <a:ea typeface="Arial Rounded"/>
              <a:cs typeface="Arial Rounded"/>
              <a:sym typeface="Arial Rounded"/>
            </a:endParaRPr>
          </a:p>
        </p:txBody>
      </p:sp>
      <p:pic>
        <p:nvPicPr>
          <p:cNvPr id="10" name="Picture 9" descr="A board with different types of fire alarm systems&#10;&#10;AI-generated content may be incorrect.">
            <a:extLst>
              <a:ext uri="{FF2B5EF4-FFF2-40B4-BE49-F238E27FC236}">
                <a16:creationId xmlns:a16="http://schemas.microsoft.com/office/drawing/2014/main" id="{853D9013-4012-F0A1-27EE-3FF30CC04B0B}"/>
              </a:ext>
            </a:extLst>
          </p:cNvPr>
          <p:cNvPicPr>
            <a:picLocks noChangeAspect="1"/>
          </p:cNvPicPr>
          <p:nvPr/>
        </p:nvPicPr>
        <p:blipFill>
          <a:blip r:embed="rId5"/>
          <a:stretch>
            <a:fillRect/>
          </a:stretch>
        </p:blipFill>
        <p:spPr>
          <a:xfrm>
            <a:off x="978231" y="1069546"/>
            <a:ext cx="4908523" cy="5126890"/>
          </a:xfrm>
          <a:prstGeom prst="rect">
            <a:avLst/>
          </a:prstGeom>
        </p:spPr>
      </p:pic>
    </p:spTree>
    <p:extLst>
      <p:ext uri="{BB962C8B-B14F-4D97-AF65-F5344CB8AC3E}">
        <p14:creationId xmlns:p14="http://schemas.microsoft.com/office/powerpoint/2010/main" val="2858530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B790DC6B-6A31-6E48-5241-9720AE24AC80}"/>
            </a:ext>
          </a:extLst>
        </p:cNvPr>
        <p:cNvGrpSpPr/>
        <p:nvPr/>
      </p:nvGrpSpPr>
      <p:grpSpPr>
        <a:xfrm>
          <a:off x="0" y="0"/>
          <a:ext cx="0" cy="0"/>
          <a:chOff x="0" y="0"/>
          <a:chExt cx="0" cy="0"/>
        </a:xfrm>
      </p:grpSpPr>
      <p:sp>
        <p:nvSpPr>
          <p:cNvPr id="87" name="Google Shape;87;p1">
            <a:extLst>
              <a:ext uri="{FF2B5EF4-FFF2-40B4-BE49-F238E27FC236}">
                <a16:creationId xmlns:a16="http://schemas.microsoft.com/office/drawing/2014/main" id="{4D62F7D8-35E8-DA8D-F219-07A9CF3E68C9}"/>
              </a:ext>
            </a:extLst>
          </p:cNvPr>
          <p:cNvSpPr txBox="1"/>
          <p:nvPr/>
        </p:nvSpPr>
        <p:spPr>
          <a:xfrm>
            <a:off x="2946180" y="9605963"/>
            <a:ext cx="3800700" cy="2154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800"/>
              <a:buFont typeface="Arial"/>
              <a:buNone/>
            </a:pPr>
            <a:r>
              <a:rPr lang="en-GB" sz="800" b="1" i="0" u="none" strike="noStrike" cap="none" dirty="0">
                <a:solidFill>
                  <a:srgbClr val="130E3C"/>
                </a:solidFill>
                <a:latin typeface="Arial Rounded"/>
                <a:ea typeface="Arial Rounded"/>
                <a:cs typeface="Arial Rounded"/>
                <a:sym typeface="Arial Rounded"/>
              </a:rPr>
              <a:t>Developing Experts Copyright 2026 All Rights Reserved</a:t>
            </a:r>
            <a:endParaRPr sz="1400" b="0" i="0" u="none" strike="noStrike" cap="none" dirty="0">
              <a:solidFill>
                <a:srgbClr val="130E3C"/>
              </a:solidFill>
              <a:latin typeface="Arial"/>
              <a:ea typeface="Arial"/>
              <a:cs typeface="Arial"/>
              <a:sym typeface="Arial"/>
            </a:endParaRPr>
          </a:p>
        </p:txBody>
      </p:sp>
      <p:pic>
        <p:nvPicPr>
          <p:cNvPr id="88" name="Google Shape;88;p1" descr="A black and grey logo with a blue line&#10;&#10;AI-generated content may be incorrect.">
            <a:extLst>
              <a:ext uri="{FF2B5EF4-FFF2-40B4-BE49-F238E27FC236}">
                <a16:creationId xmlns:a16="http://schemas.microsoft.com/office/drawing/2014/main" id="{63841EF2-4832-2225-9931-FD19F07547A0}"/>
              </a:ext>
            </a:extLst>
          </p:cNvPr>
          <p:cNvPicPr preferRelativeResize="0"/>
          <p:nvPr/>
        </p:nvPicPr>
        <p:blipFill rotWithShape="1">
          <a:blip r:embed="rId3">
            <a:alphaModFix/>
          </a:blip>
          <a:srcRect/>
          <a:stretch/>
        </p:blipFill>
        <p:spPr>
          <a:xfrm>
            <a:off x="978231" y="132704"/>
            <a:ext cx="1009934" cy="600908"/>
          </a:xfrm>
          <a:prstGeom prst="rect">
            <a:avLst/>
          </a:prstGeom>
          <a:noFill/>
          <a:ln>
            <a:noFill/>
          </a:ln>
        </p:spPr>
      </p:pic>
      <p:sp>
        <p:nvSpPr>
          <p:cNvPr id="89" name="Google Shape;89;p1">
            <a:extLst>
              <a:ext uri="{FF2B5EF4-FFF2-40B4-BE49-F238E27FC236}">
                <a16:creationId xmlns:a16="http://schemas.microsoft.com/office/drawing/2014/main" id="{0EF8972D-2677-91CC-6AF2-6FCF6DBE4F0F}"/>
              </a:ext>
            </a:extLst>
          </p:cNvPr>
          <p:cNvSpPr txBox="1"/>
          <p:nvPr/>
        </p:nvSpPr>
        <p:spPr>
          <a:xfrm>
            <a:off x="1756153" y="187703"/>
            <a:ext cx="5619795"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GB" sz="1600" b="1" i="0" u="none" strike="noStrike" cap="none" dirty="0">
                <a:solidFill>
                  <a:srgbClr val="130E3C"/>
                </a:solidFill>
                <a:latin typeface="Arial Rounded"/>
                <a:ea typeface="Arial Rounded"/>
                <a:cs typeface="Arial Rounded"/>
                <a:sym typeface="Arial Rounded"/>
              </a:rPr>
              <a:t>VWE: Morgan Sindall Construction – Day 2 </a:t>
            </a:r>
          </a:p>
          <a:p>
            <a:pPr marL="0" marR="0" lvl="0" indent="0" algn="ctr" rtl="0">
              <a:lnSpc>
                <a:spcPct val="100000"/>
              </a:lnSpc>
              <a:spcBef>
                <a:spcPts val="0"/>
              </a:spcBef>
              <a:spcAft>
                <a:spcPts val="0"/>
              </a:spcAft>
              <a:buClr>
                <a:srgbClr val="000000"/>
              </a:buClr>
              <a:buSzPts val="2000"/>
              <a:buFont typeface="Arial"/>
              <a:buNone/>
            </a:pPr>
            <a:r>
              <a:rPr lang="en-GB" sz="1600" i="0" u="none" strike="noStrike" cap="none" dirty="0">
                <a:solidFill>
                  <a:srgbClr val="130E3C"/>
                </a:solidFill>
                <a:latin typeface="Arial Rounded MT Bold" panose="020F0704030504030204" pitchFamily="34" charset="0"/>
                <a:ea typeface="Arial Rounded"/>
                <a:cs typeface="Arial Rounded"/>
                <a:sym typeface="Arial Rounded"/>
              </a:rPr>
              <a:t>Handout 2 – Sample boards</a:t>
            </a:r>
            <a:endParaRPr sz="1050" i="0" u="none" strike="noStrike" cap="none" dirty="0">
              <a:solidFill>
                <a:srgbClr val="000000"/>
              </a:solidFill>
              <a:latin typeface="Arial Rounded MT Bold" panose="020F0704030504030204" pitchFamily="34" charset="0"/>
              <a:sym typeface="Arial"/>
            </a:endParaRPr>
          </a:p>
        </p:txBody>
      </p:sp>
      <p:cxnSp>
        <p:nvCxnSpPr>
          <p:cNvPr id="106" name="Google Shape;106;p1">
            <a:extLst>
              <a:ext uri="{FF2B5EF4-FFF2-40B4-BE49-F238E27FC236}">
                <a16:creationId xmlns:a16="http://schemas.microsoft.com/office/drawing/2014/main" id="{7D7BD7A0-FEAC-9DDD-53F7-9A10626F1944}"/>
              </a:ext>
            </a:extLst>
          </p:cNvPr>
          <p:cNvCxnSpPr/>
          <p:nvPr/>
        </p:nvCxnSpPr>
        <p:spPr>
          <a:xfrm>
            <a:off x="130560" y="856254"/>
            <a:ext cx="6505575" cy="3417"/>
          </a:xfrm>
          <a:prstGeom prst="straightConnector1">
            <a:avLst/>
          </a:prstGeom>
          <a:noFill/>
          <a:ln w="28575" cap="flat" cmpd="sng">
            <a:solidFill>
              <a:srgbClr val="130E3C"/>
            </a:solidFill>
            <a:prstDash val="solid"/>
            <a:round/>
            <a:headEnd type="none" w="sm" len="sm"/>
            <a:tailEnd type="none" w="sm" len="sm"/>
          </a:ln>
          <a:effectLst>
            <a:outerShdw dist="20000" sx="1000" sy="1000" rotWithShape="0">
              <a:srgbClr val="000000"/>
            </a:outerShdw>
          </a:effectLst>
        </p:spPr>
      </p:cxnSp>
      <p:pic>
        <p:nvPicPr>
          <p:cNvPr id="2" name="Picture 6" descr="A blue square with white letters&#10;&#10;Description automatically generated">
            <a:extLst>
              <a:ext uri="{FF2B5EF4-FFF2-40B4-BE49-F238E27FC236}">
                <a16:creationId xmlns:a16="http://schemas.microsoft.com/office/drawing/2014/main" id="{8F58D681-868E-78E4-42DE-69E28563809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53988" y="45303"/>
            <a:ext cx="812799" cy="75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84;p1">
            <a:extLst>
              <a:ext uri="{FF2B5EF4-FFF2-40B4-BE49-F238E27FC236}">
                <a16:creationId xmlns:a16="http://schemas.microsoft.com/office/drawing/2014/main" id="{2334F95F-3530-373D-FA18-7C91D9167F66}"/>
              </a:ext>
            </a:extLst>
          </p:cNvPr>
          <p:cNvSpPr/>
          <p:nvPr/>
        </p:nvSpPr>
        <p:spPr>
          <a:xfrm>
            <a:off x="187926" y="1152582"/>
            <a:ext cx="6482147" cy="8323905"/>
          </a:xfrm>
          <a:prstGeom prst="roundRect">
            <a:avLst>
              <a:gd name="adj" fmla="val 826"/>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marL="6350" marR="175260" lvl="0" indent="0" algn="ctr" rtl="0">
              <a:lnSpc>
                <a:spcPct val="104000"/>
              </a:lnSpc>
              <a:spcBef>
                <a:spcPts val="0"/>
              </a:spcBef>
              <a:spcAft>
                <a:spcPts val="25"/>
              </a:spcAft>
              <a:buClr>
                <a:srgbClr val="000000"/>
              </a:buClr>
              <a:buSzPts val="1200"/>
              <a:buFont typeface="Arial"/>
              <a:buNone/>
            </a:pPr>
            <a:r>
              <a:rPr lang="en-GB" b="1" dirty="0">
                <a:solidFill>
                  <a:srgbClr val="130E3C"/>
                </a:solidFill>
                <a:latin typeface="Arial Rounded MT Bold" panose="020F0704030504030204" pitchFamily="34" charset="0"/>
                <a:ea typeface="Arial Rounded"/>
                <a:cs typeface="Arial Rounded"/>
                <a:sym typeface="Arial Rounded"/>
              </a:rPr>
              <a:t>Request a quote from a supplier </a:t>
            </a:r>
          </a:p>
          <a:p>
            <a:pPr marL="6350" marR="175260" lvl="0" indent="0" algn="ctr" rtl="0">
              <a:lnSpc>
                <a:spcPct val="104000"/>
              </a:lnSpc>
              <a:spcBef>
                <a:spcPts val="0"/>
              </a:spcBef>
              <a:spcAft>
                <a:spcPts val="25"/>
              </a:spcAft>
              <a:buClr>
                <a:srgbClr val="000000"/>
              </a:buClr>
              <a:buSzPts val="1200"/>
              <a:buFont typeface="Arial"/>
              <a:buNone/>
            </a:pPr>
            <a:endParaRPr lang="en-GB" b="1"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r>
              <a:rPr lang="en-GB" dirty="0">
                <a:solidFill>
                  <a:srgbClr val="130E3C"/>
                </a:solidFill>
                <a:latin typeface="Arial Rounded MT Bold" panose="020F0704030504030204" pitchFamily="34" charset="0"/>
                <a:ea typeface="Arial Rounded"/>
                <a:cs typeface="Arial Rounded"/>
                <a:sym typeface="Arial Rounded"/>
              </a:rPr>
              <a:t>Ordering company name: ______________________</a:t>
            </a:r>
          </a:p>
          <a:p>
            <a:pPr marL="6350" marR="175260" lvl="0" indent="0" rtl="0">
              <a:lnSpc>
                <a:spcPct val="104000"/>
              </a:lnSpc>
              <a:spcBef>
                <a:spcPts val="0"/>
              </a:spcBef>
              <a:spcAft>
                <a:spcPts val="25"/>
              </a:spcAft>
              <a:buClr>
                <a:srgbClr val="000000"/>
              </a:buClr>
              <a:buSzPts val="1200"/>
              <a:buFont typeface="Arial"/>
              <a:buNone/>
            </a:pPr>
            <a:r>
              <a:rPr lang="en-GB" dirty="0">
                <a:solidFill>
                  <a:srgbClr val="130E3C"/>
                </a:solidFill>
                <a:latin typeface="Arial Rounded MT Bold" panose="020F0704030504030204" pitchFamily="34" charset="0"/>
                <a:ea typeface="Arial Rounded"/>
                <a:cs typeface="Arial Rounded"/>
                <a:sym typeface="Arial Rounded"/>
              </a:rPr>
              <a:t>Project name: ________________________</a:t>
            </a:r>
          </a:p>
          <a:p>
            <a:pPr marL="6350" marR="175260" lvl="0" indent="0" rtl="0">
              <a:lnSpc>
                <a:spcPct val="104000"/>
              </a:lnSpc>
              <a:spcBef>
                <a:spcPts val="0"/>
              </a:spcBef>
              <a:spcAft>
                <a:spcPts val="25"/>
              </a:spcAft>
              <a:buClr>
                <a:srgbClr val="000000"/>
              </a:buClr>
              <a:buSzPts val="1200"/>
              <a:buFont typeface="Arial"/>
              <a:buNone/>
            </a:pPr>
            <a:r>
              <a:rPr lang="en-GB" dirty="0">
                <a:solidFill>
                  <a:srgbClr val="130E3C"/>
                </a:solidFill>
                <a:latin typeface="Arial Rounded MT Bold" panose="020F0704030504030204" pitchFamily="34" charset="0"/>
                <a:ea typeface="Arial Rounded"/>
                <a:cs typeface="Arial Rounded"/>
                <a:sym typeface="Arial Rounded"/>
              </a:rPr>
              <a:t>Project location: _____________________</a:t>
            </a: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r>
              <a:rPr lang="en-GB" dirty="0">
                <a:solidFill>
                  <a:srgbClr val="130E3C"/>
                </a:solidFill>
                <a:latin typeface="Arial Rounded MT Bold" panose="020F0704030504030204" pitchFamily="34" charset="0"/>
                <a:ea typeface="Arial Rounded"/>
                <a:cs typeface="Arial Rounded"/>
                <a:sym typeface="Arial Rounded"/>
              </a:rPr>
              <a:t>Total rooms per floor needing fire alarm products: ______________</a:t>
            </a:r>
          </a:p>
          <a:p>
            <a:pPr marL="6350" marR="175260" lvl="0" indent="0" rtl="0">
              <a:lnSpc>
                <a:spcPct val="104000"/>
              </a:lnSpc>
              <a:spcBef>
                <a:spcPts val="0"/>
              </a:spcBef>
              <a:spcAft>
                <a:spcPts val="25"/>
              </a:spcAft>
              <a:buClr>
                <a:srgbClr val="000000"/>
              </a:buClr>
              <a:buSzPts val="1200"/>
              <a:buFont typeface="Arial"/>
              <a:buNone/>
            </a:pPr>
            <a:r>
              <a:rPr lang="en-GB" dirty="0">
                <a:solidFill>
                  <a:srgbClr val="130E3C"/>
                </a:solidFill>
                <a:latin typeface="Arial Rounded MT Bold" panose="020F0704030504030204" pitchFamily="34" charset="0"/>
                <a:ea typeface="Arial Rounded"/>
                <a:cs typeface="Arial Rounded"/>
                <a:sym typeface="Arial Rounded"/>
              </a:rPr>
              <a:t>Number of floors: _______________________</a:t>
            </a: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r>
              <a:rPr lang="en-GB" dirty="0">
                <a:solidFill>
                  <a:srgbClr val="130E3C"/>
                </a:solidFill>
                <a:latin typeface="Arial Rounded MT Bold" panose="020F0704030504030204" pitchFamily="34" charset="0"/>
                <a:ea typeface="Arial Rounded"/>
                <a:cs typeface="Arial Rounded"/>
                <a:sym typeface="Arial Rounded"/>
              </a:rPr>
              <a:t>Order details: </a:t>
            </a: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r>
              <a:rPr lang="en-GB" dirty="0">
                <a:solidFill>
                  <a:srgbClr val="130E3C"/>
                </a:solidFill>
                <a:latin typeface="Arial Rounded MT Bold" panose="020F0704030504030204" pitchFamily="34" charset="0"/>
                <a:ea typeface="Arial Rounded"/>
                <a:cs typeface="Arial Rounded"/>
                <a:sym typeface="Arial Rounded"/>
              </a:rPr>
              <a:t>Signed: _________________</a:t>
            </a:r>
          </a:p>
          <a:p>
            <a:pPr marL="6350" marR="175260" lvl="0" indent="0" rtl="0">
              <a:lnSpc>
                <a:spcPct val="104000"/>
              </a:lnSpc>
              <a:spcBef>
                <a:spcPts val="0"/>
              </a:spcBef>
              <a:spcAft>
                <a:spcPts val="25"/>
              </a:spcAft>
              <a:buClr>
                <a:srgbClr val="000000"/>
              </a:buClr>
              <a:buSzPts val="1200"/>
              <a:buFont typeface="Arial"/>
              <a:buNone/>
            </a:pPr>
            <a:r>
              <a:rPr lang="en-GB" dirty="0">
                <a:solidFill>
                  <a:srgbClr val="130E3C"/>
                </a:solidFill>
                <a:latin typeface="Arial Rounded MT Bold" panose="020F0704030504030204" pitchFamily="34" charset="0"/>
                <a:ea typeface="Arial Rounded"/>
                <a:cs typeface="Arial Rounded"/>
                <a:sym typeface="Arial Rounded"/>
              </a:rPr>
              <a:t>Date: ___________________</a:t>
            </a:r>
          </a:p>
        </p:txBody>
      </p:sp>
      <p:graphicFrame>
        <p:nvGraphicFramePr>
          <p:cNvPr id="3" name="Table 2">
            <a:extLst>
              <a:ext uri="{FF2B5EF4-FFF2-40B4-BE49-F238E27FC236}">
                <a16:creationId xmlns:a16="http://schemas.microsoft.com/office/drawing/2014/main" id="{AF30574D-C034-C265-C1AA-61019B9D6D23}"/>
              </a:ext>
            </a:extLst>
          </p:cNvPr>
          <p:cNvGraphicFramePr>
            <a:graphicFrameLocks noGrp="1"/>
          </p:cNvGraphicFramePr>
          <p:nvPr>
            <p:extLst>
              <p:ext uri="{D42A27DB-BD31-4B8C-83A1-F6EECF244321}">
                <p14:modId xmlns:p14="http://schemas.microsoft.com/office/powerpoint/2010/main" val="471526385"/>
              </p:ext>
            </p:extLst>
          </p:nvPr>
        </p:nvGraphicFramePr>
        <p:xfrm>
          <a:off x="325883" y="3651608"/>
          <a:ext cx="6206232" cy="5101810"/>
        </p:xfrm>
        <a:graphic>
          <a:graphicData uri="http://schemas.openxmlformats.org/drawingml/2006/table">
            <a:tbl>
              <a:tblPr firstRow="1" bandRow="1">
                <a:tableStyleId>{5940675A-B579-460E-94D1-54222C63F5DA}</a:tableStyleId>
              </a:tblPr>
              <a:tblGrid>
                <a:gridCol w="698367">
                  <a:extLst>
                    <a:ext uri="{9D8B030D-6E8A-4147-A177-3AD203B41FA5}">
                      <a16:colId xmlns:a16="http://schemas.microsoft.com/office/drawing/2014/main" val="887025267"/>
                    </a:ext>
                  </a:extLst>
                </a:gridCol>
                <a:gridCol w="3283279">
                  <a:extLst>
                    <a:ext uri="{9D8B030D-6E8A-4147-A177-3AD203B41FA5}">
                      <a16:colId xmlns:a16="http://schemas.microsoft.com/office/drawing/2014/main" val="788120468"/>
                    </a:ext>
                  </a:extLst>
                </a:gridCol>
                <a:gridCol w="1173708">
                  <a:extLst>
                    <a:ext uri="{9D8B030D-6E8A-4147-A177-3AD203B41FA5}">
                      <a16:colId xmlns:a16="http://schemas.microsoft.com/office/drawing/2014/main" val="3306734457"/>
                    </a:ext>
                  </a:extLst>
                </a:gridCol>
                <a:gridCol w="1050878">
                  <a:extLst>
                    <a:ext uri="{9D8B030D-6E8A-4147-A177-3AD203B41FA5}">
                      <a16:colId xmlns:a16="http://schemas.microsoft.com/office/drawing/2014/main" val="448317133"/>
                    </a:ext>
                  </a:extLst>
                </a:gridCol>
              </a:tblGrid>
              <a:tr h="516414">
                <a:tc>
                  <a:txBody>
                    <a:bodyPr/>
                    <a:lstStyle/>
                    <a:p>
                      <a:r>
                        <a:rPr lang="en-GB" dirty="0">
                          <a:solidFill>
                            <a:srgbClr val="130E3C"/>
                          </a:solidFill>
                          <a:latin typeface="Arial Rounded MT Bold" panose="020F0704030504030204" pitchFamily="34" charset="0"/>
                        </a:rPr>
                        <a:t>Item letter</a:t>
                      </a:r>
                    </a:p>
                  </a:txBody>
                  <a:tcPr/>
                </a:tc>
                <a:tc>
                  <a:txBody>
                    <a:bodyPr/>
                    <a:lstStyle/>
                    <a:p>
                      <a:r>
                        <a:rPr lang="en-GB" dirty="0">
                          <a:solidFill>
                            <a:srgbClr val="130E3C"/>
                          </a:solidFill>
                          <a:latin typeface="Arial Rounded MT Bold" panose="020F0704030504030204" pitchFamily="34" charset="0"/>
                        </a:rPr>
                        <a:t>Item name </a:t>
                      </a:r>
                    </a:p>
                  </a:txBody>
                  <a:tcPr/>
                </a:tc>
                <a:tc>
                  <a:txBody>
                    <a:bodyPr/>
                    <a:lstStyle/>
                    <a:p>
                      <a:r>
                        <a:rPr lang="en-GB" dirty="0">
                          <a:solidFill>
                            <a:srgbClr val="130E3C"/>
                          </a:solidFill>
                          <a:latin typeface="Arial Rounded MT Bold" panose="020F0704030504030204" pitchFamily="34" charset="0"/>
                        </a:rPr>
                        <a:t>Quantity per floor </a:t>
                      </a:r>
                    </a:p>
                  </a:txBody>
                  <a:tcPr/>
                </a:tc>
                <a:tc>
                  <a:txBody>
                    <a:bodyPr/>
                    <a:lstStyle/>
                    <a:p>
                      <a:r>
                        <a:rPr lang="en-GB" dirty="0">
                          <a:solidFill>
                            <a:srgbClr val="130E3C"/>
                          </a:solidFill>
                          <a:latin typeface="Arial Rounded MT Bold" panose="020F0704030504030204" pitchFamily="34" charset="0"/>
                        </a:rPr>
                        <a:t>Total quantity </a:t>
                      </a:r>
                    </a:p>
                  </a:txBody>
                  <a:tcPr/>
                </a:tc>
                <a:extLst>
                  <a:ext uri="{0D108BD9-81ED-4DB2-BD59-A6C34878D82A}">
                    <a16:rowId xmlns:a16="http://schemas.microsoft.com/office/drawing/2014/main" val="4225879872"/>
                  </a:ext>
                </a:extLst>
              </a:tr>
              <a:tr h="369590">
                <a:tc>
                  <a:txBody>
                    <a:bodyPr/>
                    <a:lstStyle/>
                    <a:p>
                      <a:endParaRPr lang="en-GB" dirty="0">
                        <a:solidFill>
                          <a:srgbClr val="130E3C"/>
                        </a:solidFill>
                        <a:latin typeface="Arial Rounded MT Bold" panose="020F0704030504030204" pitchFamily="34" charset="0"/>
                      </a:endParaRPr>
                    </a:p>
                  </a:txBody>
                  <a:tcPr/>
                </a:tc>
                <a:tc>
                  <a:txBody>
                    <a:bodyPr/>
                    <a:lstStyle/>
                    <a:p>
                      <a:endParaRPr lang="en-GB" dirty="0">
                        <a:solidFill>
                          <a:srgbClr val="130E3C"/>
                        </a:solidFill>
                        <a:latin typeface="Arial Rounded MT Bold" panose="020F0704030504030204" pitchFamily="34" charset="0"/>
                      </a:endParaRPr>
                    </a:p>
                  </a:txBody>
                  <a:tcPr/>
                </a:tc>
                <a:tc>
                  <a:txBody>
                    <a:bodyPr/>
                    <a:lstStyle/>
                    <a:p>
                      <a:endParaRPr lang="en-GB">
                        <a:solidFill>
                          <a:srgbClr val="130E3C"/>
                        </a:solidFill>
                        <a:latin typeface="Arial Rounded MT Bold" panose="020F0704030504030204" pitchFamily="34" charset="0"/>
                      </a:endParaRPr>
                    </a:p>
                  </a:txBody>
                  <a:tcPr/>
                </a:tc>
                <a:tc>
                  <a:txBody>
                    <a:bodyPr/>
                    <a:lstStyle/>
                    <a:p>
                      <a:endParaRPr lang="en-GB" dirty="0">
                        <a:solidFill>
                          <a:srgbClr val="130E3C"/>
                        </a:solidFill>
                        <a:latin typeface="Arial Rounded MT Bold" panose="020F0704030504030204" pitchFamily="34" charset="0"/>
                      </a:endParaRPr>
                    </a:p>
                  </a:txBody>
                  <a:tcPr/>
                </a:tc>
                <a:extLst>
                  <a:ext uri="{0D108BD9-81ED-4DB2-BD59-A6C34878D82A}">
                    <a16:rowId xmlns:a16="http://schemas.microsoft.com/office/drawing/2014/main" val="428778665"/>
                  </a:ext>
                </a:extLst>
              </a:tr>
              <a:tr h="369590">
                <a:tc>
                  <a:txBody>
                    <a:bodyPr/>
                    <a:lstStyle/>
                    <a:p>
                      <a:endParaRPr lang="en-GB" dirty="0">
                        <a:solidFill>
                          <a:srgbClr val="130E3C"/>
                        </a:solidFill>
                        <a:latin typeface="Arial Rounded MT Bold" panose="020F0704030504030204" pitchFamily="34" charset="0"/>
                      </a:endParaRPr>
                    </a:p>
                  </a:txBody>
                  <a:tcPr/>
                </a:tc>
                <a:tc>
                  <a:txBody>
                    <a:bodyPr/>
                    <a:lstStyle/>
                    <a:p>
                      <a:endParaRPr lang="en-GB">
                        <a:solidFill>
                          <a:srgbClr val="130E3C"/>
                        </a:solidFill>
                        <a:latin typeface="Arial Rounded MT Bold" panose="020F0704030504030204" pitchFamily="34" charset="0"/>
                      </a:endParaRPr>
                    </a:p>
                  </a:txBody>
                  <a:tcPr/>
                </a:tc>
                <a:tc>
                  <a:txBody>
                    <a:bodyPr/>
                    <a:lstStyle/>
                    <a:p>
                      <a:endParaRPr lang="en-GB">
                        <a:solidFill>
                          <a:srgbClr val="130E3C"/>
                        </a:solidFill>
                        <a:latin typeface="Arial Rounded MT Bold" panose="020F0704030504030204" pitchFamily="34" charset="0"/>
                      </a:endParaRPr>
                    </a:p>
                  </a:txBody>
                  <a:tcPr/>
                </a:tc>
                <a:tc>
                  <a:txBody>
                    <a:bodyPr/>
                    <a:lstStyle/>
                    <a:p>
                      <a:endParaRPr lang="en-GB">
                        <a:solidFill>
                          <a:srgbClr val="130E3C"/>
                        </a:solidFill>
                        <a:latin typeface="Arial Rounded MT Bold" panose="020F0704030504030204" pitchFamily="34" charset="0"/>
                      </a:endParaRPr>
                    </a:p>
                  </a:txBody>
                  <a:tcPr/>
                </a:tc>
                <a:extLst>
                  <a:ext uri="{0D108BD9-81ED-4DB2-BD59-A6C34878D82A}">
                    <a16:rowId xmlns:a16="http://schemas.microsoft.com/office/drawing/2014/main" val="3652618492"/>
                  </a:ext>
                </a:extLst>
              </a:tr>
              <a:tr h="369590">
                <a:tc>
                  <a:txBody>
                    <a:bodyPr/>
                    <a:lstStyle/>
                    <a:p>
                      <a:endParaRPr lang="en-GB">
                        <a:solidFill>
                          <a:srgbClr val="130E3C"/>
                        </a:solidFill>
                        <a:latin typeface="Arial Rounded MT Bold" panose="020F0704030504030204" pitchFamily="34" charset="0"/>
                      </a:endParaRPr>
                    </a:p>
                  </a:txBody>
                  <a:tcPr/>
                </a:tc>
                <a:tc>
                  <a:txBody>
                    <a:bodyPr/>
                    <a:lstStyle/>
                    <a:p>
                      <a:endParaRPr lang="en-GB">
                        <a:solidFill>
                          <a:srgbClr val="130E3C"/>
                        </a:solidFill>
                        <a:latin typeface="Arial Rounded MT Bold" panose="020F0704030504030204" pitchFamily="34" charset="0"/>
                      </a:endParaRPr>
                    </a:p>
                  </a:txBody>
                  <a:tcPr/>
                </a:tc>
                <a:tc>
                  <a:txBody>
                    <a:bodyPr/>
                    <a:lstStyle/>
                    <a:p>
                      <a:endParaRPr lang="en-GB">
                        <a:solidFill>
                          <a:srgbClr val="130E3C"/>
                        </a:solidFill>
                        <a:latin typeface="Arial Rounded MT Bold" panose="020F0704030504030204" pitchFamily="34" charset="0"/>
                      </a:endParaRPr>
                    </a:p>
                  </a:txBody>
                  <a:tcPr/>
                </a:tc>
                <a:tc>
                  <a:txBody>
                    <a:bodyPr/>
                    <a:lstStyle/>
                    <a:p>
                      <a:endParaRPr lang="en-GB">
                        <a:solidFill>
                          <a:srgbClr val="130E3C"/>
                        </a:solidFill>
                        <a:latin typeface="Arial Rounded MT Bold" panose="020F0704030504030204" pitchFamily="34" charset="0"/>
                      </a:endParaRPr>
                    </a:p>
                  </a:txBody>
                  <a:tcPr/>
                </a:tc>
                <a:extLst>
                  <a:ext uri="{0D108BD9-81ED-4DB2-BD59-A6C34878D82A}">
                    <a16:rowId xmlns:a16="http://schemas.microsoft.com/office/drawing/2014/main" val="3285650350"/>
                  </a:ext>
                </a:extLst>
              </a:tr>
              <a:tr h="369590">
                <a:tc>
                  <a:txBody>
                    <a:bodyPr/>
                    <a:lstStyle/>
                    <a:p>
                      <a:endParaRPr lang="en-GB" dirty="0">
                        <a:solidFill>
                          <a:srgbClr val="130E3C"/>
                        </a:solidFill>
                        <a:latin typeface="Arial Rounded MT Bold" panose="020F0704030504030204" pitchFamily="34" charset="0"/>
                      </a:endParaRPr>
                    </a:p>
                  </a:txBody>
                  <a:tcPr/>
                </a:tc>
                <a:tc>
                  <a:txBody>
                    <a:bodyPr/>
                    <a:lstStyle/>
                    <a:p>
                      <a:endParaRPr lang="en-GB">
                        <a:solidFill>
                          <a:srgbClr val="130E3C"/>
                        </a:solidFill>
                        <a:latin typeface="Arial Rounded MT Bold" panose="020F0704030504030204" pitchFamily="34" charset="0"/>
                      </a:endParaRPr>
                    </a:p>
                  </a:txBody>
                  <a:tcPr/>
                </a:tc>
                <a:tc>
                  <a:txBody>
                    <a:bodyPr/>
                    <a:lstStyle/>
                    <a:p>
                      <a:endParaRPr lang="en-GB">
                        <a:solidFill>
                          <a:srgbClr val="130E3C"/>
                        </a:solidFill>
                        <a:latin typeface="Arial Rounded MT Bold" panose="020F0704030504030204" pitchFamily="34" charset="0"/>
                      </a:endParaRPr>
                    </a:p>
                  </a:txBody>
                  <a:tcPr/>
                </a:tc>
                <a:tc>
                  <a:txBody>
                    <a:bodyPr/>
                    <a:lstStyle/>
                    <a:p>
                      <a:endParaRPr lang="en-GB" dirty="0">
                        <a:solidFill>
                          <a:srgbClr val="130E3C"/>
                        </a:solidFill>
                        <a:latin typeface="Arial Rounded MT Bold" panose="020F0704030504030204" pitchFamily="34" charset="0"/>
                      </a:endParaRPr>
                    </a:p>
                  </a:txBody>
                  <a:tcPr/>
                </a:tc>
                <a:extLst>
                  <a:ext uri="{0D108BD9-81ED-4DB2-BD59-A6C34878D82A}">
                    <a16:rowId xmlns:a16="http://schemas.microsoft.com/office/drawing/2014/main" val="522932274"/>
                  </a:ext>
                </a:extLst>
              </a:tr>
              <a:tr h="369590">
                <a:tc>
                  <a:txBody>
                    <a:bodyPr/>
                    <a:lstStyle/>
                    <a:p>
                      <a:endParaRPr lang="en-GB" dirty="0">
                        <a:solidFill>
                          <a:srgbClr val="130E3C"/>
                        </a:solidFill>
                        <a:latin typeface="Arial Rounded MT Bold" panose="020F0704030504030204" pitchFamily="34" charset="0"/>
                      </a:endParaRPr>
                    </a:p>
                  </a:txBody>
                  <a:tcPr/>
                </a:tc>
                <a:tc>
                  <a:txBody>
                    <a:bodyPr/>
                    <a:lstStyle/>
                    <a:p>
                      <a:endParaRPr lang="en-GB" dirty="0">
                        <a:solidFill>
                          <a:srgbClr val="130E3C"/>
                        </a:solidFill>
                        <a:latin typeface="Arial Rounded MT Bold" panose="020F0704030504030204" pitchFamily="34" charset="0"/>
                      </a:endParaRPr>
                    </a:p>
                  </a:txBody>
                  <a:tcPr/>
                </a:tc>
                <a:tc>
                  <a:txBody>
                    <a:bodyPr/>
                    <a:lstStyle/>
                    <a:p>
                      <a:endParaRPr lang="en-GB">
                        <a:solidFill>
                          <a:srgbClr val="130E3C"/>
                        </a:solidFill>
                        <a:latin typeface="Arial Rounded MT Bold" panose="020F0704030504030204" pitchFamily="34" charset="0"/>
                      </a:endParaRPr>
                    </a:p>
                  </a:txBody>
                  <a:tcPr/>
                </a:tc>
                <a:tc>
                  <a:txBody>
                    <a:bodyPr/>
                    <a:lstStyle/>
                    <a:p>
                      <a:endParaRPr lang="en-GB" dirty="0">
                        <a:solidFill>
                          <a:srgbClr val="130E3C"/>
                        </a:solidFill>
                        <a:latin typeface="Arial Rounded MT Bold" panose="020F0704030504030204" pitchFamily="34" charset="0"/>
                      </a:endParaRPr>
                    </a:p>
                  </a:txBody>
                  <a:tcPr/>
                </a:tc>
                <a:extLst>
                  <a:ext uri="{0D108BD9-81ED-4DB2-BD59-A6C34878D82A}">
                    <a16:rowId xmlns:a16="http://schemas.microsoft.com/office/drawing/2014/main" val="2180872595"/>
                  </a:ext>
                </a:extLst>
              </a:tr>
              <a:tr h="369590">
                <a:tc>
                  <a:txBody>
                    <a:bodyPr/>
                    <a:lstStyle/>
                    <a:p>
                      <a:endParaRPr lang="en-GB" dirty="0">
                        <a:solidFill>
                          <a:srgbClr val="130E3C"/>
                        </a:solidFill>
                        <a:latin typeface="Arial Rounded MT Bold" panose="020F0704030504030204" pitchFamily="34" charset="0"/>
                      </a:endParaRPr>
                    </a:p>
                  </a:txBody>
                  <a:tcPr/>
                </a:tc>
                <a:tc>
                  <a:txBody>
                    <a:bodyPr/>
                    <a:lstStyle/>
                    <a:p>
                      <a:endParaRPr lang="en-GB">
                        <a:solidFill>
                          <a:srgbClr val="130E3C"/>
                        </a:solidFill>
                        <a:latin typeface="Arial Rounded MT Bold" panose="020F0704030504030204" pitchFamily="34" charset="0"/>
                      </a:endParaRPr>
                    </a:p>
                  </a:txBody>
                  <a:tcPr/>
                </a:tc>
                <a:tc>
                  <a:txBody>
                    <a:bodyPr/>
                    <a:lstStyle/>
                    <a:p>
                      <a:endParaRPr lang="en-GB">
                        <a:solidFill>
                          <a:srgbClr val="130E3C"/>
                        </a:solidFill>
                        <a:latin typeface="Arial Rounded MT Bold" panose="020F0704030504030204" pitchFamily="34" charset="0"/>
                      </a:endParaRPr>
                    </a:p>
                  </a:txBody>
                  <a:tcPr/>
                </a:tc>
                <a:tc>
                  <a:txBody>
                    <a:bodyPr/>
                    <a:lstStyle/>
                    <a:p>
                      <a:endParaRPr lang="en-GB" dirty="0">
                        <a:solidFill>
                          <a:srgbClr val="130E3C"/>
                        </a:solidFill>
                        <a:latin typeface="Arial Rounded MT Bold" panose="020F0704030504030204" pitchFamily="34" charset="0"/>
                      </a:endParaRPr>
                    </a:p>
                  </a:txBody>
                  <a:tcPr/>
                </a:tc>
                <a:extLst>
                  <a:ext uri="{0D108BD9-81ED-4DB2-BD59-A6C34878D82A}">
                    <a16:rowId xmlns:a16="http://schemas.microsoft.com/office/drawing/2014/main" val="2590037338"/>
                  </a:ext>
                </a:extLst>
              </a:tr>
              <a:tr h="369590">
                <a:tc>
                  <a:txBody>
                    <a:bodyPr/>
                    <a:lstStyle/>
                    <a:p>
                      <a:endParaRPr lang="en-GB" dirty="0">
                        <a:solidFill>
                          <a:srgbClr val="130E3C"/>
                        </a:solidFill>
                        <a:latin typeface="Arial Rounded MT Bold" panose="020F0704030504030204" pitchFamily="34" charset="0"/>
                      </a:endParaRPr>
                    </a:p>
                  </a:txBody>
                  <a:tcPr/>
                </a:tc>
                <a:tc>
                  <a:txBody>
                    <a:bodyPr/>
                    <a:lstStyle/>
                    <a:p>
                      <a:endParaRPr lang="en-GB" dirty="0">
                        <a:solidFill>
                          <a:srgbClr val="130E3C"/>
                        </a:solidFill>
                        <a:latin typeface="Arial Rounded MT Bold" panose="020F0704030504030204" pitchFamily="34" charset="0"/>
                      </a:endParaRPr>
                    </a:p>
                  </a:txBody>
                  <a:tcPr/>
                </a:tc>
                <a:tc>
                  <a:txBody>
                    <a:bodyPr/>
                    <a:lstStyle/>
                    <a:p>
                      <a:endParaRPr lang="en-GB">
                        <a:solidFill>
                          <a:srgbClr val="130E3C"/>
                        </a:solidFill>
                        <a:latin typeface="Arial Rounded MT Bold" panose="020F0704030504030204" pitchFamily="34" charset="0"/>
                      </a:endParaRPr>
                    </a:p>
                  </a:txBody>
                  <a:tcPr/>
                </a:tc>
                <a:tc>
                  <a:txBody>
                    <a:bodyPr/>
                    <a:lstStyle/>
                    <a:p>
                      <a:endParaRPr lang="en-GB" dirty="0">
                        <a:solidFill>
                          <a:srgbClr val="130E3C"/>
                        </a:solidFill>
                        <a:latin typeface="Arial Rounded MT Bold" panose="020F0704030504030204" pitchFamily="34" charset="0"/>
                      </a:endParaRPr>
                    </a:p>
                  </a:txBody>
                  <a:tcPr/>
                </a:tc>
                <a:extLst>
                  <a:ext uri="{0D108BD9-81ED-4DB2-BD59-A6C34878D82A}">
                    <a16:rowId xmlns:a16="http://schemas.microsoft.com/office/drawing/2014/main" val="1902481439"/>
                  </a:ext>
                </a:extLst>
              </a:tr>
              <a:tr h="369590">
                <a:tc>
                  <a:txBody>
                    <a:bodyPr/>
                    <a:lstStyle/>
                    <a:p>
                      <a:endParaRPr lang="en-GB" dirty="0">
                        <a:solidFill>
                          <a:srgbClr val="130E3C"/>
                        </a:solidFill>
                        <a:latin typeface="Arial Rounded MT Bold" panose="020F0704030504030204" pitchFamily="34" charset="0"/>
                      </a:endParaRPr>
                    </a:p>
                  </a:txBody>
                  <a:tcPr/>
                </a:tc>
                <a:tc>
                  <a:txBody>
                    <a:bodyPr/>
                    <a:lstStyle/>
                    <a:p>
                      <a:endParaRPr lang="en-GB" dirty="0">
                        <a:solidFill>
                          <a:srgbClr val="130E3C"/>
                        </a:solidFill>
                        <a:latin typeface="Arial Rounded MT Bold" panose="020F0704030504030204" pitchFamily="34" charset="0"/>
                      </a:endParaRPr>
                    </a:p>
                  </a:txBody>
                  <a:tcPr/>
                </a:tc>
                <a:tc>
                  <a:txBody>
                    <a:bodyPr/>
                    <a:lstStyle/>
                    <a:p>
                      <a:endParaRPr lang="en-GB">
                        <a:solidFill>
                          <a:srgbClr val="130E3C"/>
                        </a:solidFill>
                        <a:latin typeface="Arial Rounded MT Bold" panose="020F0704030504030204" pitchFamily="34" charset="0"/>
                      </a:endParaRPr>
                    </a:p>
                  </a:txBody>
                  <a:tcPr/>
                </a:tc>
                <a:tc>
                  <a:txBody>
                    <a:bodyPr/>
                    <a:lstStyle/>
                    <a:p>
                      <a:endParaRPr lang="en-GB" dirty="0">
                        <a:solidFill>
                          <a:srgbClr val="130E3C"/>
                        </a:solidFill>
                        <a:latin typeface="Arial Rounded MT Bold" panose="020F0704030504030204" pitchFamily="34" charset="0"/>
                      </a:endParaRPr>
                    </a:p>
                  </a:txBody>
                  <a:tcPr/>
                </a:tc>
                <a:extLst>
                  <a:ext uri="{0D108BD9-81ED-4DB2-BD59-A6C34878D82A}">
                    <a16:rowId xmlns:a16="http://schemas.microsoft.com/office/drawing/2014/main" val="2091061315"/>
                  </a:ext>
                </a:extLst>
              </a:tr>
              <a:tr h="369590">
                <a:tc>
                  <a:txBody>
                    <a:bodyPr/>
                    <a:lstStyle/>
                    <a:p>
                      <a:endParaRPr lang="en-GB" dirty="0">
                        <a:solidFill>
                          <a:srgbClr val="130E3C"/>
                        </a:solidFill>
                        <a:latin typeface="Arial Rounded MT Bold" panose="020F0704030504030204" pitchFamily="34" charset="0"/>
                      </a:endParaRPr>
                    </a:p>
                  </a:txBody>
                  <a:tcPr/>
                </a:tc>
                <a:tc>
                  <a:txBody>
                    <a:bodyPr/>
                    <a:lstStyle/>
                    <a:p>
                      <a:endParaRPr lang="en-GB" dirty="0">
                        <a:solidFill>
                          <a:srgbClr val="130E3C"/>
                        </a:solidFill>
                        <a:latin typeface="Arial Rounded MT Bold" panose="020F0704030504030204" pitchFamily="34" charset="0"/>
                      </a:endParaRPr>
                    </a:p>
                  </a:txBody>
                  <a:tcPr/>
                </a:tc>
                <a:tc>
                  <a:txBody>
                    <a:bodyPr/>
                    <a:lstStyle/>
                    <a:p>
                      <a:endParaRPr lang="en-GB">
                        <a:solidFill>
                          <a:srgbClr val="130E3C"/>
                        </a:solidFill>
                        <a:latin typeface="Arial Rounded MT Bold" panose="020F0704030504030204" pitchFamily="34" charset="0"/>
                      </a:endParaRPr>
                    </a:p>
                  </a:txBody>
                  <a:tcPr/>
                </a:tc>
                <a:tc>
                  <a:txBody>
                    <a:bodyPr/>
                    <a:lstStyle/>
                    <a:p>
                      <a:endParaRPr lang="en-GB" dirty="0">
                        <a:solidFill>
                          <a:srgbClr val="130E3C"/>
                        </a:solidFill>
                        <a:latin typeface="Arial Rounded MT Bold" panose="020F0704030504030204" pitchFamily="34" charset="0"/>
                      </a:endParaRPr>
                    </a:p>
                  </a:txBody>
                  <a:tcPr/>
                </a:tc>
                <a:extLst>
                  <a:ext uri="{0D108BD9-81ED-4DB2-BD59-A6C34878D82A}">
                    <a16:rowId xmlns:a16="http://schemas.microsoft.com/office/drawing/2014/main" val="3228307351"/>
                  </a:ext>
                </a:extLst>
              </a:tr>
              <a:tr h="369590">
                <a:tc>
                  <a:txBody>
                    <a:bodyPr/>
                    <a:lstStyle/>
                    <a:p>
                      <a:endParaRPr lang="en-GB" dirty="0">
                        <a:solidFill>
                          <a:srgbClr val="130E3C"/>
                        </a:solidFill>
                        <a:latin typeface="Arial Rounded MT Bold" panose="020F0704030504030204" pitchFamily="34" charset="0"/>
                      </a:endParaRPr>
                    </a:p>
                  </a:txBody>
                  <a:tcPr/>
                </a:tc>
                <a:tc>
                  <a:txBody>
                    <a:bodyPr/>
                    <a:lstStyle/>
                    <a:p>
                      <a:endParaRPr lang="en-GB" dirty="0">
                        <a:solidFill>
                          <a:srgbClr val="130E3C"/>
                        </a:solidFill>
                        <a:latin typeface="Arial Rounded MT Bold" panose="020F0704030504030204" pitchFamily="34" charset="0"/>
                      </a:endParaRPr>
                    </a:p>
                  </a:txBody>
                  <a:tcPr/>
                </a:tc>
                <a:tc>
                  <a:txBody>
                    <a:bodyPr/>
                    <a:lstStyle/>
                    <a:p>
                      <a:endParaRPr lang="en-GB">
                        <a:solidFill>
                          <a:srgbClr val="130E3C"/>
                        </a:solidFill>
                        <a:latin typeface="Arial Rounded MT Bold" panose="020F0704030504030204" pitchFamily="34" charset="0"/>
                      </a:endParaRPr>
                    </a:p>
                  </a:txBody>
                  <a:tcPr/>
                </a:tc>
                <a:tc>
                  <a:txBody>
                    <a:bodyPr/>
                    <a:lstStyle/>
                    <a:p>
                      <a:endParaRPr lang="en-GB" dirty="0">
                        <a:solidFill>
                          <a:srgbClr val="130E3C"/>
                        </a:solidFill>
                        <a:latin typeface="Arial Rounded MT Bold" panose="020F0704030504030204" pitchFamily="34" charset="0"/>
                      </a:endParaRPr>
                    </a:p>
                  </a:txBody>
                  <a:tcPr/>
                </a:tc>
                <a:extLst>
                  <a:ext uri="{0D108BD9-81ED-4DB2-BD59-A6C34878D82A}">
                    <a16:rowId xmlns:a16="http://schemas.microsoft.com/office/drawing/2014/main" val="2858923144"/>
                  </a:ext>
                </a:extLst>
              </a:tr>
              <a:tr h="369590">
                <a:tc>
                  <a:txBody>
                    <a:bodyPr/>
                    <a:lstStyle/>
                    <a:p>
                      <a:endParaRPr lang="en-GB" dirty="0">
                        <a:solidFill>
                          <a:srgbClr val="130E3C"/>
                        </a:solidFill>
                        <a:latin typeface="Arial Rounded MT Bold" panose="020F0704030504030204" pitchFamily="34" charset="0"/>
                      </a:endParaRPr>
                    </a:p>
                  </a:txBody>
                  <a:tcPr/>
                </a:tc>
                <a:tc>
                  <a:txBody>
                    <a:bodyPr/>
                    <a:lstStyle/>
                    <a:p>
                      <a:endParaRPr lang="en-GB" dirty="0">
                        <a:solidFill>
                          <a:srgbClr val="130E3C"/>
                        </a:solidFill>
                        <a:latin typeface="Arial Rounded MT Bold" panose="020F0704030504030204" pitchFamily="34" charset="0"/>
                      </a:endParaRPr>
                    </a:p>
                  </a:txBody>
                  <a:tcPr/>
                </a:tc>
                <a:tc>
                  <a:txBody>
                    <a:bodyPr/>
                    <a:lstStyle/>
                    <a:p>
                      <a:endParaRPr lang="en-GB">
                        <a:solidFill>
                          <a:srgbClr val="130E3C"/>
                        </a:solidFill>
                        <a:latin typeface="Arial Rounded MT Bold" panose="020F0704030504030204" pitchFamily="34" charset="0"/>
                      </a:endParaRPr>
                    </a:p>
                  </a:txBody>
                  <a:tcPr/>
                </a:tc>
                <a:tc>
                  <a:txBody>
                    <a:bodyPr/>
                    <a:lstStyle/>
                    <a:p>
                      <a:endParaRPr lang="en-GB">
                        <a:solidFill>
                          <a:srgbClr val="130E3C"/>
                        </a:solidFill>
                        <a:latin typeface="Arial Rounded MT Bold" panose="020F0704030504030204" pitchFamily="34" charset="0"/>
                      </a:endParaRPr>
                    </a:p>
                  </a:txBody>
                  <a:tcPr/>
                </a:tc>
                <a:extLst>
                  <a:ext uri="{0D108BD9-81ED-4DB2-BD59-A6C34878D82A}">
                    <a16:rowId xmlns:a16="http://schemas.microsoft.com/office/drawing/2014/main" val="3494296168"/>
                  </a:ext>
                </a:extLst>
              </a:tr>
              <a:tr h="516414">
                <a:tc>
                  <a:txBody>
                    <a:bodyPr/>
                    <a:lstStyle/>
                    <a:p>
                      <a:endParaRPr lang="en-GB" dirty="0">
                        <a:solidFill>
                          <a:srgbClr val="130E3C"/>
                        </a:solidFill>
                        <a:latin typeface="Arial Rounded MT Bold" panose="020F0704030504030204" pitchFamily="34" charset="0"/>
                      </a:endParaRPr>
                    </a:p>
                  </a:txBody>
                  <a:tcPr/>
                </a:tc>
                <a:tc>
                  <a:txBody>
                    <a:bodyPr/>
                    <a:lstStyle/>
                    <a:p>
                      <a:endParaRPr lang="en-GB" dirty="0">
                        <a:solidFill>
                          <a:srgbClr val="130E3C"/>
                        </a:solidFill>
                        <a:latin typeface="Arial Rounded MT Bold" panose="020F0704030504030204" pitchFamily="34" charset="0"/>
                      </a:endParaRPr>
                    </a:p>
                  </a:txBody>
                  <a:tcPr/>
                </a:tc>
                <a:tc>
                  <a:txBody>
                    <a:bodyPr/>
                    <a:lstStyle/>
                    <a:p>
                      <a:r>
                        <a:rPr lang="en-GB" dirty="0">
                          <a:solidFill>
                            <a:srgbClr val="130E3C"/>
                          </a:solidFill>
                          <a:latin typeface="Arial Rounded MT Bold" panose="020F0704030504030204" pitchFamily="34" charset="0"/>
                        </a:rPr>
                        <a:t>Total items required: </a:t>
                      </a:r>
                    </a:p>
                  </a:txBody>
                  <a:tcPr/>
                </a:tc>
                <a:tc>
                  <a:txBody>
                    <a:bodyPr/>
                    <a:lstStyle/>
                    <a:p>
                      <a:endParaRPr lang="en-GB" dirty="0">
                        <a:solidFill>
                          <a:srgbClr val="130E3C"/>
                        </a:solidFill>
                        <a:latin typeface="Arial Rounded MT Bold" panose="020F0704030504030204" pitchFamily="34" charset="0"/>
                      </a:endParaRPr>
                    </a:p>
                  </a:txBody>
                  <a:tcPr/>
                </a:tc>
                <a:extLst>
                  <a:ext uri="{0D108BD9-81ED-4DB2-BD59-A6C34878D82A}">
                    <a16:rowId xmlns:a16="http://schemas.microsoft.com/office/drawing/2014/main" val="2531659071"/>
                  </a:ext>
                </a:extLst>
              </a:tr>
            </a:tbl>
          </a:graphicData>
        </a:graphic>
      </p:graphicFrame>
    </p:spTree>
    <p:extLst>
      <p:ext uri="{BB962C8B-B14F-4D97-AF65-F5344CB8AC3E}">
        <p14:creationId xmlns:p14="http://schemas.microsoft.com/office/powerpoint/2010/main" val="944975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A74AA0BA-D7EB-33D8-B1E1-3B9341E44728}"/>
            </a:ext>
          </a:extLst>
        </p:cNvPr>
        <p:cNvGrpSpPr/>
        <p:nvPr/>
      </p:nvGrpSpPr>
      <p:grpSpPr>
        <a:xfrm>
          <a:off x="0" y="0"/>
          <a:ext cx="0" cy="0"/>
          <a:chOff x="0" y="0"/>
          <a:chExt cx="0" cy="0"/>
        </a:xfrm>
      </p:grpSpPr>
      <p:sp>
        <p:nvSpPr>
          <p:cNvPr id="87" name="Google Shape;87;p1">
            <a:extLst>
              <a:ext uri="{FF2B5EF4-FFF2-40B4-BE49-F238E27FC236}">
                <a16:creationId xmlns:a16="http://schemas.microsoft.com/office/drawing/2014/main" id="{E4397484-C768-9940-C8FE-8138008C67B7}"/>
              </a:ext>
            </a:extLst>
          </p:cNvPr>
          <p:cNvSpPr txBox="1"/>
          <p:nvPr/>
        </p:nvSpPr>
        <p:spPr>
          <a:xfrm>
            <a:off x="2946180" y="9605963"/>
            <a:ext cx="3800700" cy="2154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800"/>
              <a:buFont typeface="Arial"/>
              <a:buNone/>
            </a:pPr>
            <a:r>
              <a:rPr lang="en-GB" sz="800" b="1" i="0" u="none" strike="noStrike" cap="none" dirty="0">
                <a:solidFill>
                  <a:srgbClr val="130E3C"/>
                </a:solidFill>
                <a:latin typeface="Arial Rounded"/>
                <a:ea typeface="Arial Rounded"/>
                <a:cs typeface="Arial Rounded"/>
                <a:sym typeface="Arial Rounded"/>
              </a:rPr>
              <a:t>Developing Experts Copyright 2026 All Rights Reserved</a:t>
            </a:r>
            <a:endParaRPr sz="1400" b="0" i="0" u="none" strike="noStrike" cap="none" dirty="0">
              <a:solidFill>
                <a:srgbClr val="130E3C"/>
              </a:solidFill>
              <a:latin typeface="Arial"/>
              <a:ea typeface="Arial"/>
              <a:cs typeface="Arial"/>
              <a:sym typeface="Arial"/>
            </a:endParaRPr>
          </a:p>
        </p:txBody>
      </p:sp>
      <p:pic>
        <p:nvPicPr>
          <p:cNvPr id="88" name="Google Shape;88;p1" descr="A black and grey logo with a blue line&#10;&#10;AI-generated content may be incorrect.">
            <a:extLst>
              <a:ext uri="{FF2B5EF4-FFF2-40B4-BE49-F238E27FC236}">
                <a16:creationId xmlns:a16="http://schemas.microsoft.com/office/drawing/2014/main" id="{E6E902AD-958A-487E-120B-B5B76C768948}"/>
              </a:ext>
            </a:extLst>
          </p:cNvPr>
          <p:cNvPicPr preferRelativeResize="0"/>
          <p:nvPr/>
        </p:nvPicPr>
        <p:blipFill rotWithShape="1">
          <a:blip r:embed="rId3">
            <a:alphaModFix/>
          </a:blip>
          <a:srcRect/>
          <a:stretch/>
        </p:blipFill>
        <p:spPr>
          <a:xfrm>
            <a:off x="978231" y="132704"/>
            <a:ext cx="1009934" cy="600908"/>
          </a:xfrm>
          <a:prstGeom prst="rect">
            <a:avLst/>
          </a:prstGeom>
          <a:noFill/>
          <a:ln>
            <a:noFill/>
          </a:ln>
        </p:spPr>
      </p:pic>
      <p:sp>
        <p:nvSpPr>
          <p:cNvPr id="89" name="Google Shape;89;p1">
            <a:extLst>
              <a:ext uri="{FF2B5EF4-FFF2-40B4-BE49-F238E27FC236}">
                <a16:creationId xmlns:a16="http://schemas.microsoft.com/office/drawing/2014/main" id="{45C32D34-40B5-F957-8C8E-18644017D951}"/>
              </a:ext>
            </a:extLst>
          </p:cNvPr>
          <p:cNvSpPr txBox="1"/>
          <p:nvPr/>
        </p:nvSpPr>
        <p:spPr>
          <a:xfrm>
            <a:off x="1756153" y="187703"/>
            <a:ext cx="5619795"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GB" sz="1600" b="1" i="0" u="none" strike="noStrike" cap="none" dirty="0">
                <a:solidFill>
                  <a:srgbClr val="130E3C"/>
                </a:solidFill>
                <a:latin typeface="Arial Rounded"/>
                <a:ea typeface="Arial Rounded"/>
                <a:cs typeface="Arial Rounded"/>
                <a:sym typeface="Arial Rounded"/>
              </a:rPr>
              <a:t>VWE: Morgan Sindall Construction – Day 2 </a:t>
            </a:r>
          </a:p>
          <a:p>
            <a:pPr marL="0" marR="0" lvl="0" indent="0" algn="ctr" rtl="0">
              <a:lnSpc>
                <a:spcPct val="100000"/>
              </a:lnSpc>
              <a:spcBef>
                <a:spcPts val="0"/>
              </a:spcBef>
              <a:spcAft>
                <a:spcPts val="0"/>
              </a:spcAft>
              <a:buClr>
                <a:srgbClr val="000000"/>
              </a:buClr>
              <a:buSzPts val="2000"/>
              <a:buFont typeface="Arial"/>
              <a:buNone/>
            </a:pPr>
            <a:r>
              <a:rPr lang="en-GB" sz="1600" i="0" u="none" strike="noStrike" cap="none" dirty="0">
                <a:solidFill>
                  <a:srgbClr val="130E3C"/>
                </a:solidFill>
                <a:latin typeface="Arial Rounded MT Bold" panose="020F0704030504030204" pitchFamily="34" charset="0"/>
                <a:ea typeface="Arial Rounded"/>
                <a:cs typeface="Arial Rounded"/>
                <a:sym typeface="Arial Rounded"/>
              </a:rPr>
              <a:t>Handout 2 – Sample boards </a:t>
            </a:r>
            <a:r>
              <a:rPr lang="en-GB" sz="1600" dirty="0">
                <a:solidFill>
                  <a:srgbClr val="FF0000"/>
                </a:solidFill>
                <a:latin typeface="Arial Rounded MT Bold" panose="020F0704030504030204" pitchFamily="34" charset="0"/>
                <a:ea typeface="Arial Rounded"/>
                <a:cs typeface="Arial Rounded"/>
                <a:sym typeface="Arial Rounded"/>
              </a:rPr>
              <a:t>Answers</a:t>
            </a:r>
            <a:endParaRPr sz="1050" u="none" strike="noStrike" cap="none" dirty="0">
              <a:solidFill>
                <a:srgbClr val="FF0000"/>
              </a:solidFill>
              <a:latin typeface="Arial Rounded MT Bold" panose="020F0704030504030204" pitchFamily="34" charset="0"/>
              <a:sym typeface="Arial"/>
            </a:endParaRPr>
          </a:p>
        </p:txBody>
      </p:sp>
      <p:cxnSp>
        <p:nvCxnSpPr>
          <p:cNvPr id="106" name="Google Shape;106;p1">
            <a:extLst>
              <a:ext uri="{FF2B5EF4-FFF2-40B4-BE49-F238E27FC236}">
                <a16:creationId xmlns:a16="http://schemas.microsoft.com/office/drawing/2014/main" id="{452B6D49-74D9-299D-C3F6-55BD9BC5FC0A}"/>
              </a:ext>
            </a:extLst>
          </p:cNvPr>
          <p:cNvCxnSpPr/>
          <p:nvPr/>
        </p:nvCxnSpPr>
        <p:spPr>
          <a:xfrm>
            <a:off x="130560" y="856254"/>
            <a:ext cx="6505575" cy="3417"/>
          </a:xfrm>
          <a:prstGeom prst="straightConnector1">
            <a:avLst/>
          </a:prstGeom>
          <a:noFill/>
          <a:ln w="28575" cap="flat" cmpd="sng">
            <a:solidFill>
              <a:srgbClr val="130E3C"/>
            </a:solidFill>
            <a:prstDash val="solid"/>
            <a:round/>
            <a:headEnd type="none" w="sm" len="sm"/>
            <a:tailEnd type="none" w="sm" len="sm"/>
          </a:ln>
          <a:effectLst>
            <a:outerShdw dist="20000" sx="1000" sy="1000" rotWithShape="0">
              <a:srgbClr val="000000"/>
            </a:outerShdw>
          </a:effectLst>
        </p:spPr>
      </p:cxnSp>
      <p:pic>
        <p:nvPicPr>
          <p:cNvPr id="2" name="Picture 6" descr="A blue square with white letters&#10;&#10;Description automatically generated">
            <a:extLst>
              <a:ext uri="{FF2B5EF4-FFF2-40B4-BE49-F238E27FC236}">
                <a16:creationId xmlns:a16="http://schemas.microsoft.com/office/drawing/2014/main" id="{60DAE999-338B-A312-67E0-CF524C67AF4A}"/>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53988" y="45303"/>
            <a:ext cx="812799" cy="75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84;p1">
            <a:extLst>
              <a:ext uri="{FF2B5EF4-FFF2-40B4-BE49-F238E27FC236}">
                <a16:creationId xmlns:a16="http://schemas.microsoft.com/office/drawing/2014/main" id="{471DB904-5CBF-D7AF-851F-8ED209C4E679}"/>
              </a:ext>
            </a:extLst>
          </p:cNvPr>
          <p:cNvSpPr/>
          <p:nvPr/>
        </p:nvSpPr>
        <p:spPr>
          <a:xfrm>
            <a:off x="187926" y="982313"/>
            <a:ext cx="6482147" cy="8497591"/>
          </a:xfrm>
          <a:prstGeom prst="roundRect">
            <a:avLst>
              <a:gd name="adj" fmla="val 826"/>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marL="6350" marR="175260" lvl="0" indent="0" algn="ctr" rtl="0">
              <a:lnSpc>
                <a:spcPct val="104000"/>
              </a:lnSpc>
              <a:spcBef>
                <a:spcPts val="0"/>
              </a:spcBef>
              <a:spcAft>
                <a:spcPts val="25"/>
              </a:spcAft>
              <a:buClr>
                <a:srgbClr val="000000"/>
              </a:buClr>
              <a:buSzPts val="1200"/>
              <a:buFont typeface="Arial"/>
              <a:buNone/>
            </a:pPr>
            <a:r>
              <a:rPr lang="en-GB" b="1" dirty="0">
                <a:solidFill>
                  <a:srgbClr val="130E3C"/>
                </a:solidFill>
                <a:latin typeface="Arial Rounded MT Bold" panose="020F0704030504030204" pitchFamily="34" charset="0"/>
                <a:ea typeface="Arial Rounded"/>
                <a:cs typeface="Arial Rounded"/>
                <a:sym typeface="Arial Rounded"/>
              </a:rPr>
              <a:t>Request a quote from a supplier</a:t>
            </a:r>
          </a:p>
          <a:p>
            <a:pPr marL="6350" marR="175260" lvl="0" indent="0" algn="ctr" rtl="0">
              <a:lnSpc>
                <a:spcPct val="104000"/>
              </a:lnSpc>
              <a:spcBef>
                <a:spcPts val="0"/>
              </a:spcBef>
              <a:spcAft>
                <a:spcPts val="25"/>
              </a:spcAft>
              <a:buClr>
                <a:srgbClr val="000000"/>
              </a:buClr>
              <a:buSzPts val="1200"/>
              <a:buFont typeface="Arial"/>
              <a:buNone/>
            </a:pPr>
            <a:r>
              <a:rPr lang="en-GB" b="1" dirty="0">
                <a:solidFill>
                  <a:srgbClr val="130E3C"/>
                </a:solidFill>
                <a:latin typeface="Arial Rounded MT Bold" panose="020F0704030504030204" pitchFamily="34" charset="0"/>
                <a:ea typeface="Arial Rounded"/>
                <a:cs typeface="Arial Rounded"/>
                <a:sym typeface="Arial Rounded"/>
              </a:rPr>
              <a:t> </a:t>
            </a:r>
          </a:p>
          <a:p>
            <a:pPr marL="6350" marR="175260" lvl="0" indent="0" rtl="0">
              <a:lnSpc>
                <a:spcPct val="104000"/>
              </a:lnSpc>
              <a:spcBef>
                <a:spcPts val="0"/>
              </a:spcBef>
              <a:spcAft>
                <a:spcPts val="25"/>
              </a:spcAft>
              <a:buClr>
                <a:srgbClr val="000000"/>
              </a:buClr>
              <a:buSzPts val="1200"/>
              <a:buFont typeface="Arial"/>
              <a:buNone/>
            </a:pPr>
            <a:r>
              <a:rPr lang="en-GB" dirty="0">
                <a:solidFill>
                  <a:srgbClr val="130E3C"/>
                </a:solidFill>
                <a:latin typeface="Arial Rounded MT Bold" panose="020F0704030504030204" pitchFamily="34" charset="0"/>
                <a:ea typeface="Arial Rounded"/>
                <a:cs typeface="Arial Rounded"/>
                <a:sym typeface="Arial Rounded"/>
              </a:rPr>
              <a:t>Ordering company name: </a:t>
            </a:r>
            <a:r>
              <a:rPr lang="en-GB" dirty="0">
                <a:solidFill>
                  <a:srgbClr val="FF0000"/>
                </a:solidFill>
                <a:latin typeface="Arial Rounded MT Bold" panose="020F0704030504030204" pitchFamily="34" charset="0"/>
                <a:ea typeface="Arial Rounded"/>
                <a:cs typeface="Arial Rounded"/>
                <a:sym typeface="Arial Rounded"/>
              </a:rPr>
              <a:t>Morgan Sindall Construction </a:t>
            </a:r>
          </a:p>
          <a:p>
            <a:pPr marL="6350" marR="175260" lvl="0" indent="0" rtl="0">
              <a:lnSpc>
                <a:spcPct val="104000"/>
              </a:lnSpc>
              <a:spcBef>
                <a:spcPts val="0"/>
              </a:spcBef>
              <a:spcAft>
                <a:spcPts val="25"/>
              </a:spcAft>
              <a:buClr>
                <a:srgbClr val="000000"/>
              </a:buClr>
              <a:buSzPts val="1200"/>
              <a:buFont typeface="Arial"/>
              <a:buNone/>
            </a:pPr>
            <a:r>
              <a:rPr lang="en-GB" dirty="0">
                <a:solidFill>
                  <a:srgbClr val="130E3C"/>
                </a:solidFill>
                <a:latin typeface="Arial Rounded MT Bold" panose="020F0704030504030204" pitchFamily="34" charset="0"/>
                <a:ea typeface="Arial Rounded"/>
                <a:cs typeface="Arial Rounded"/>
                <a:sym typeface="Arial Rounded"/>
              </a:rPr>
              <a:t>Project name: </a:t>
            </a:r>
            <a:r>
              <a:rPr lang="en-GB" dirty="0">
                <a:solidFill>
                  <a:srgbClr val="FF0000"/>
                </a:solidFill>
                <a:latin typeface="Arial Rounded MT Bold" panose="020F0704030504030204" pitchFamily="34" charset="0"/>
                <a:ea typeface="Arial Rounded"/>
                <a:cs typeface="Arial Rounded"/>
                <a:sym typeface="Arial Rounded"/>
              </a:rPr>
              <a:t>17 Columbus Courtyard </a:t>
            </a:r>
          </a:p>
          <a:p>
            <a:pPr marL="6350" marR="175260" lvl="0" indent="0" rtl="0">
              <a:lnSpc>
                <a:spcPct val="104000"/>
              </a:lnSpc>
              <a:spcBef>
                <a:spcPts val="0"/>
              </a:spcBef>
              <a:spcAft>
                <a:spcPts val="25"/>
              </a:spcAft>
              <a:buClr>
                <a:srgbClr val="000000"/>
              </a:buClr>
              <a:buSzPts val="1200"/>
              <a:buFont typeface="Arial"/>
              <a:buNone/>
            </a:pPr>
            <a:r>
              <a:rPr lang="en-GB" dirty="0">
                <a:solidFill>
                  <a:srgbClr val="130E3C"/>
                </a:solidFill>
                <a:latin typeface="Arial Rounded MT Bold" panose="020F0704030504030204" pitchFamily="34" charset="0"/>
                <a:ea typeface="Arial Rounded"/>
                <a:cs typeface="Arial Rounded"/>
                <a:sym typeface="Arial Rounded"/>
              </a:rPr>
              <a:t>Project location: </a:t>
            </a:r>
            <a:r>
              <a:rPr lang="en-GB" dirty="0">
                <a:solidFill>
                  <a:srgbClr val="FF0000"/>
                </a:solidFill>
                <a:latin typeface="Arial Rounded MT Bold" panose="020F0704030504030204" pitchFamily="34" charset="0"/>
                <a:ea typeface="Arial Rounded"/>
                <a:cs typeface="Arial Rounded"/>
                <a:sym typeface="Arial Rounded"/>
              </a:rPr>
              <a:t>Canary Wharf, London </a:t>
            </a: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r>
              <a:rPr lang="en-GB" dirty="0">
                <a:solidFill>
                  <a:srgbClr val="130E3C"/>
                </a:solidFill>
                <a:latin typeface="Arial Rounded MT Bold" panose="020F0704030504030204" pitchFamily="34" charset="0"/>
                <a:ea typeface="Arial Rounded"/>
                <a:cs typeface="Arial Rounded"/>
                <a:sym typeface="Arial Rounded"/>
              </a:rPr>
              <a:t>Total rooms per floor needing fire alarm products: </a:t>
            </a:r>
            <a:r>
              <a:rPr lang="en-GB" dirty="0">
                <a:solidFill>
                  <a:srgbClr val="FF0000"/>
                </a:solidFill>
                <a:latin typeface="Arial Rounded MT Bold" panose="020F0704030504030204" pitchFamily="34" charset="0"/>
                <a:ea typeface="Arial Rounded"/>
                <a:cs typeface="Arial Rounded"/>
                <a:sym typeface="Arial Rounded"/>
              </a:rPr>
              <a:t>20</a:t>
            </a:r>
          </a:p>
          <a:p>
            <a:pPr marL="6350" marR="175260" lvl="0" indent="0" rtl="0">
              <a:lnSpc>
                <a:spcPct val="104000"/>
              </a:lnSpc>
              <a:spcBef>
                <a:spcPts val="0"/>
              </a:spcBef>
              <a:spcAft>
                <a:spcPts val="25"/>
              </a:spcAft>
              <a:buClr>
                <a:srgbClr val="000000"/>
              </a:buClr>
              <a:buSzPts val="1200"/>
              <a:buFont typeface="Arial"/>
              <a:buNone/>
            </a:pPr>
            <a:r>
              <a:rPr lang="en-GB" dirty="0">
                <a:solidFill>
                  <a:srgbClr val="130E3C"/>
                </a:solidFill>
                <a:latin typeface="Arial Rounded MT Bold" panose="020F0704030504030204" pitchFamily="34" charset="0"/>
                <a:ea typeface="Arial Rounded"/>
                <a:cs typeface="Arial Rounded"/>
                <a:sym typeface="Arial Rounded"/>
              </a:rPr>
              <a:t>Number of floors: </a:t>
            </a:r>
            <a:r>
              <a:rPr lang="en-GB" dirty="0">
                <a:solidFill>
                  <a:srgbClr val="FF0000"/>
                </a:solidFill>
                <a:latin typeface="Arial Rounded MT Bold" panose="020F0704030504030204" pitchFamily="34" charset="0"/>
                <a:ea typeface="Arial Rounded"/>
                <a:cs typeface="Arial Rounded"/>
                <a:sym typeface="Arial Rounded"/>
              </a:rPr>
              <a:t>10 </a:t>
            </a: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r>
              <a:rPr lang="en-GB" dirty="0">
                <a:solidFill>
                  <a:srgbClr val="130E3C"/>
                </a:solidFill>
                <a:latin typeface="Arial Rounded MT Bold" panose="020F0704030504030204" pitchFamily="34" charset="0"/>
                <a:ea typeface="Arial Rounded"/>
                <a:cs typeface="Arial Rounded"/>
                <a:sym typeface="Arial Rounded"/>
              </a:rPr>
              <a:t>Order details: </a:t>
            </a: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a:p>
            <a:pPr marL="6350" marR="175260" lvl="0" indent="0" rtl="0">
              <a:lnSpc>
                <a:spcPct val="104000"/>
              </a:lnSpc>
              <a:spcBef>
                <a:spcPts val="0"/>
              </a:spcBef>
              <a:spcAft>
                <a:spcPts val="25"/>
              </a:spcAft>
              <a:buClr>
                <a:srgbClr val="000000"/>
              </a:buClr>
              <a:buSzPts val="1200"/>
              <a:buFont typeface="Arial"/>
              <a:buNone/>
            </a:pPr>
            <a:r>
              <a:rPr lang="en-GB" dirty="0">
                <a:solidFill>
                  <a:srgbClr val="130E3C"/>
                </a:solidFill>
                <a:latin typeface="Arial Rounded MT Bold" panose="020F0704030504030204" pitchFamily="34" charset="0"/>
                <a:ea typeface="Arial Rounded"/>
                <a:cs typeface="Arial Rounded"/>
                <a:sym typeface="Arial Rounded"/>
              </a:rPr>
              <a:t>Signed: _________________</a:t>
            </a:r>
          </a:p>
          <a:p>
            <a:pPr marL="6350" marR="175260" lvl="0" indent="0" rtl="0">
              <a:lnSpc>
                <a:spcPct val="104000"/>
              </a:lnSpc>
              <a:spcBef>
                <a:spcPts val="0"/>
              </a:spcBef>
              <a:spcAft>
                <a:spcPts val="25"/>
              </a:spcAft>
              <a:buClr>
                <a:srgbClr val="000000"/>
              </a:buClr>
              <a:buSzPts val="1200"/>
              <a:buFont typeface="Arial"/>
              <a:buNone/>
            </a:pPr>
            <a:r>
              <a:rPr lang="en-GB" dirty="0">
                <a:solidFill>
                  <a:srgbClr val="130E3C"/>
                </a:solidFill>
                <a:latin typeface="Arial Rounded MT Bold" panose="020F0704030504030204" pitchFamily="34" charset="0"/>
                <a:ea typeface="Arial Rounded"/>
                <a:cs typeface="Arial Rounded"/>
                <a:sym typeface="Arial Rounded"/>
              </a:rPr>
              <a:t>Date: ___________________</a:t>
            </a:r>
          </a:p>
        </p:txBody>
      </p:sp>
      <p:graphicFrame>
        <p:nvGraphicFramePr>
          <p:cNvPr id="3" name="Table 2">
            <a:extLst>
              <a:ext uri="{FF2B5EF4-FFF2-40B4-BE49-F238E27FC236}">
                <a16:creationId xmlns:a16="http://schemas.microsoft.com/office/drawing/2014/main" id="{C05C771C-3262-C534-A395-76F00071ED79}"/>
              </a:ext>
            </a:extLst>
          </p:cNvPr>
          <p:cNvGraphicFramePr>
            <a:graphicFrameLocks noGrp="1"/>
          </p:cNvGraphicFramePr>
          <p:nvPr>
            <p:extLst>
              <p:ext uri="{D42A27DB-BD31-4B8C-83A1-F6EECF244321}">
                <p14:modId xmlns:p14="http://schemas.microsoft.com/office/powerpoint/2010/main" val="2299615790"/>
              </p:ext>
            </p:extLst>
          </p:nvPr>
        </p:nvGraphicFramePr>
        <p:xfrm>
          <a:off x="280231" y="3351051"/>
          <a:ext cx="6206232" cy="5398950"/>
        </p:xfrm>
        <a:graphic>
          <a:graphicData uri="http://schemas.openxmlformats.org/drawingml/2006/table">
            <a:tbl>
              <a:tblPr firstRow="1" bandRow="1">
                <a:tableStyleId>{5940675A-B579-460E-94D1-54222C63F5DA}</a:tableStyleId>
              </a:tblPr>
              <a:tblGrid>
                <a:gridCol w="992787">
                  <a:extLst>
                    <a:ext uri="{9D8B030D-6E8A-4147-A177-3AD203B41FA5}">
                      <a16:colId xmlns:a16="http://schemas.microsoft.com/office/drawing/2014/main" val="887025267"/>
                    </a:ext>
                  </a:extLst>
                </a:gridCol>
                <a:gridCol w="2988859">
                  <a:extLst>
                    <a:ext uri="{9D8B030D-6E8A-4147-A177-3AD203B41FA5}">
                      <a16:colId xmlns:a16="http://schemas.microsoft.com/office/drawing/2014/main" val="788120468"/>
                    </a:ext>
                  </a:extLst>
                </a:gridCol>
                <a:gridCol w="1173708">
                  <a:extLst>
                    <a:ext uri="{9D8B030D-6E8A-4147-A177-3AD203B41FA5}">
                      <a16:colId xmlns:a16="http://schemas.microsoft.com/office/drawing/2014/main" val="3306734457"/>
                    </a:ext>
                  </a:extLst>
                </a:gridCol>
                <a:gridCol w="1050878">
                  <a:extLst>
                    <a:ext uri="{9D8B030D-6E8A-4147-A177-3AD203B41FA5}">
                      <a16:colId xmlns:a16="http://schemas.microsoft.com/office/drawing/2014/main" val="448317133"/>
                    </a:ext>
                  </a:extLst>
                </a:gridCol>
              </a:tblGrid>
              <a:tr h="516414">
                <a:tc>
                  <a:txBody>
                    <a:bodyPr/>
                    <a:lstStyle/>
                    <a:p>
                      <a:r>
                        <a:rPr lang="en-GB" dirty="0">
                          <a:solidFill>
                            <a:srgbClr val="130E3C"/>
                          </a:solidFill>
                          <a:latin typeface="Arial Rounded MT Bold" panose="020F0704030504030204" pitchFamily="34" charset="0"/>
                        </a:rPr>
                        <a:t>Item letter</a:t>
                      </a:r>
                    </a:p>
                  </a:txBody>
                  <a:tcPr/>
                </a:tc>
                <a:tc>
                  <a:txBody>
                    <a:bodyPr/>
                    <a:lstStyle/>
                    <a:p>
                      <a:r>
                        <a:rPr lang="en-GB" dirty="0">
                          <a:solidFill>
                            <a:srgbClr val="130E3C"/>
                          </a:solidFill>
                          <a:latin typeface="Arial Rounded MT Bold" panose="020F0704030504030204" pitchFamily="34" charset="0"/>
                        </a:rPr>
                        <a:t>Item name </a:t>
                      </a:r>
                    </a:p>
                  </a:txBody>
                  <a:tcPr/>
                </a:tc>
                <a:tc>
                  <a:txBody>
                    <a:bodyPr/>
                    <a:lstStyle/>
                    <a:p>
                      <a:r>
                        <a:rPr lang="en-GB" dirty="0">
                          <a:solidFill>
                            <a:srgbClr val="130E3C"/>
                          </a:solidFill>
                          <a:latin typeface="Arial Rounded MT Bold" panose="020F0704030504030204" pitchFamily="34" charset="0"/>
                        </a:rPr>
                        <a:t>Quantity per floor </a:t>
                      </a:r>
                    </a:p>
                  </a:txBody>
                  <a:tcPr/>
                </a:tc>
                <a:tc>
                  <a:txBody>
                    <a:bodyPr/>
                    <a:lstStyle/>
                    <a:p>
                      <a:r>
                        <a:rPr lang="en-GB" dirty="0">
                          <a:solidFill>
                            <a:srgbClr val="130E3C"/>
                          </a:solidFill>
                          <a:latin typeface="Arial Rounded MT Bold" panose="020F0704030504030204" pitchFamily="34" charset="0"/>
                        </a:rPr>
                        <a:t>Total quantity </a:t>
                      </a:r>
                    </a:p>
                  </a:txBody>
                  <a:tcPr/>
                </a:tc>
                <a:extLst>
                  <a:ext uri="{0D108BD9-81ED-4DB2-BD59-A6C34878D82A}">
                    <a16:rowId xmlns:a16="http://schemas.microsoft.com/office/drawing/2014/main" val="4225879872"/>
                  </a:ext>
                </a:extLst>
              </a:tr>
              <a:tr h="369590">
                <a:tc>
                  <a:txBody>
                    <a:bodyPr/>
                    <a:lstStyle/>
                    <a:p>
                      <a:r>
                        <a:rPr lang="en-GB" dirty="0">
                          <a:solidFill>
                            <a:srgbClr val="FF0000"/>
                          </a:solidFill>
                          <a:latin typeface="Arial Rounded MT Bold" panose="020F0704030504030204" pitchFamily="34" charset="0"/>
                        </a:rPr>
                        <a:t>B</a:t>
                      </a:r>
                    </a:p>
                  </a:txBody>
                  <a:tcPr/>
                </a:tc>
                <a:tc>
                  <a:txBody>
                    <a:bodyPr/>
                    <a:lstStyle/>
                    <a:p>
                      <a:r>
                        <a:rPr lang="en-GB" dirty="0">
                          <a:solidFill>
                            <a:srgbClr val="FF0000"/>
                          </a:solidFill>
                          <a:latin typeface="Arial Rounded MT Bold" panose="020F0704030504030204" pitchFamily="34" charset="0"/>
                        </a:rPr>
                        <a:t>Detector mounting base </a:t>
                      </a:r>
                    </a:p>
                  </a:txBody>
                  <a:tcPr/>
                </a:tc>
                <a:tc>
                  <a:txBody>
                    <a:bodyPr/>
                    <a:lstStyle/>
                    <a:p>
                      <a:r>
                        <a:rPr lang="en-GB" dirty="0">
                          <a:solidFill>
                            <a:srgbClr val="FF0000"/>
                          </a:solidFill>
                          <a:latin typeface="Arial Rounded MT Bold" panose="020F0704030504030204" pitchFamily="34" charset="0"/>
                        </a:rPr>
                        <a:t>20</a:t>
                      </a:r>
                    </a:p>
                  </a:txBody>
                  <a:tcPr/>
                </a:tc>
                <a:tc>
                  <a:txBody>
                    <a:bodyPr/>
                    <a:lstStyle/>
                    <a:p>
                      <a:r>
                        <a:rPr lang="en-GB" dirty="0">
                          <a:solidFill>
                            <a:srgbClr val="FF0000"/>
                          </a:solidFill>
                          <a:latin typeface="Arial Rounded MT Bold" panose="020F0704030504030204" pitchFamily="34" charset="0"/>
                        </a:rPr>
                        <a:t>200</a:t>
                      </a:r>
                    </a:p>
                  </a:txBody>
                  <a:tcPr/>
                </a:tc>
                <a:extLst>
                  <a:ext uri="{0D108BD9-81ED-4DB2-BD59-A6C34878D82A}">
                    <a16:rowId xmlns:a16="http://schemas.microsoft.com/office/drawing/2014/main" val="428778665"/>
                  </a:ext>
                </a:extLst>
              </a:tr>
              <a:tr h="369590">
                <a:tc>
                  <a:txBody>
                    <a:bodyPr/>
                    <a:lstStyle/>
                    <a:p>
                      <a:r>
                        <a:rPr lang="en-GB" dirty="0">
                          <a:solidFill>
                            <a:srgbClr val="FF0000"/>
                          </a:solidFill>
                          <a:latin typeface="Arial Rounded MT Bold" panose="020F0704030504030204" pitchFamily="34" charset="0"/>
                        </a:rPr>
                        <a:t>C</a:t>
                      </a:r>
                    </a:p>
                  </a:txBody>
                  <a:tcPr/>
                </a:tc>
                <a:tc>
                  <a:txBody>
                    <a:bodyPr/>
                    <a:lstStyle/>
                    <a:p>
                      <a:r>
                        <a:rPr lang="en-GB" dirty="0">
                          <a:solidFill>
                            <a:srgbClr val="FF0000"/>
                          </a:solidFill>
                          <a:latin typeface="Arial Rounded MT Bold" panose="020F0704030504030204" pitchFamily="34" charset="0"/>
                        </a:rPr>
                        <a:t>Smoke detector covered</a:t>
                      </a:r>
                    </a:p>
                  </a:txBody>
                  <a:tcPr/>
                </a:tc>
                <a:tc>
                  <a:txBody>
                    <a:bodyPr/>
                    <a:lstStyle/>
                    <a:p>
                      <a:r>
                        <a:rPr lang="en-GB" dirty="0">
                          <a:solidFill>
                            <a:srgbClr val="FF0000"/>
                          </a:solidFill>
                          <a:latin typeface="Arial Rounded MT Bold" panose="020F0704030504030204" pitchFamily="34" charset="0"/>
                        </a:rPr>
                        <a:t>20</a:t>
                      </a:r>
                    </a:p>
                  </a:txBody>
                  <a:tcPr/>
                </a:tc>
                <a:tc>
                  <a:txBody>
                    <a:bodyPr/>
                    <a:lstStyle/>
                    <a:p>
                      <a:r>
                        <a:rPr lang="en-GB" dirty="0">
                          <a:solidFill>
                            <a:srgbClr val="FF0000"/>
                          </a:solidFill>
                          <a:latin typeface="Arial Rounded MT Bold" panose="020F0704030504030204" pitchFamily="34" charset="0"/>
                        </a:rPr>
                        <a:t>200</a:t>
                      </a:r>
                    </a:p>
                  </a:txBody>
                  <a:tcPr/>
                </a:tc>
                <a:extLst>
                  <a:ext uri="{0D108BD9-81ED-4DB2-BD59-A6C34878D82A}">
                    <a16:rowId xmlns:a16="http://schemas.microsoft.com/office/drawing/2014/main" val="3652618492"/>
                  </a:ext>
                </a:extLst>
              </a:tr>
              <a:tr h="369590">
                <a:tc>
                  <a:txBody>
                    <a:bodyPr/>
                    <a:lstStyle/>
                    <a:p>
                      <a:r>
                        <a:rPr lang="en-GB" dirty="0">
                          <a:solidFill>
                            <a:srgbClr val="FF0000"/>
                          </a:solidFill>
                          <a:latin typeface="Arial Rounded MT Bold" panose="020F0704030504030204" pitchFamily="34" charset="0"/>
                        </a:rPr>
                        <a:t>A or H</a:t>
                      </a:r>
                    </a:p>
                  </a:txBody>
                  <a:tcPr/>
                </a:tc>
                <a:tc>
                  <a:txBody>
                    <a:bodyPr/>
                    <a:lstStyle/>
                    <a:p>
                      <a:r>
                        <a:rPr lang="en-GB" dirty="0">
                          <a:solidFill>
                            <a:srgbClr val="FF0000"/>
                          </a:solidFill>
                          <a:latin typeface="Arial Rounded MT Bold" panose="020F0704030504030204" pitchFamily="34" charset="0"/>
                        </a:rPr>
                        <a:t>Manual call points </a:t>
                      </a:r>
                    </a:p>
                  </a:txBody>
                  <a:tcPr/>
                </a:tc>
                <a:tc>
                  <a:txBody>
                    <a:bodyPr/>
                    <a:lstStyle/>
                    <a:p>
                      <a:r>
                        <a:rPr lang="en-GB" dirty="0">
                          <a:solidFill>
                            <a:srgbClr val="FF0000"/>
                          </a:solidFill>
                          <a:latin typeface="Arial Rounded MT Bold" panose="020F0704030504030204" pitchFamily="34" charset="0"/>
                        </a:rPr>
                        <a:t>20</a:t>
                      </a:r>
                    </a:p>
                  </a:txBody>
                  <a:tcPr/>
                </a:tc>
                <a:tc>
                  <a:txBody>
                    <a:bodyPr/>
                    <a:lstStyle/>
                    <a:p>
                      <a:r>
                        <a:rPr lang="en-GB" dirty="0">
                          <a:solidFill>
                            <a:srgbClr val="FF0000"/>
                          </a:solidFill>
                          <a:latin typeface="Arial Rounded MT Bold" panose="020F0704030504030204" pitchFamily="34" charset="0"/>
                        </a:rPr>
                        <a:t>200</a:t>
                      </a:r>
                    </a:p>
                  </a:txBody>
                  <a:tcPr/>
                </a:tc>
                <a:extLst>
                  <a:ext uri="{0D108BD9-81ED-4DB2-BD59-A6C34878D82A}">
                    <a16:rowId xmlns:a16="http://schemas.microsoft.com/office/drawing/2014/main" val="3285650350"/>
                  </a:ext>
                </a:extLst>
              </a:tr>
              <a:tr h="369590">
                <a:tc>
                  <a:txBody>
                    <a:bodyPr/>
                    <a:lstStyle/>
                    <a:p>
                      <a:r>
                        <a:rPr lang="en-GB" dirty="0">
                          <a:solidFill>
                            <a:srgbClr val="FF0000"/>
                          </a:solidFill>
                          <a:latin typeface="Arial Rounded MT Bold" panose="020F0704030504030204" pitchFamily="34" charset="0"/>
                        </a:rPr>
                        <a:t>L</a:t>
                      </a:r>
                    </a:p>
                  </a:txBody>
                  <a:tcPr/>
                </a:tc>
                <a:tc>
                  <a:txBody>
                    <a:bodyPr/>
                    <a:lstStyle/>
                    <a:p>
                      <a:r>
                        <a:rPr lang="en-GB" dirty="0">
                          <a:solidFill>
                            <a:srgbClr val="FF0000"/>
                          </a:solidFill>
                          <a:latin typeface="Arial Rounded MT Bold" panose="020F0704030504030204" pitchFamily="34" charset="0"/>
                        </a:rPr>
                        <a:t>Fire alarm control panel </a:t>
                      </a:r>
                    </a:p>
                  </a:txBody>
                  <a:tcPr/>
                </a:tc>
                <a:tc>
                  <a:txBody>
                    <a:bodyPr/>
                    <a:lstStyle/>
                    <a:p>
                      <a:r>
                        <a:rPr lang="en-GB" dirty="0">
                          <a:solidFill>
                            <a:srgbClr val="FF0000"/>
                          </a:solidFill>
                          <a:latin typeface="Arial Rounded MT Bold" panose="020F0704030504030204" pitchFamily="34" charset="0"/>
                        </a:rPr>
                        <a:t>1</a:t>
                      </a:r>
                    </a:p>
                  </a:txBody>
                  <a:tcPr/>
                </a:tc>
                <a:tc>
                  <a:txBody>
                    <a:bodyPr/>
                    <a:lstStyle/>
                    <a:p>
                      <a:r>
                        <a:rPr lang="en-GB" dirty="0">
                          <a:solidFill>
                            <a:srgbClr val="FF0000"/>
                          </a:solidFill>
                          <a:latin typeface="Arial Rounded MT Bold" panose="020F0704030504030204" pitchFamily="34" charset="0"/>
                        </a:rPr>
                        <a:t>10</a:t>
                      </a:r>
                    </a:p>
                  </a:txBody>
                  <a:tcPr/>
                </a:tc>
                <a:extLst>
                  <a:ext uri="{0D108BD9-81ED-4DB2-BD59-A6C34878D82A}">
                    <a16:rowId xmlns:a16="http://schemas.microsoft.com/office/drawing/2014/main" val="522932274"/>
                  </a:ext>
                </a:extLst>
              </a:tr>
              <a:tr h="369590">
                <a:tc>
                  <a:txBody>
                    <a:bodyPr/>
                    <a:lstStyle/>
                    <a:p>
                      <a:r>
                        <a:rPr lang="en-GB" dirty="0">
                          <a:solidFill>
                            <a:srgbClr val="FF0000"/>
                          </a:solidFill>
                          <a:latin typeface="Arial Rounded MT Bold" panose="020F0704030504030204" pitchFamily="34" charset="0"/>
                        </a:rPr>
                        <a:t>E&amp;F or G</a:t>
                      </a:r>
                    </a:p>
                  </a:txBody>
                  <a:tcPr/>
                </a:tc>
                <a:tc>
                  <a:txBody>
                    <a:bodyPr/>
                    <a:lstStyle/>
                    <a:p>
                      <a:r>
                        <a:rPr lang="en-GB" dirty="0">
                          <a:solidFill>
                            <a:srgbClr val="FF0000"/>
                          </a:solidFill>
                          <a:latin typeface="Arial Rounded MT Bold" panose="020F0704030504030204" pitchFamily="34" charset="0"/>
                        </a:rPr>
                        <a:t>Visual alarm device, electronic sounder or sounder beacon </a:t>
                      </a:r>
                    </a:p>
                  </a:txBody>
                  <a:tcPr/>
                </a:tc>
                <a:tc>
                  <a:txBody>
                    <a:bodyPr/>
                    <a:lstStyle/>
                    <a:p>
                      <a:r>
                        <a:rPr lang="en-GB" dirty="0">
                          <a:solidFill>
                            <a:srgbClr val="FF0000"/>
                          </a:solidFill>
                          <a:latin typeface="Arial Rounded MT Bold" panose="020F0704030504030204" pitchFamily="34" charset="0"/>
                        </a:rPr>
                        <a:t>20</a:t>
                      </a:r>
                    </a:p>
                  </a:txBody>
                  <a:tcPr/>
                </a:tc>
                <a:tc>
                  <a:txBody>
                    <a:bodyPr/>
                    <a:lstStyle/>
                    <a:p>
                      <a:r>
                        <a:rPr lang="en-GB" dirty="0">
                          <a:solidFill>
                            <a:srgbClr val="FF0000"/>
                          </a:solidFill>
                          <a:latin typeface="Arial Rounded MT Bold" panose="020F0704030504030204" pitchFamily="34" charset="0"/>
                        </a:rPr>
                        <a:t>200</a:t>
                      </a:r>
                    </a:p>
                  </a:txBody>
                  <a:tcPr/>
                </a:tc>
                <a:extLst>
                  <a:ext uri="{0D108BD9-81ED-4DB2-BD59-A6C34878D82A}">
                    <a16:rowId xmlns:a16="http://schemas.microsoft.com/office/drawing/2014/main" val="2180872595"/>
                  </a:ext>
                </a:extLst>
              </a:tr>
              <a:tr h="369590">
                <a:tc>
                  <a:txBody>
                    <a:bodyPr/>
                    <a:lstStyle/>
                    <a:p>
                      <a:r>
                        <a:rPr lang="en-GB" dirty="0">
                          <a:solidFill>
                            <a:srgbClr val="FF0000"/>
                          </a:solidFill>
                          <a:latin typeface="Arial Rounded MT Bold" panose="020F0704030504030204" pitchFamily="34" charset="0"/>
                        </a:rPr>
                        <a:t>K</a:t>
                      </a:r>
                    </a:p>
                  </a:txBody>
                  <a:tcPr/>
                </a:tc>
                <a:tc>
                  <a:txBody>
                    <a:bodyPr/>
                    <a:lstStyle/>
                    <a:p>
                      <a:r>
                        <a:rPr lang="en-GB" dirty="0">
                          <a:solidFill>
                            <a:srgbClr val="FF0000"/>
                          </a:solidFill>
                          <a:latin typeface="Arial Rounded MT Bold" panose="020F0704030504030204" pitchFamily="34" charset="0"/>
                        </a:rPr>
                        <a:t>Emergency pull cord </a:t>
                      </a:r>
                    </a:p>
                  </a:txBody>
                  <a:tcPr/>
                </a:tc>
                <a:tc>
                  <a:txBody>
                    <a:bodyPr/>
                    <a:lstStyle/>
                    <a:p>
                      <a:r>
                        <a:rPr lang="en-GB" dirty="0">
                          <a:solidFill>
                            <a:srgbClr val="FF0000"/>
                          </a:solidFill>
                          <a:latin typeface="Arial Rounded MT Bold" panose="020F0704030504030204" pitchFamily="34" charset="0"/>
                        </a:rPr>
                        <a:t>1</a:t>
                      </a:r>
                    </a:p>
                  </a:txBody>
                  <a:tcPr/>
                </a:tc>
                <a:tc>
                  <a:txBody>
                    <a:bodyPr/>
                    <a:lstStyle/>
                    <a:p>
                      <a:r>
                        <a:rPr lang="en-GB" dirty="0">
                          <a:solidFill>
                            <a:srgbClr val="FF0000"/>
                          </a:solidFill>
                          <a:latin typeface="Arial Rounded MT Bold" panose="020F0704030504030204" pitchFamily="34" charset="0"/>
                        </a:rPr>
                        <a:t>10</a:t>
                      </a:r>
                    </a:p>
                  </a:txBody>
                  <a:tcPr/>
                </a:tc>
                <a:extLst>
                  <a:ext uri="{0D108BD9-81ED-4DB2-BD59-A6C34878D82A}">
                    <a16:rowId xmlns:a16="http://schemas.microsoft.com/office/drawing/2014/main" val="2590037338"/>
                  </a:ext>
                </a:extLst>
              </a:tr>
              <a:tr h="369590">
                <a:tc>
                  <a:txBody>
                    <a:bodyPr/>
                    <a:lstStyle/>
                    <a:p>
                      <a:r>
                        <a:rPr lang="en-GB" dirty="0">
                          <a:solidFill>
                            <a:srgbClr val="FF0000"/>
                          </a:solidFill>
                          <a:latin typeface="Arial Rounded MT Bold" panose="020F0704030504030204" pitchFamily="34" charset="0"/>
                        </a:rPr>
                        <a:t>M</a:t>
                      </a:r>
                    </a:p>
                  </a:txBody>
                  <a:tcPr/>
                </a:tc>
                <a:tc>
                  <a:txBody>
                    <a:bodyPr/>
                    <a:lstStyle/>
                    <a:p>
                      <a:r>
                        <a:rPr lang="en-GB" dirty="0">
                          <a:solidFill>
                            <a:srgbClr val="FF0000"/>
                          </a:solidFill>
                          <a:latin typeface="Arial Rounded MT Bold" panose="020F0704030504030204" pitchFamily="34" charset="0"/>
                        </a:rPr>
                        <a:t>Fire telephone/emergency call point</a:t>
                      </a:r>
                    </a:p>
                  </a:txBody>
                  <a:tcPr/>
                </a:tc>
                <a:tc>
                  <a:txBody>
                    <a:bodyPr/>
                    <a:lstStyle/>
                    <a:p>
                      <a:r>
                        <a:rPr lang="en-GB" dirty="0">
                          <a:solidFill>
                            <a:srgbClr val="FF0000"/>
                          </a:solidFill>
                          <a:latin typeface="Arial Rounded MT Bold" panose="020F0704030504030204" pitchFamily="34" charset="0"/>
                        </a:rPr>
                        <a:t>1</a:t>
                      </a:r>
                    </a:p>
                  </a:txBody>
                  <a:tcPr/>
                </a:tc>
                <a:tc>
                  <a:txBody>
                    <a:bodyPr/>
                    <a:lstStyle/>
                    <a:p>
                      <a:r>
                        <a:rPr lang="en-GB" dirty="0">
                          <a:solidFill>
                            <a:srgbClr val="FF0000"/>
                          </a:solidFill>
                          <a:latin typeface="Arial Rounded MT Bold" panose="020F0704030504030204" pitchFamily="34" charset="0"/>
                        </a:rPr>
                        <a:t>10</a:t>
                      </a:r>
                    </a:p>
                  </a:txBody>
                  <a:tcPr/>
                </a:tc>
                <a:extLst>
                  <a:ext uri="{0D108BD9-81ED-4DB2-BD59-A6C34878D82A}">
                    <a16:rowId xmlns:a16="http://schemas.microsoft.com/office/drawing/2014/main" val="1902481439"/>
                  </a:ext>
                </a:extLst>
              </a:tr>
              <a:tr h="369590">
                <a:tc>
                  <a:txBody>
                    <a:bodyPr/>
                    <a:lstStyle/>
                    <a:p>
                      <a:r>
                        <a:rPr lang="en-GB" dirty="0">
                          <a:solidFill>
                            <a:srgbClr val="FF0000"/>
                          </a:solidFill>
                          <a:latin typeface="Arial Rounded MT Bold" panose="020F0704030504030204" pitchFamily="34" charset="0"/>
                        </a:rPr>
                        <a:t>N</a:t>
                      </a:r>
                    </a:p>
                  </a:txBody>
                  <a:tcPr/>
                </a:tc>
                <a:tc>
                  <a:txBody>
                    <a:bodyPr/>
                    <a:lstStyle/>
                    <a:p>
                      <a:r>
                        <a:rPr lang="en-GB" dirty="0">
                          <a:solidFill>
                            <a:srgbClr val="FF0000"/>
                          </a:solidFill>
                          <a:latin typeface="Arial Rounded MT Bold" panose="020F0704030504030204" pitchFamily="34" charset="0"/>
                        </a:rPr>
                        <a:t>Ceiling loudspeaker </a:t>
                      </a:r>
                    </a:p>
                  </a:txBody>
                  <a:tcPr/>
                </a:tc>
                <a:tc>
                  <a:txBody>
                    <a:bodyPr/>
                    <a:lstStyle/>
                    <a:p>
                      <a:r>
                        <a:rPr lang="en-GB" dirty="0">
                          <a:solidFill>
                            <a:srgbClr val="FF0000"/>
                          </a:solidFill>
                          <a:latin typeface="Arial Rounded MT Bold" panose="020F0704030504030204" pitchFamily="34" charset="0"/>
                        </a:rPr>
                        <a:t>20</a:t>
                      </a:r>
                    </a:p>
                  </a:txBody>
                  <a:tcPr/>
                </a:tc>
                <a:tc>
                  <a:txBody>
                    <a:bodyPr/>
                    <a:lstStyle/>
                    <a:p>
                      <a:r>
                        <a:rPr lang="en-GB" dirty="0">
                          <a:solidFill>
                            <a:srgbClr val="FF0000"/>
                          </a:solidFill>
                          <a:latin typeface="Arial Rounded MT Bold" panose="020F0704030504030204" pitchFamily="34" charset="0"/>
                        </a:rPr>
                        <a:t>200</a:t>
                      </a:r>
                    </a:p>
                  </a:txBody>
                  <a:tcPr/>
                </a:tc>
                <a:extLst>
                  <a:ext uri="{0D108BD9-81ED-4DB2-BD59-A6C34878D82A}">
                    <a16:rowId xmlns:a16="http://schemas.microsoft.com/office/drawing/2014/main" val="2091061315"/>
                  </a:ext>
                </a:extLst>
              </a:tr>
              <a:tr h="369590">
                <a:tc>
                  <a:txBody>
                    <a:bodyPr/>
                    <a:lstStyle/>
                    <a:p>
                      <a:endParaRPr lang="en-GB" dirty="0">
                        <a:solidFill>
                          <a:srgbClr val="130E3C"/>
                        </a:solidFill>
                        <a:latin typeface="Arial Rounded MT Bold" panose="020F0704030504030204" pitchFamily="34" charset="0"/>
                      </a:endParaRPr>
                    </a:p>
                  </a:txBody>
                  <a:tcPr/>
                </a:tc>
                <a:tc>
                  <a:txBody>
                    <a:bodyPr/>
                    <a:lstStyle/>
                    <a:p>
                      <a:endParaRPr lang="en-GB" dirty="0">
                        <a:solidFill>
                          <a:srgbClr val="130E3C"/>
                        </a:solidFill>
                        <a:latin typeface="Arial Rounded MT Bold" panose="020F0704030504030204" pitchFamily="34" charset="0"/>
                      </a:endParaRPr>
                    </a:p>
                  </a:txBody>
                  <a:tcPr/>
                </a:tc>
                <a:tc>
                  <a:txBody>
                    <a:bodyPr/>
                    <a:lstStyle/>
                    <a:p>
                      <a:endParaRPr lang="en-GB">
                        <a:solidFill>
                          <a:srgbClr val="130E3C"/>
                        </a:solidFill>
                        <a:latin typeface="Arial Rounded MT Bold" panose="020F0704030504030204" pitchFamily="34" charset="0"/>
                      </a:endParaRPr>
                    </a:p>
                  </a:txBody>
                  <a:tcPr/>
                </a:tc>
                <a:tc>
                  <a:txBody>
                    <a:bodyPr/>
                    <a:lstStyle/>
                    <a:p>
                      <a:endParaRPr lang="en-GB" dirty="0">
                        <a:solidFill>
                          <a:srgbClr val="130E3C"/>
                        </a:solidFill>
                        <a:latin typeface="Arial Rounded MT Bold" panose="020F0704030504030204" pitchFamily="34" charset="0"/>
                      </a:endParaRPr>
                    </a:p>
                  </a:txBody>
                  <a:tcPr/>
                </a:tc>
                <a:extLst>
                  <a:ext uri="{0D108BD9-81ED-4DB2-BD59-A6C34878D82A}">
                    <a16:rowId xmlns:a16="http://schemas.microsoft.com/office/drawing/2014/main" val="3228307351"/>
                  </a:ext>
                </a:extLst>
              </a:tr>
              <a:tr h="369590">
                <a:tc>
                  <a:txBody>
                    <a:bodyPr/>
                    <a:lstStyle/>
                    <a:p>
                      <a:endParaRPr lang="en-GB" dirty="0">
                        <a:solidFill>
                          <a:srgbClr val="130E3C"/>
                        </a:solidFill>
                        <a:latin typeface="Arial Rounded MT Bold" panose="020F0704030504030204" pitchFamily="34" charset="0"/>
                      </a:endParaRPr>
                    </a:p>
                  </a:txBody>
                  <a:tcPr/>
                </a:tc>
                <a:tc>
                  <a:txBody>
                    <a:bodyPr/>
                    <a:lstStyle/>
                    <a:p>
                      <a:endParaRPr lang="en-GB" dirty="0">
                        <a:solidFill>
                          <a:srgbClr val="130E3C"/>
                        </a:solidFill>
                        <a:latin typeface="Arial Rounded MT Bold" panose="020F0704030504030204" pitchFamily="34" charset="0"/>
                      </a:endParaRPr>
                    </a:p>
                  </a:txBody>
                  <a:tcPr/>
                </a:tc>
                <a:tc>
                  <a:txBody>
                    <a:bodyPr/>
                    <a:lstStyle/>
                    <a:p>
                      <a:endParaRPr lang="en-GB">
                        <a:solidFill>
                          <a:srgbClr val="130E3C"/>
                        </a:solidFill>
                        <a:latin typeface="Arial Rounded MT Bold" panose="020F0704030504030204" pitchFamily="34" charset="0"/>
                      </a:endParaRPr>
                    </a:p>
                  </a:txBody>
                  <a:tcPr/>
                </a:tc>
                <a:tc>
                  <a:txBody>
                    <a:bodyPr/>
                    <a:lstStyle/>
                    <a:p>
                      <a:endParaRPr lang="en-GB" dirty="0">
                        <a:solidFill>
                          <a:srgbClr val="130E3C"/>
                        </a:solidFill>
                        <a:latin typeface="Arial Rounded MT Bold" panose="020F0704030504030204" pitchFamily="34" charset="0"/>
                      </a:endParaRPr>
                    </a:p>
                  </a:txBody>
                  <a:tcPr/>
                </a:tc>
                <a:extLst>
                  <a:ext uri="{0D108BD9-81ED-4DB2-BD59-A6C34878D82A}">
                    <a16:rowId xmlns:a16="http://schemas.microsoft.com/office/drawing/2014/main" val="2858923144"/>
                  </a:ext>
                </a:extLst>
              </a:tr>
              <a:tr h="369590">
                <a:tc>
                  <a:txBody>
                    <a:bodyPr/>
                    <a:lstStyle/>
                    <a:p>
                      <a:endParaRPr lang="en-GB" dirty="0">
                        <a:solidFill>
                          <a:srgbClr val="130E3C"/>
                        </a:solidFill>
                        <a:latin typeface="Arial Rounded MT Bold" panose="020F0704030504030204" pitchFamily="34" charset="0"/>
                      </a:endParaRPr>
                    </a:p>
                  </a:txBody>
                  <a:tcPr/>
                </a:tc>
                <a:tc>
                  <a:txBody>
                    <a:bodyPr/>
                    <a:lstStyle/>
                    <a:p>
                      <a:endParaRPr lang="en-GB" dirty="0">
                        <a:solidFill>
                          <a:srgbClr val="130E3C"/>
                        </a:solidFill>
                        <a:latin typeface="Arial Rounded MT Bold" panose="020F0704030504030204" pitchFamily="34" charset="0"/>
                      </a:endParaRPr>
                    </a:p>
                  </a:txBody>
                  <a:tcPr/>
                </a:tc>
                <a:tc>
                  <a:txBody>
                    <a:bodyPr/>
                    <a:lstStyle/>
                    <a:p>
                      <a:endParaRPr lang="en-GB">
                        <a:solidFill>
                          <a:srgbClr val="130E3C"/>
                        </a:solidFill>
                        <a:latin typeface="Arial Rounded MT Bold" panose="020F0704030504030204" pitchFamily="34" charset="0"/>
                      </a:endParaRPr>
                    </a:p>
                  </a:txBody>
                  <a:tcPr/>
                </a:tc>
                <a:tc>
                  <a:txBody>
                    <a:bodyPr/>
                    <a:lstStyle/>
                    <a:p>
                      <a:endParaRPr lang="en-GB">
                        <a:solidFill>
                          <a:srgbClr val="130E3C"/>
                        </a:solidFill>
                        <a:latin typeface="Arial Rounded MT Bold" panose="020F0704030504030204" pitchFamily="34" charset="0"/>
                      </a:endParaRPr>
                    </a:p>
                  </a:txBody>
                  <a:tcPr/>
                </a:tc>
                <a:extLst>
                  <a:ext uri="{0D108BD9-81ED-4DB2-BD59-A6C34878D82A}">
                    <a16:rowId xmlns:a16="http://schemas.microsoft.com/office/drawing/2014/main" val="3494296168"/>
                  </a:ext>
                </a:extLst>
              </a:tr>
              <a:tr h="516414">
                <a:tc>
                  <a:txBody>
                    <a:bodyPr/>
                    <a:lstStyle/>
                    <a:p>
                      <a:endParaRPr lang="en-GB" dirty="0">
                        <a:solidFill>
                          <a:srgbClr val="130E3C"/>
                        </a:solidFill>
                        <a:latin typeface="Arial Rounded MT Bold" panose="020F0704030504030204" pitchFamily="34" charset="0"/>
                      </a:endParaRPr>
                    </a:p>
                  </a:txBody>
                  <a:tcPr/>
                </a:tc>
                <a:tc>
                  <a:txBody>
                    <a:bodyPr/>
                    <a:lstStyle/>
                    <a:p>
                      <a:endParaRPr lang="en-GB" dirty="0">
                        <a:solidFill>
                          <a:srgbClr val="130E3C"/>
                        </a:solidFill>
                        <a:latin typeface="Arial Rounded MT Bold" panose="020F0704030504030204" pitchFamily="34" charset="0"/>
                      </a:endParaRPr>
                    </a:p>
                  </a:txBody>
                  <a:tcPr/>
                </a:tc>
                <a:tc>
                  <a:txBody>
                    <a:bodyPr/>
                    <a:lstStyle/>
                    <a:p>
                      <a:r>
                        <a:rPr lang="en-GB" dirty="0">
                          <a:solidFill>
                            <a:srgbClr val="130E3C"/>
                          </a:solidFill>
                          <a:latin typeface="Arial Rounded MT Bold" panose="020F0704030504030204" pitchFamily="34" charset="0"/>
                        </a:rPr>
                        <a:t>Total items required: </a:t>
                      </a:r>
                    </a:p>
                  </a:txBody>
                  <a:tcPr/>
                </a:tc>
                <a:tc>
                  <a:txBody>
                    <a:bodyPr/>
                    <a:lstStyle/>
                    <a:p>
                      <a:r>
                        <a:rPr lang="en-GB" dirty="0">
                          <a:solidFill>
                            <a:srgbClr val="FF0000"/>
                          </a:solidFill>
                          <a:latin typeface="Arial Rounded MT Bold" panose="020F0704030504030204" pitchFamily="34" charset="0"/>
                        </a:rPr>
                        <a:t>1030</a:t>
                      </a:r>
                    </a:p>
                  </a:txBody>
                  <a:tcPr/>
                </a:tc>
                <a:extLst>
                  <a:ext uri="{0D108BD9-81ED-4DB2-BD59-A6C34878D82A}">
                    <a16:rowId xmlns:a16="http://schemas.microsoft.com/office/drawing/2014/main" val="2531659071"/>
                  </a:ext>
                </a:extLst>
              </a:tr>
            </a:tbl>
          </a:graphicData>
        </a:graphic>
      </p:graphicFrame>
    </p:spTree>
    <p:extLst>
      <p:ext uri="{BB962C8B-B14F-4D97-AF65-F5344CB8AC3E}">
        <p14:creationId xmlns:p14="http://schemas.microsoft.com/office/powerpoint/2010/main" val="2078002255"/>
      </p:ext>
    </p:extLst>
  </p:cSld>
  <p:clrMapOvr>
    <a:masterClrMapping/>
  </p:clrMapOvr>
</p:sld>
</file>

<file path=ppt/theme/theme1.xml><?xml version="1.0" encoding="utf-8"?>
<a:theme xmlns:a="http://schemas.openxmlformats.org/drawingml/2006/main" name="1_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477</TotalTime>
  <Words>672</Words>
  <Application>Microsoft Office PowerPoint</Application>
  <PresentationFormat>A4 Paper (210x297 mm)</PresentationFormat>
  <Paragraphs>198</Paragraphs>
  <Slides>4</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Arial Rounded</vt:lpstr>
      <vt:lpstr>Arial Rounded MT Bold</vt:lpstr>
      <vt:lpstr>Calibri</vt:lpstr>
      <vt:lpstr>1_Office 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Clare Faulkner</dc:creator>
  <cp:lastModifiedBy>Clare Faulkner</cp:lastModifiedBy>
  <cp:revision>17</cp:revision>
  <dcterms:created xsi:type="dcterms:W3CDTF">2025-02-26T15:46:15Z</dcterms:created>
  <dcterms:modified xsi:type="dcterms:W3CDTF">2026-02-17T12:03:24Z</dcterms:modified>
</cp:coreProperties>
</file>