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7" r:id="rId2"/>
    <p:sldId id="259" r:id="rId3"/>
    <p:sldId id="260" r:id="rId4"/>
    <p:sldId id="261" r:id="rId5"/>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24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F33208B8-7563-F57F-8B34-08C51EC96171}"/>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7D730BE7-F3EE-0C0C-663A-4B8F2B9064C0}"/>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BD7B3ACD-71F6-D89A-DF6C-96A51259B24A}"/>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05198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E145A1C6-307A-8F60-03A3-82623F9DAFA0}"/>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1AA1EA07-D5F9-640C-AC4D-11014C00969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17AA5AA0-4463-CFEE-2F4A-E3C1E44166DC}"/>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22783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A60EA9F8-6E09-5C2C-EDA8-6F8F44507713}"/>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6958B335-10DD-0831-56EE-FB4C474BB64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ED762F2F-0352-5F01-C88E-1652A56AA6E4}"/>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79058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6D4D7E5E-7CBF-021B-8152-D7BE1DBB7397}"/>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9C23F742-482D-6CD3-191D-CF0186ED5148}"/>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9BFFF176-9233-09D9-7807-9DDDD6D20ADE}"/>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72269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8187C928-C3F9-3D21-51CB-2790F0CDEFB6}"/>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31B1085F-AAD2-A0DD-9FD1-185741BC2F91}"/>
              </a:ext>
            </a:extLst>
          </p:cNvPr>
          <p:cNvSpPr/>
          <p:nvPr/>
        </p:nvSpPr>
        <p:spPr>
          <a:xfrm>
            <a:off x="187926" y="999954"/>
            <a:ext cx="6482147" cy="1303099"/>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Read the client brief below. Use the sample board in the picture on the next page to choose fire alarm products for the lab floors of the project. For some requirements, there might be more than one product that you can choose from. Complete the form that follows with your choices to send to your supplier for a quote.</a:t>
            </a: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
        <p:nvSpPr>
          <p:cNvPr id="87" name="Google Shape;87;p1">
            <a:extLst>
              <a:ext uri="{FF2B5EF4-FFF2-40B4-BE49-F238E27FC236}">
                <a16:creationId xmlns:a16="http://schemas.microsoft.com/office/drawing/2014/main" id="{96D2D242-ABC5-A1EF-E4CA-29DBF3232838}"/>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9925A0D7-84D9-2CE7-6BFC-36CE5C0A2744}"/>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0B63CE56-CE25-0ED8-9ABE-7728F29942AC}"/>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2 – Sample boards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ED8C1094-B84F-4A84-7AF3-712BEF6E4010}"/>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F1B4B2C5-89CF-4E6F-92CC-43C69C261F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7386BB27-9BE0-423D-201F-D8779FDD1F3E}"/>
              </a:ext>
            </a:extLst>
          </p:cNvPr>
          <p:cNvSpPr/>
          <p:nvPr/>
        </p:nvSpPr>
        <p:spPr>
          <a:xfrm>
            <a:off x="187926" y="2443336"/>
            <a:ext cx="6482147" cy="7192468"/>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b="1" dirty="0">
                <a:solidFill>
                  <a:srgbClr val="130E3C"/>
                </a:solidFill>
                <a:latin typeface="Arial Rounded MT Bold" panose="020F0704030504030204" pitchFamily="34" charset="0"/>
                <a:ea typeface="Arial Rounded"/>
                <a:cs typeface="Arial Rounded"/>
                <a:sym typeface="Arial Rounded"/>
              </a:rPr>
              <a:t>Client brief </a:t>
            </a:r>
          </a:p>
          <a:p>
            <a:pPr marL="6350" marR="175260" lvl="0" indent="0" algn="ctr" rtl="0">
              <a:lnSpc>
                <a:spcPct val="104000"/>
              </a:lnSpc>
              <a:spcBef>
                <a:spcPts val="0"/>
              </a:spcBef>
              <a:spcAft>
                <a:spcPts val="25"/>
              </a:spcAft>
              <a:buClr>
                <a:srgbClr val="000000"/>
              </a:buClr>
              <a:buSzPts val="1200"/>
              <a:buFont typeface="Arial"/>
              <a:buNone/>
            </a:pPr>
            <a:endParaRPr lang="en-GB" b="1"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b="1" dirty="0">
                <a:solidFill>
                  <a:srgbClr val="130E3C"/>
                </a:solidFill>
                <a:latin typeface="Arial Rounded MT Bold" panose="020F0704030504030204" pitchFamily="34" charset="0"/>
                <a:ea typeface="Arial Rounded"/>
                <a:cs typeface="Arial Rounded"/>
                <a:sym typeface="Arial Rounded"/>
              </a:rPr>
              <a:t>Fire alarm provision (laboratory areas)</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The laboratory areas shall be provided with a compliant fire detection and alarm system suitable for a science building.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Install automatic fire detection throughout laboratory floors, including smoke detectors in every space.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Provide one manual call point per space.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One fire alarm control panel should be available on each floor.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Provide audible and visual alarms within each laboratory, breakout space, bathroom and corridor to ensure alarms are noticeable in noisy environments.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Install emergency pull cords in all disabled bathrooms.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Ensure an emergency call point is available on every floor. </a:t>
            </a:r>
          </a:p>
          <a:p>
            <a:pPr marL="292100" marR="175260" lvl="0" indent="-285750" rtl="0">
              <a:lnSpc>
                <a:spcPct val="104000"/>
              </a:lnSpc>
              <a:spcBef>
                <a:spcPts val="0"/>
              </a:spcBef>
              <a:spcAft>
                <a:spcPts val="25"/>
              </a:spcAft>
              <a:buClr>
                <a:srgbClr val="000000"/>
              </a:buClr>
              <a:buSzPts val="1200"/>
              <a:buFont typeface="Arial" panose="020B0604020202020204" pitchFamily="34" charset="0"/>
              <a:buChar char="•"/>
            </a:pPr>
            <a:r>
              <a:rPr lang="en-GB" dirty="0">
                <a:solidFill>
                  <a:srgbClr val="130E3C"/>
                </a:solidFill>
                <a:latin typeface="Arial Rounded MT Bold" panose="020F0704030504030204" pitchFamily="34" charset="0"/>
                <a:ea typeface="Arial Rounded"/>
                <a:cs typeface="Arial Rounded"/>
                <a:sym typeface="Arial Rounded"/>
              </a:rPr>
              <a:t>A ceiling loudspeaker should be in every space but an external horn loudspeaker is not required.</a:t>
            </a:r>
          </a:p>
          <a:p>
            <a:pPr marL="6350" marR="175260" lvl="0" rtl="0">
              <a:lnSpc>
                <a:spcPct val="104000"/>
              </a:lnSpc>
              <a:spcBef>
                <a:spcPts val="0"/>
              </a:spcBef>
              <a:spcAft>
                <a:spcPts val="25"/>
              </a:spcAft>
              <a:buClr>
                <a:srgbClr val="000000"/>
              </a:buClr>
              <a:buSzPts val="1200"/>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All fire alarm works to comply with current fire safety regulations and relevant standards. Final design to be confirmed during detailed coordination.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b="1" dirty="0">
                <a:solidFill>
                  <a:srgbClr val="130E3C"/>
                </a:solidFill>
                <a:latin typeface="Arial Rounded MT Bold" panose="020F0704030504030204" pitchFamily="34" charset="0"/>
                <a:ea typeface="Arial Rounded"/>
                <a:cs typeface="Arial Rounded"/>
                <a:sym typeface="Arial Rounded"/>
              </a:rPr>
              <a:t>Rooms per lab floor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Labs: 8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Corridors: 2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Breakout rooms : 4</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WCs: 5</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Disabled WC: 1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Total number of lab floors: 10</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p:txBody>
      </p:sp>
      <p:pic>
        <p:nvPicPr>
          <p:cNvPr id="12" name="Picture 11" descr="A floor plan of a building&#10;&#10;AI-generated content may be incorrect.">
            <a:extLst>
              <a:ext uri="{FF2B5EF4-FFF2-40B4-BE49-F238E27FC236}">
                <a16:creationId xmlns:a16="http://schemas.microsoft.com/office/drawing/2014/main" id="{06F7404F-B824-0219-59D3-C0518DA99D81}"/>
              </a:ext>
            </a:extLst>
          </p:cNvPr>
          <p:cNvPicPr>
            <a:picLocks noChangeAspect="1"/>
          </p:cNvPicPr>
          <p:nvPr/>
        </p:nvPicPr>
        <p:blipFill>
          <a:blip r:embed="rId5"/>
          <a:srcRect l="10151" t="8083" r="11582" b="6455"/>
          <a:stretch>
            <a:fillRect/>
          </a:stretch>
        </p:blipFill>
        <p:spPr>
          <a:xfrm>
            <a:off x="2835435" y="7155052"/>
            <a:ext cx="3688195" cy="2265352"/>
          </a:xfrm>
          <a:prstGeom prst="rect">
            <a:avLst/>
          </a:prstGeom>
        </p:spPr>
      </p:pic>
    </p:spTree>
    <p:extLst>
      <p:ext uri="{BB962C8B-B14F-4D97-AF65-F5344CB8AC3E}">
        <p14:creationId xmlns:p14="http://schemas.microsoft.com/office/powerpoint/2010/main" val="3766795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A498E5C6-0ED6-F02F-AA5E-DB203FA17F23}"/>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993899A5-B485-F588-A9E0-317EB0670467}"/>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0F2C56C2-FA19-D5C4-507B-19243C69B8A7}"/>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BC08E52D-6805-7A62-9882-F9A6747BDCDB}"/>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2 – Sample boards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D5E66599-211F-C824-A844-8FA01AF0DC6C}"/>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E31AC475-1E88-3DFC-0FE4-4FB82C2F07F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149EBA7F-EABE-40F9-B6F9-28540C480BAA}"/>
              </a:ext>
            </a:extLst>
          </p:cNvPr>
          <p:cNvSpPr/>
          <p:nvPr/>
        </p:nvSpPr>
        <p:spPr>
          <a:xfrm>
            <a:off x="187926" y="982313"/>
            <a:ext cx="6482147" cy="8623650"/>
          </a:xfrm>
          <a:prstGeom prst="roundRect">
            <a:avLst>
              <a:gd name="adj" fmla="val 765"/>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sz="1200" u="sng"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sz="1200" b="1" dirty="0">
                <a:solidFill>
                  <a:srgbClr val="130E3C"/>
                </a:solidFill>
                <a:latin typeface="Arial Rounded MT Bold" panose="020F0704030504030204" pitchFamily="34" charset="0"/>
                <a:ea typeface="Arial Rounded"/>
                <a:cs typeface="Arial Rounded"/>
                <a:sym typeface="Arial Rounded"/>
              </a:rPr>
              <a:t>Key</a:t>
            </a:r>
            <a:r>
              <a:rPr lang="en-GB" sz="1200" u="sng" dirty="0">
                <a:solidFill>
                  <a:srgbClr val="130E3C"/>
                </a:solidFill>
                <a:latin typeface="Arial Rounded MT Bold" panose="020F0704030504030204" pitchFamily="34" charset="0"/>
                <a:ea typeface="Arial Rounded"/>
                <a:cs typeface="Arial Rounded"/>
                <a:sym typeface="Arial Rounded"/>
              </a:rPr>
              <a:t> </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A – Manual call point (break glass / resettable call point)</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B – Detector mounting base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C – Smoke detector covered</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D – Smoke detector (open / sensing head visible)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E – Visual alarm device (beacon)</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F – Electronic sounder (alarm sounder)</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G – Sounder beacon (combined sounder and visual alarm)</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H – Manual call point (surface-mounted type)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I – Passive Infrared (PIR) detector (often used for security rather than fire)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J – Control / interface module (fire alarm ancillary module)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K – Emergency pull cord (disabled WC alarm)</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L – Fire alarm control panel (or repeater panel)</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M – Fire telephone / emergency call point (refuge or firefighter telephone)</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N – Ceiling loudspeaker (voice alarm / PA system)</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O – Horn loudspeaker (external or high-output alarm)</a:t>
            </a:r>
          </a:p>
          <a:p>
            <a:pPr marL="6350" marR="175260" lvl="0" indent="0" rtl="0">
              <a:lnSpc>
                <a:spcPct val="104000"/>
              </a:lnSpc>
              <a:spcBef>
                <a:spcPts val="0"/>
              </a:spcBef>
              <a:spcAft>
                <a:spcPts val="25"/>
              </a:spcAft>
              <a:buClr>
                <a:srgbClr val="000000"/>
              </a:buClr>
              <a:buSzPts val="1200"/>
              <a:buFont typeface="Arial"/>
              <a:buNone/>
            </a:pPr>
            <a:r>
              <a:rPr lang="en-GB" sz="1200" dirty="0">
                <a:solidFill>
                  <a:srgbClr val="130E3C"/>
                </a:solidFill>
                <a:latin typeface="Arial Rounded MT Bold" panose="020F0704030504030204" pitchFamily="34" charset="0"/>
                <a:ea typeface="Arial Rounded"/>
                <a:cs typeface="Arial Rounded"/>
                <a:sym typeface="Arial Rounded"/>
              </a:rPr>
              <a:t>P – Voice alarm / PA control unit with handset</a:t>
            </a:r>
          </a:p>
          <a:p>
            <a:pPr marL="6350" marR="175260" lvl="0" indent="0" rtl="0">
              <a:lnSpc>
                <a:spcPct val="104000"/>
              </a:lnSpc>
              <a:spcBef>
                <a:spcPts val="0"/>
              </a:spcBef>
              <a:spcAft>
                <a:spcPts val="25"/>
              </a:spcAft>
              <a:buClr>
                <a:srgbClr val="000000"/>
              </a:buClr>
              <a:buSzPts val="1200"/>
              <a:buFont typeface="Arial"/>
              <a:buNone/>
            </a:pPr>
            <a:endParaRPr lang="en-GB" sz="1200" dirty="0">
              <a:solidFill>
                <a:srgbClr val="130E3C"/>
              </a:solidFill>
              <a:latin typeface="Arial Rounded MT Bold" panose="020F0704030504030204" pitchFamily="34" charset="0"/>
              <a:ea typeface="Arial Rounded"/>
              <a:cs typeface="Arial Rounded"/>
              <a:sym typeface="Arial Rounded"/>
            </a:endParaRPr>
          </a:p>
        </p:txBody>
      </p:sp>
      <p:pic>
        <p:nvPicPr>
          <p:cNvPr id="10" name="Picture 9" descr="A board with different types of fire alarm systems&#10;&#10;AI-generated content may be incorrect.">
            <a:extLst>
              <a:ext uri="{FF2B5EF4-FFF2-40B4-BE49-F238E27FC236}">
                <a16:creationId xmlns:a16="http://schemas.microsoft.com/office/drawing/2014/main" id="{853D9013-4012-F0A1-27EE-3FF30CC04B0B}"/>
              </a:ext>
            </a:extLst>
          </p:cNvPr>
          <p:cNvPicPr>
            <a:picLocks noChangeAspect="1"/>
          </p:cNvPicPr>
          <p:nvPr/>
        </p:nvPicPr>
        <p:blipFill>
          <a:blip r:embed="rId5"/>
          <a:stretch>
            <a:fillRect/>
          </a:stretch>
        </p:blipFill>
        <p:spPr>
          <a:xfrm>
            <a:off x="978231" y="1069546"/>
            <a:ext cx="4908523" cy="5126890"/>
          </a:xfrm>
          <a:prstGeom prst="rect">
            <a:avLst/>
          </a:prstGeom>
        </p:spPr>
      </p:pic>
    </p:spTree>
    <p:extLst>
      <p:ext uri="{BB962C8B-B14F-4D97-AF65-F5344CB8AC3E}">
        <p14:creationId xmlns:p14="http://schemas.microsoft.com/office/powerpoint/2010/main" val="285853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B790DC6B-6A31-6E48-5241-9720AE24AC80}"/>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4D62F7D8-35E8-DA8D-F219-07A9CF3E68C9}"/>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63841EF2-4832-2225-9931-FD19F07547A0}"/>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0EF8972D-2677-91CC-6AF2-6FCF6DBE4F0F}"/>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2 – Sample boards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7D7BD7A0-FEAC-9DDD-53F7-9A10626F1944}"/>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8F58D681-868E-78E4-42DE-69E28563809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2334F95F-3530-373D-FA18-7C91D9167F66}"/>
              </a:ext>
            </a:extLst>
          </p:cNvPr>
          <p:cNvSpPr/>
          <p:nvPr/>
        </p:nvSpPr>
        <p:spPr>
          <a:xfrm>
            <a:off x="187926" y="1152582"/>
            <a:ext cx="6482147" cy="8323905"/>
          </a:xfrm>
          <a:prstGeom prst="roundRect">
            <a:avLst>
              <a:gd name="adj" fmla="val 826"/>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b="1" dirty="0">
                <a:solidFill>
                  <a:srgbClr val="130E3C"/>
                </a:solidFill>
                <a:latin typeface="Arial Rounded MT Bold" panose="020F0704030504030204" pitchFamily="34" charset="0"/>
                <a:ea typeface="Arial Rounded"/>
                <a:cs typeface="Arial Rounded"/>
                <a:sym typeface="Arial Rounded"/>
              </a:rPr>
              <a:t>Request a quote from a supplier </a:t>
            </a:r>
          </a:p>
          <a:p>
            <a:pPr marL="6350" marR="175260" lvl="0" indent="0" algn="ctr" rtl="0">
              <a:lnSpc>
                <a:spcPct val="104000"/>
              </a:lnSpc>
              <a:spcBef>
                <a:spcPts val="0"/>
              </a:spcBef>
              <a:spcAft>
                <a:spcPts val="25"/>
              </a:spcAft>
              <a:buClr>
                <a:srgbClr val="000000"/>
              </a:buClr>
              <a:buSzPts val="1200"/>
              <a:buFont typeface="Arial"/>
              <a:buNone/>
            </a:pPr>
            <a:endParaRPr lang="en-GB" b="1"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Ordering company name: ______________________</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Project name: ________________________</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Project location: _____________________</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Total rooms per floor needing fire alarm products: ______________</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Number of floors: _______________________</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Order details: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Signed: _________________</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Date: ___________________</a:t>
            </a:r>
          </a:p>
        </p:txBody>
      </p:sp>
      <p:graphicFrame>
        <p:nvGraphicFramePr>
          <p:cNvPr id="3" name="Table 2">
            <a:extLst>
              <a:ext uri="{FF2B5EF4-FFF2-40B4-BE49-F238E27FC236}">
                <a16:creationId xmlns:a16="http://schemas.microsoft.com/office/drawing/2014/main" id="{AF30574D-C034-C265-C1AA-61019B9D6D23}"/>
              </a:ext>
            </a:extLst>
          </p:cNvPr>
          <p:cNvGraphicFramePr>
            <a:graphicFrameLocks noGrp="1"/>
          </p:cNvGraphicFramePr>
          <p:nvPr>
            <p:extLst>
              <p:ext uri="{D42A27DB-BD31-4B8C-83A1-F6EECF244321}">
                <p14:modId xmlns:p14="http://schemas.microsoft.com/office/powerpoint/2010/main" val="471526385"/>
              </p:ext>
            </p:extLst>
          </p:nvPr>
        </p:nvGraphicFramePr>
        <p:xfrm>
          <a:off x="325883" y="3651608"/>
          <a:ext cx="6206232" cy="5101810"/>
        </p:xfrm>
        <a:graphic>
          <a:graphicData uri="http://schemas.openxmlformats.org/drawingml/2006/table">
            <a:tbl>
              <a:tblPr firstRow="1" bandRow="1">
                <a:tableStyleId>{5940675A-B579-460E-94D1-54222C63F5DA}</a:tableStyleId>
              </a:tblPr>
              <a:tblGrid>
                <a:gridCol w="698367">
                  <a:extLst>
                    <a:ext uri="{9D8B030D-6E8A-4147-A177-3AD203B41FA5}">
                      <a16:colId xmlns:a16="http://schemas.microsoft.com/office/drawing/2014/main" val="887025267"/>
                    </a:ext>
                  </a:extLst>
                </a:gridCol>
                <a:gridCol w="3283279">
                  <a:extLst>
                    <a:ext uri="{9D8B030D-6E8A-4147-A177-3AD203B41FA5}">
                      <a16:colId xmlns:a16="http://schemas.microsoft.com/office/drawing/2014/main" val="788120468"/>
                    </a:ext>
                  </a:extLst>
                </a:gridCol>
                <a:gridCol w="1173708">
                  <a:extLst>
                    <a:ext uri="{9D8B030D-6E8A-4147-A177-3AD203B41FA5}">
                      <a16:colId xmlns:a16="http://schemas.microsoft.com/office/drawing/2014/main" val="3306734457"/>
                    </a:ext>
                  </a:extLst>
                </a:gridCol>
                <a:gridCol w="1050878">
                  <a:extLst>
                    <a:ext uri="{9D8B030D-6E8A-4147-A177-3AD203B41FA5}">
                      <a16:colId xmlns:a16="http://schemas.microsoft.com/office/drawing/2014/main" val="448317133"/>
                    </a:ext>
                  </a:extLst>
                </a:gridCol>
              </a:tblGrid>
              <a:tr h="516414">
                <a:tc>
                  <a:txBody>
                    <a:bodyPr/>
                    <a:lstStyle/>
                    <a:p>
                      <a:r>
                        <a:rPr lang="en-GB" dirty="0">
                          <a:solidFill>
                            <a:srgbClr val="130E3C"/>
                          </a:solidFill>
                          <a:latin typeface="Arial Rounded MT Bold" panose="020F0704030504030204" pitchFamily="34" charset="0"/>
                        </a:rPr>
                        <a:t>Item letter</a:t>
                      </a:r>
                    </a:p>
                  </a:txBody>
                  <a:tcPr/>
                </a:tc>
                <a:tc>
                  <a:txBody>
                    <a:bodyPr/>
                    <a:lstStyle/>
                    <a:p>
                      <a:r>
                        <a:rPr lang="en-GB" dirty="0">
                          <a:solidFill>
                            <a:srgbClr val="130E3C"/>
                          </a:solidFill>
                          <a:latin typeface="Arial Rounded MT Bold" panose="020F0704030504030204" pitchFamily="34" charset="0"/>
                        </a:rPr>
                        <a:t>Item name </a:t>
                      </a:r>
                    </a:p>
                  </a:txBody>
                  <a:tcPr/>
                </a:tc>
                <a:tc>
                  <a:txBody>
                    <a:bodyPr/>
                    <a:lstStyle/>
                    <a:p>
                      <a:r>
                        <a:rPr lang="en-GB" dirty="0">
                          <a:solidFill>
                            <a:srgbClr val="130E3C"/>
                          </a:solidFill>
                          <a:latin typeface="Arial Rounded MT Bold" panose="020F0704030504030204" pitchFamily="34" charset="0"/>
                        </a:rPr>
                        <a:t>Quantity per floor </a:t>
                      </a:r>
                    </a:p>
                  </a:txBody>
                  <a:tcPr/>
                </a:tc>
                <a:tc>
                  <a:txBody>
                    <a:bodyPr/>
                    <a:lstStyle/>
                    <a:p>
                      <a:r>
                        <a:rPr lang="en-GB" dirty="0">
                          <a:solidFill>
                            <a:srgbClr val="130E3C"/>
                          </a:solidFill>
                          <a:latin typeface="Arial Rounded MT Bold" panose="020F0704030504030204" pitchFamily="34" charset="0"/>
                        </a:rPr>
                        <a:t>Total quantity </a:t>
                      </a:r>
                    </a:p>
                  </a:txBody>
                  <a:tcPr/>
                </a:tc>
                <a:extLst>
                  <a:ext uri="{0D108BD9-81ED-4DB2-BD59-A6C34878D82A}">
                    <a16:rowId xmlns:a16="http://schemas.microsoft.com/office/drawing/2014/main" val="4225879872"/>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428778665"/>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extLst>
                  <a:ext uri="{0D108BD9-81ED-4DB2-BD59-A6C34878D82A}">
                    <a16:rowId xmlns:a16="http://schemas.microsoft.com/office/drawing/2014/main" val="3652618492"/>
                  </a:ext>
                </a:extLst>
              </a:tr>
              <a:tr h="369590">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extLst>
                  <a:ext uri="{0D108BD9-81ED-4DB2-BD59-A6C34878D82A}">
                    <a16:rowId xmlns:a16="http://schemas.microsoft.com/office/drawing/2014/main" val="3285650350"/>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522932274"/>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180872595"/>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590037338"/>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1902481439"/>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091061315"/>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3228307351"/>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858923144"/>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extLst>
                  <a:ext uri="{0D108BD9-81ED-4DB2-BD59-A6C34878D82A}">
                    <a16:rowId xmlns:a16="http://schemas.microsoft.com/office/drawing/2014/main" val="3494296168"/>
                  </a:ext>
                </a:extLst>
              </a:tr>
              <a:tr h="516414">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r>
                        <a:rPr lang="en-GB" dirty="0">
                          <a:solidFill>
                            <a:srgbClr val="130E3C"/>
                          </a:solidFill>
                          <a:latin typeface="Arial Rounded MT Bold" panose="020F0704030504030204" pitchFamily="34" charset="0"/>
                        </a:rPr>
                        <a:t>Total items required: </a:t>
                      </a: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531659071"/>
                  </a:ext>
                </a:extLst>
              </a:tr>
            </a:tbl>
          </a:graphicData>
        </a:graphic>
      </p:graphicFrame>
    </p:spTree>
    <p:extLst>
      <p:ext uri="{BB962C8B-B14F-4D97-AF65-F5344CB8AC3E}">
        <p14:creationId xmlns:p14="http://schemas.microsoft.com/office/powerpoint/2010/main" val="94497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A74AA0BA-D7EB-33D8-B1E1-3B9341E44728}"/>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E4397484-C768-9940-C8FE-8138008C67B7}"/>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E6E902AD-958A-487E-120B-B5B76C768948}"/>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45C32D34-40B5-F957-8C8E-18644017D951}"/>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2 – Sample boards </a:t>
            </a:r>
            <a:r>
              <a:rPr lang="en-GB" sz="1600" dirty="0">
                <a:solidFill>
                  <a:srgbClr val="FF0000"/>
                </a:solidFill>
                <a:latin typeface="Arial Rounded MT Bold" panose="020F0704030504030204" pitchFamily="34" charset="0"/>
                <a:ea typeface="Arial Rounded"/>
                <a:cs typeface="Arial Rounded"/>
                <a:sym typeface="Arial Rounded"/>
              </a:rPr>
              <a:t>Answers</a:t>
            </a:r>
            <a:endParaRPr sz="1050" u="none" strike="noStrike" cap="none" dirty="0">
              <a:solidFill>
                <a:srgbClr val="FF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452B6D49-74D9-299D-C3F6-55BD9BC5FC0A}"/>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60DAE999-338B-A312-67E0-CF524C67AF4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471DB904-5CBF-D7AF-851F-8ED209C4E679}"/>
              </a:ext>
            </a:extLst>
          </p:cNvPr>
          <p:cNvSpPr/>
          <p:nvPr/>
        </p:nvSpPr>
        <p:spPr>
          <a:xfrm>
            <a:off x="187926" y="982313"/>
            <a:ext cx="6482147" cy="8497591"/>
          </a:xfrm>
          <a:prstGeom prst="roundRect">
            <a:avLst>
              <a:gd name="adj" fmla="val 826"/>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b="1" dirty="0">
                <a:solidFill>
                  <a:srgbClr val="130E3C"/>
                </a:solidFill>
                <a:latin typeface="Arial Rounded MT Bold" panose="020F0704030504030204" pitchFamily="34" charset="0"/>
                <a:ea typeface="Arial Rounded"/>
                <a:cs typeface="Arial Rounded"/>
                <a:sym typeface="Arial Rounded"/>
              </a:rPr>
              <a:t>Request a quote from a supplier</a:t>
            </a:r>
          </a:p>
          <a:p>
            <a:pPr marL="6350" marR="175260" lvl="0" indent="0" algn="ctr" rtl="0">
              <a:lnSpc>
                <a:spcPct val="104000"/>
              </a:lnSpc>
              <a:spcBef>
                <a:spcPts val="0"/>
              </a:spcBef>
              <a:spcAft>
                <a:spcPts val="25"/>
              </a:spcAft>
              <a:buClr>
                <a:srgbClr val="000000"/>
              </a:buClr>
              <a:buSzPts val="1200"/>
              <a:buFont typeface="Arial"/>
              <a:buNone/>
            </a:pPr>
            <a:r>
              <a:rPr lang="en-GB" b="1" dirty="0">
                <a:solidFill>
                  <a:srgbClr val="130E3C"/>
                </a:solidFill>
                <a:latin typeface="Arial Rounded MT Bold" panose="020F0704030504030204" pitchFamily="34" charset="0"/>
                <a:ea typeface="Arial Rounded"/>
                <a:cs typeface="Arial Rounded"/>
                <a:sym typeface="Arial Rounded"/>
              </a:rPr>
              <a:t>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Ordering company name: </a:t>
            </a:r>
            <a:r>
              <a:rPr lang="en-GB" dirty="0">
                <a:solidFill>
                  <a:srgbClr val="FF0000"/>
                </a:solidFill>
                <a:latin typeface="Arial Rounded MT Bold" panose="020F0704030504030204" pitchFamily="34" charset="0"/>
                <a:ea typeface="Arial Rounded"/>
                <a:cs typeface="Arial Rounded"/>
                <a:sym typeface="Arial Rounded"/>
              </a:rPr>
              <a:t>Morgan Sindall Construction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Project name: </a:t>
            </a:r>
            <a:r>
              <a:rPr lang="en-GB" dirty="0">
                <a:solidFill>
                  <a:srgbClr val="FF0000"/>
                </a:solidFill>
                <a:latin typeface="Arial Rounded MT Bold" panose="020F0704030504030204" pitchFamily="34" charset="0"/>
                <a:ea typeface="Arial Rounded"/>
                <a:cs typeface="Arial Rounded"/>
                <a:sym typeface="Arial Rounded"/>
              </a:rPr>
              <a:t>17 Columbus Courtyard </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Project location: </a:t>
            </a:r>
            <a:r>
              <a:rPr lang="en-GB" dirty="0">
                <a:solidFill>
                  <a:srgbClr val="FF0000"/>
                </a:solidFill>
                <a:latin typeface="Arial Rounded MT Bold" panose="020F0704030504030204" pitchFamily="34" charset="0"/>
                <a:ea typeface="Arial Rounded"/>
                <a:cs typeface="Arial Rounded"/>
                <a:sym typeface="Arial Rounded"/>
              </a:rPr>
              <a:t>Canary Wharf, London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Total rooms per floor needing fire alarm products: </a:t>
            </a:r>
            <a:r>
              <a:rPr lang="en-GB" dirty="0">
                <a:solidFill>
                  <a:srgbClr val="FF0000"/>
                </a:solidFill>
                <a:latin typeface="Arial Rounded MT Bold" panose="020F0704030504030204" pitchFamily="34" charset="0"/>
                <a:ea typeface="Arial Rounded"/>
                <a:cs typeface="Arial Rounded"/>
                <a:sym typeface="Arial Rounded"/>
              </a:rPr>
              <a:t>20</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Number of floors: </a:t>
            </a:r>
            <a:r>
              <a:rPr lang="en-GB" dirty="0">
                <a:solidFill>
                  <a:srgbClr val="FF0000"/>
                </a:solidFill>
                <a:latin typeface="Arial Rounded MT Bold" panose="020F0704030504030204" pitchFamily="34" charset="0"/>
                <a:ea typeface="Arial Rounded"/>
                <a:cs typeface="Arial Rounded"/>
                <a:sym typeface="Arial Rounded"/>
              </a:rPr>
              <a:t>10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Order details: </a:t>
            </a: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Signed: _________________</a:t>
            </a:r>
          </a:p>
          <a:p>
            <a:pPr marL="6350" marR="175260" lvl="0" indent="0"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Date: ___________________</a:t>
            </a:r>
          </a:p>
        </p:txBody>
      </p:sp>
      <p:graphicFrame>
        <p:nvGraphicFramePr>
          <p:cNvPr id="3" name="Table 2">
            <a:extLst>
              <a:ext uri="{FF2B5EF4-FFF2-40B4-BE49-F238E27FC236}">
                <a16:creationId xmlns:a16="http://schemas.microsoft.com/office/drawing/2014/main" id="{C05C771C-3262-C534-A395-76F00071ED79}"/>
              </a:ext>
            </a:extLst>
          </p:cNvPr>
          <p:cNvGraphicFramePr>
            <a:graphicFrameLocks noGrp="1"/>
          </p:cNvGraphicFramePr>
          <p:nvPr>
            <p:extLst>
              <p:ext uri="{D42A27DB-BD31-4B8C-83A1-F6EECF244321}">
                <p14:modId xmlns:p14="http://schemas.microsoft.com/office/powerpoint/2010/main" val="2299615790"/>
              </p:ext>
            </p:extLst>
          </p:nvPr>
        </p:nvGraphicFramePr>
        <p:xfrm>
          <a:off x="280231" y="3351051"/>
          <a:ext cx="6206232" cy="5398950"/>
        </p:xfrm>
        <a:graphic>
          <a:graphicData uri="http://schemas.openxmlformats.org/drawingml/2006/table">
            <a:tbl>
              <a:tblPr firstRow="1" bandRow="1">
                <a:tableStyleId>{5940675A-B579-460E-94D1-54222C63F5DA}</a:tableStyleId>
              </a:tblPr>
              <a:tblGrid>
                <a:gridCol w="992787">
                  <a:extLst>
                    <a:ext uri="{9D8B030D-6E8A-4147-A177-3AD203B41FA5}">
                      <a16:colId xmlns:a16="http://schemas.microsoft.com/office/drawing/2014/main" val="887025267"/>
                    </a:ext>
                  </a:extLst>
                </a:gridCol>
                <a:gridCol w="2988859">
                  <a:extLst>
                    <a:ext uri="{9D8B030D-6E8A-4147-A177-3AD203B41FA5}">
                      <a16:colId xmlns:a16="http://schemas.microsoft.com/office/drawing/2014/main" val="788120468"/>
                    </a:ext>
                  </a:extLst>
                </a:gridCol>
                <a:gridCol w="1173708">
                  <a:extLst>
                    <a:ext uri="{9D8B030D-6E8A-4147-A177-3AD203B41FA5}">
                      <a16:colId xmlns:a16="http://schemas.microsoft.com/office/drawing/2014/main" val="3306734457"/>
                    </a:ext>
                  </a:extLst>
                </a:gridCol>
                <a:gridCol w="1050878">
                  <a:extLst>
                    <a:ext uri="{9D8B030D-6E8A-4147-A177-3AD203B41FA5}">
                      <a16:colId xmlns:a16="http://schemas.microsoft.com/office/drawing/2014/main" val="448317133"/>
                    </a:ext>
                  </a:extLst>
                </a:gridCol>
              </a:tblGrid>
              <a:tr h="516414">
                <a:tc>
                  <a:txBody>
                    <a:bodyPr/>
                    <a:lstStyle/>
                    <a:p>
                      <a:r>
                        <a:rPr lang="en-GB" dirty="0">
                          <a:solidFill>
                            <a:srgbClr val="130E3C"/>
                          </a:solidFill>
                          <a:latin typeface="Arial Rounded MT Bold" panose="020F0704030504030204" pitchFamily="34" charset="0"/>
                        </a:rPr>
                        <a:t>Item letter</a:t>
                      </a:r>
                    </a:p>
                  </a:txBody>
                  <a:tcPr/>
                </a:tc>
                <a:tc>
                  <a:txBody>
                    <a:bodyPr/>
                    <a:lstStyle/>
                    <a:p>
                      <a:r>
                        <a:rPr lang="en-GB" dirty="0">
                          <a:solidFill>
                            <a:srgbClr val="130E3C"/>
                          </a:solidFill>
                          <a:latin typeface="Arial Rounded MT Bold" panose="020F0704030504030204" pitchFamily="34" charset="0"/>
                        </a:rPr>
                        <a:t>Item name </a:t>
                      </a:r>
                    </a:p>
                  </a:txBody>
                  <a:tcPr/>
                </a:tc>
                <a:tc>
                  <a:txBody>
                    <a:bodyPr/>
                    <a:lstStyle/>
                    <a:p>
                      <a:r>
                        <a:rPr lang="en-GB" dirty="0">
                          <a:solidFill>
                            <a:srgbClr val="130E3C"/>
                          </a:solidFill>
                          <a:latin typeface="Arial Rounded MT Bold" panose="020F0704030504030204" pitchFamily="34" charset="0"/>
                        </a:rPr>
                        <a:t>Quantity per floor </a:t>
                      </a:r>
                    </a:p>
                  </a:txBody>
                  <a:tcPr/>
                </a:tc>
                <a:tc>
                  <a:txBody>
                    <a:bodyPr/>
                    <a:lstStyle/>
                    <a:p>
                      <a:r>
                        <a:rPr lang="en-GB" dirty="0">
                          <a:solidFill>
                            <a:srgbClr val="130E3C"/>
                          </a:solidFill>
                          <a:latin typeface="Arial Rounded MT Bold" panose="020F0704030504030204" pitchFamily="34" charset="0"/>
                        </a:rPr>
                        <a:t>Total quantity </a:t>
                      </a:r>
                    </a:p>
                  </a:txBody>
                  <a:tcPr/>
                </a:tc>
                <a:extLst>
                  <a:ext uri="{0D108BD9-81ED-4DB2-BD59-A6C34878D82A}">
                    <a16:rowId xmlns:a16="http://schemas.microsoft.com/office/drawing/2014/main" val="4225879872"/>
                  </a:ext>
                </a:extLst>
              </a:tr>
              <a:tr h="369590">
                <a:tc>
                  <a:txBody>
                    <a:bodyPr/>
                    <a:lstStyle/>
                    <a:p>
                      <a:r>
                        <a:rPr lang="en-GB" dirty="0">
                          <a:solidFill>
                            <a:srgbClr val="FF0000"/>
                          </a:solidFill>
                          <a:latin typeface="Arial Rounded MT Bold" panose="020F0704030504030204" pitchFamily="34" charset="0"/>
                        </a:rPr>
                        <a:t>B</a:t>
                      </a:r>
                    </a:p>
                  </a:txBody>
                  <a:tcPr/>
                </a:tc>
                <a:tc>
                  <a:txBody>
                    <a:bodyPr/>
                    <a:lstStyle/>
                    <a:p>
                      <a:r>
                        <a:rPr lang="en-GB" dirty="0">
                          <a:solidFill>
                            <a:srgbClr val="FF0000"/>
                          </a:solidFill>
                          <a:latin typeface="Arial Rounded MT Bold" panose="020F0704030504030204" pitchFamily="34" charset="0"/>
                        </a:rPr>
                        <a:t>Detector mounting base </a:t>
                      </a:r>
                    </a:p>
                  </a:txBody>
                  <a:tcPr/>
                </a:tc>
                <a:tc>
                  <a:txBody>
                    <a:bodyPr/>
                    <a:lstStyle/>
                    <a:p>
                      <a:r>
                        <a:rPr lang="en-GB" dirty="0">
                          <a:solidFill>
                            <a:srgbClr val="FF0000"/>
                          </a:solidFill>
                          <a:latin typeface="Arial Rounded MT Bold" panose="020F0704030504030204" pitchFamily="34" charset="0"/>
                        </a:rPr>
                        <a:t>20</a:t>
                      </a:r>
                    </a:p>
                  </a:txBody>
                  <a:tcPr/>
                </a:tc>
                <a:tc>
                  <a:txBody>
                    <a:bodyPr/>
                    <a:lstStyle/>
                    <a:p>
                      <a:r>
                        <a:rPr lang="en-GB" dirty="0">
                          <a:solidFill>
                            <a:srgbClr val="FF0000"/>
                          </a:solidFill>
                          <a:latin typeface="Arial Rounded MT Bold" panose="020F0704030504030204" pitchFamily="34" charset="0"/>
                        </a:rPr>
                        <a:t>200</a:t>
                      </a:r>
                    </a:p>
                  </a:txBody>
                  <a:tcPr/>
                </a:tc>
                <a:extLst>
                  <a:ext uri="{0D108BD9-81ED-4DB2-BD59-A6C34878D82A}">
                    <a16:rowId xmlns:a16="http://schemas.microsoft.com/office/drawing/2014/main" val="428778665"/>
                  </a:ext>
                </a:extLst>
              </a:tr>
              <a:tr h="369590">
                <a:tc>
                  <a:txBody>
                    <a:bodyPr/>
                    <a:lstStyle/>
                    <a:p>
                      <a:r>
                        <a:rPr lang="en-GB" dirty="0">
                          <a:solidFill>
                            <a:srgbClr val="FF0000"/>
                          </a:solidFill>
                          <a:latin typeface="Arial Rounded MT Bold" panose="020F0704030504030204" pitchFamily="34" charset="0"/>
                        </a:rPr>
                        <a:t>C</a:t>
                      </a:r>
                    </a:p>
                  </a:txBody>
                  <a:tcPr/>
                </a:tc>
                <a:tc>
                  <a:txBody>
                    <a:bodyPr/>
                    <a:lstStyle/>
                    <a:p>
                      <a:r>
                        <a:rPr lang="en-GB" dirty="0">
                          <a:solidFill>
                            <a:srgbClr val="FF0000"/>
                          </a:solidFill>
                          <a:latin typeface="Arial Rounded MT Bold" panose="020F0704030504030204" pitchFamily="34" charset="0"/>
                        </a:rPr>
                        <a:t>Smoke detector covered</a:t>
                      </a:r>
                    </a:p>
                  </a:txBody>
                  <a:tcPr/>
                </a:tc>
                <a:tc>
                  <a:txBody>
                    <a:bodyPr/>
                    <a:lstStyle/>
                    <a:p>
                      <a:r>
                        <a:rPr lang="en-GB" dirty="0">
                          <a:solidFill>
                            <a:srgbClr val="FF0000"/>
                          </a:solidFill>
                          <a:latin typeface="Arial Rounded MT Bold" panose="020F0704030504030204" pitchFamily="34" charset="0"/>
                        </a:rPr>
                        <a:t>20</a:t>
                      </a:r>
                    </a:p>
                  </a:txBody>
                  <a:tcPr/>
                </a:tc>
                <a:tc>
                  <a:txBody>
                    <a:bodyPr/>
                    <a:lstStyle/>
                    <a:p>
                      <a:r>
                        <a:rPr lang="en-GB" dirty="0">
                          <a:solidFill>
                            <a:srgbClr val="FF0000"/>
                          </a:solidFill>
                          <a:latin typeface="Arial Rounded MT Bold" panose="020F0704030504030204" pitchFamily="34" charset="0"/>
                        </a:rPr>
                        <a:t>200</a:t>
                      </a:r>
                    </a:p>
                  </a:txBody>
                  <a:tcPr/>
                </a:tc>
                <a:extLst>
                  <a:ext uri="{0D108BD9-81ED-4DB2-BD59-A6C34878D82A}">
                    <a16:rowId xmlns:a16="http://schemas.microsoft.com/office/drawing/2014/main" val="3652618492"/>
                  </a:ext>
                </a:extLst>
              </a:tr>
              <a:tr h="369590">
                <a:tc>
                  <a:txBody>
                    <a:bodyPr/>
                    <a:lstStyle/>
                    <a:p>
                      <a:r>
                        <a:rPr lang="en-GB" dirty="0">
                          <a:solidFill>
                            <a:srgbClr val="FF0000"/>
                          </a:solidFill>
                          <a:latin typeface="Arial Rounded MT Bold" panose="020F0704030504030204" pitchFamily="34" charset="0"/>
                        </a:rPr>
                        <a:t>A or H</a:t>
                      </a:r>
                    </a:p>
                  </a:txBody>
                  <a:tcPr/>
                </a:tc>
                <a:tc>
                  <a:txBody>
                    <a:bodyPr/>
                    <a:lstStyle/>
                    <a:p>
                      <a:r>
                        <a:rPr lang="en-GB" dirty="0">
                          <a:solidFill>
                            <a:srgbClr val="FF0000"/>
                          </a:solidFill>
                          <a:latin typeface="Arial Rounded MT Bold" panose="020F0704030504030204" pitchFamily="34" charset="0"/>
                        </a:rPr>
                        <a:t>Manual call points </a:t>
                      </a:r>
                    </a:p>
                  </a:txBody>
                  <a:tcPr/>
                </a:tc>
                <a:tc>
                  <a:txBody>
                    <a:bodyPr/>
                    <a:lstStyle/>
                    <a:p>
                      <a:r>
                        <a:rPr lang="en-GB" dirty="0">
                          <a:solidFill>
                            <a:srgbClr val="FF0000"/>
                          </a:solidFill>
                          <a:latin typeface="Arial Rounded MT Bold" panose="020F0704030504030204" pitchFamily="34" charset="0"/>
                        </a:rPr>
                        <a:t>20</a:t>
                      </a:r>
                    </a:p>
                  </a:txBody>
                  <a:tcPr/>
                </a:tc>
                <a:tc>
                  <a:txBody>
                    <a:bodyPr/>
                    <a:lstStyle/>
                    <a:p>
                      <a:r>
                        <a:rPr lang="en-GB" dirty="0">
                          <a:solidFill>
                            <a:srgbClr val="FF0000"/>
                          </a:solidFill>
                          <a:latin typeface="Arial Rounded MT Bold" panose="020F0704030504030204" pitchFamily="34" charset="0"/>
                        </a:rPr>
                        <a:t>200</a:t>
                      </a:r>
                    </a:p>
                  </a:txBody>
                  <a:tcPr/>
                </a:tc>
                <a:extLst>
                  <a:ext uri="{0D108BD9-81ED-4DB2-BD59-A6C34878D82A}">
                    <a16:rowId xmlns:a16="http://schemas.microsoft.com/office/drawing/2014/main" val="3285650350"/>
                  </a:ext>
                </a:extLst>
              </a:tr>
              <a:tr h="369590">
                <a:tc>
                  <a:txBody>
                    <a:bodyPr/>
                    <a:lstStyle/>
                    <a:p>
                      <a:r>
                        <a:rPr lang="en-GB" dirty="0">
                          <a:solidFill>
                            <a:srgbClr val="FF0000"/>
                          </a:solidFill>
                          <a:latin typeface="Arial Rounded MT Bold" panose="020F0704030504030204" pitchFamily="34" charset="0"/>
                        </a:rPr>
                        <a:t>L</a:t>
                      </a:r>
                    </a:p>
                  </a:txBody>
                  <a:tcPr/>
                </a:tc>
                <a:tc>
                  <a:txBody>
                    <a:bodyPr/>
                    <a:lstStyle/>
                    <a:p>
                      <a:r>
                        <a:rPr lang="en-GB" dirty="0">
                          <a:solidFill>
                            <a:srgbClr val="FF0000"/>
                          </a:solidFill>
                          <a:latin typeface="Arial Rounded MT Bold" panose="020F0704030504030204" pitchFamily="34" charset="0"/>
                        </a:rPr>
                        <a:t>Fire alarm control panel </a:t>
                      </a:r>
                    </a:p>
                  </a:txBody>
                  <a:tcPr/>
                </a:tc>
                <a:tc>
                  <a:txBody>
                    <a:bodyPr/>
                    <a:lstStyle/>
                    <a:p>
                      <a:r>
                        <a:rPr lang="en-GB" dirty="0">
                          <a:solidFill>
                            <a:srgbClr val="FF0000"/>
                          </a:solidFill>
                          <a:latin typeface="Arial Rounded MT Bold" panose="020F0704030504030204" pitchFamily="34" charset="0"/>
                        </a:rPr>
                        <a:t>1</a:t>
                      </a:r>
                    </a:p>
                  </a:txBody>
                  <a:tcPr/>
                </a:tc>
                <a:tc>
                  <a:txBody>
                    <a:bodyPr/>
                    <a:lstStyle/>
                    <a:p>
                      <a:r>
                        <a:rPr lang="en-GB" dirty="0">
                          <a:solidFill>
                            <a:srgbClr val="FF0000"/>
                          </a:solidFill>
                          <a:latin typeface="Arial Rounded MT Bold" panose="020F0704030504030204" pitchFamily="34" charset="0"/>
                        </a:rPr>
                        <a:t>10</a:t>
                      </a:r>
                    </a:p>
                  </a:txBody>
                  <a:tcPr/>
                </a:tc>
                <a:extLst>
                  <a:ext uri="{0D108BD9-81ED-4DB2-BD59-A6C34878D82A}">
                    <a16:rowId xmlns:a16="http://schemas.microsoft.com/office/drawing/2014/main" val="522932274"/>
                  </a:ext>
                </a:extLst>
              </a:tr>
              <a:tr h="369590">
                <a:tc>
                  <a:txBody>
                    <a:bodyPr/>
                    <a:lstStyle/>
                    <a:p>
                      <a:r>
                        <a:rPr lang="en-GB" dirty="0">
                          <a:solidFill>
                            <a:srgbClr val="FF0000"/>
                          </a:solidFill>
                          <a:latin typeface="Arial Rounded MT Bold" panose="020F0704030504030204" pitchFamily="34" charset="0"/>
                        </a:rPr>
                        <a:t>E&amp;F or G</a:t>
                      </a:r>
                    </a:p>
                  </a:txBody>
                  <a:tcPr/>
                </a:tc>
                <a:tc>
                  <a:txBody>
                    <a:bodyPr/>
                    <a:lstStyle/>
                    <a:p>
                      <a:r>
                        <a:rPr lang="en-GB" dirty="0">
                          <a:solidFill>
                            <a:srgbClr val="FF0000"/>
                          </a:solidFill>
                          <a:latin typeface="Arial Rounded MT Bold" panose="020F0704030504030204" pitchFamily="34" charset="0"/>
                        </a:rPr>
                        <a:t>Visual alarm device, electronic sounder or sounder beacon </a:t>
                      </a:r>
                    </a:p>
                  </a:txBody>
                  <a:tcPr/>
                </a:tc>
                <a:tc>
                  <a:txBody>
                    <a:bodyPr/>
                    <a:lstStyle/>
                    <a:p>
                      <a:r>
                        <a:rPr lang="en-GB" dirty="0">
                          <a:solidFill>
                            <a:srgbClr val="FF0000"/>
                          </a:solidFill>
                          <a:latin typeface="Arial Rounded MT Bold" panose="020F0704030504030204" pitchFamily="34" charset="0"/>
                        </a:rPr>
                        <a:t>20</a:t>
                      </a:r>
                    </a:p>
                  </a:txBody>
                  <a:tcPr/>
                </a:tc>
                <a:tc>
                  <a:txBody>
                    <a:bodyPr/>
                    <a:lstStyle/>
                    <a:p>
                      <a:r>
                        <a:rPr lang="en-GB" dirty="0">
                          <a:solidFill>
                            <a:srgbClr val="FF0000"/>
                          </a:solidFill>
                          <a:latin typeface="Arial Rounded MT Bold" panose="020F0704030504030204" pitchFamily="34" charset="0"/>
                        </a:rPr>
                        <a:t>200</a:t>
                      </a:r>
                    </a:p>
                  </a:txBody>
                  <a:tcPr/>
                </a:tc>
                <a:extLst>
                  <a:ext uri="{0D108BD9-81ED-4DB2-BD59-A6C34878D82A}">
                    <a16:rowId xmlns:a16="http://schemas.microsoft.com/office/drawing/2014/main" val="2180872595"/>
                  </a:ext>
                </a:extLst>
              </a:tr>
              <a:tr h="369590">
                <a:tc>
                  <a:txBody>
                    <a:bodyPr/>
                    <a:lstStyle/>
                    <a:p>
                      <a:r>
                        <a:rPr lang="en-GB" dirty="0">
                          <a:solidFill>
                            <a:srgbClr val="FF0000"/>
                          </a:solidFill>
                          <a:latin typeface="Arial Rounded MT Bold" panose="020F0704030504030204" pitchFamily="34" charset="0"/>
                        </a:rPr>
                        <a:t>K</a:t>
                      </a:r>
                    </a:p>
                  </a:txBody>
                  <a:tcPr/>
                </a:tc>
                <a:tc>
                  <a:txBody>
                    <a:bodyPr/>
                    <a:lstStyle/>
                    <a:p>
                      <a:r>
                        <a:rPr lang="en-GB" dirty="0">
                          <a:solidFill>
                            <a:srgbClr val="FF0000"/>
                          </a:solidFill>
                          <a:latin typeface="Arial Rounded MT Bold" panose="020F0704030504030204" pitchFamily="34" charset="0"/>
                        </a:rPr>
                        <a:t>Emergency pull cord </a:t>
                      </a:r>
                    </a:p>
                  </a:txBody>
                  <a:tcPr/>
                </a:tc>
                <a:tc>
                  <a:txBody>
                    <a:bodyPr/>
                    <a:lstStyle/>
                    <a:p>
                      <a:r>
                        <a:rPr lang="en-GB" dirty="0">
                          <a:solidFill>
                            <a:srgbClr val="FF0000"/>
                          </a:solidFill>
                          <a:latin typeface="Arial Rounded MT Bold" panose="020F0704030504030204" pitchFamily="34" charset="0"/>
                        </a:rPr>
                        <a:t>1</a:t>
                      </a:r>
                    </a:p>
                  </a:txBody>
                  <a:tcPr/>
                </a:tc>
                <a:tc>
                  <a:txBody>
                    <a:bodyPr/>
                    <a:lstStyle/>
                    <a:p>
                      <a:r>
                        <a:rPr lang="en-GB" dirty="0">
                          <a:solidFill>
                            <a:srgbClr val="FF0000"/>
                          </a:solidFill>
                          <a:latin typeface="Arial Rounded MT Bold" panose="020F0704030504030204" pitchFamily="34" charset="0"/>
                        </a:rPr>
                        <a:t>10</a:t>
                      </a:r>
                    </a:p>
                  </a:txBody>
                  <a:tcPr/>
                </a:tc>
                <a:extLst>
                  <a:ext uri="{0D108BD9-81ED-4DB2-BD59-A6C34878D82A}">
                    <a16:rowId xmlns:a16="http://schemas.microsoft.com/office/drawing/2014/main" val="2590037338"/>
                  </a:ext>
                </a:extLst>
              </a:tr>
              <a:tr h="369590">
                <a:tc>
                  <a:txBody>
                    <a:bodyPr/>
                    <a:lstStyle/>
                    <a:p>
                      <a:r>
                        <a:rPr lang="en-GB" dirty="0">
                          <a:solidFill>
                            <a:srgbClr val="FF0000"/>
                          </a:solidFill>
                          <a:latin typeface="Arial Rounded MT Bold" panose="020F0704030504030204" pitchFamily="34" charset="0"/>
                        </a:rPr>
                        <a:t>M</a:t>
                      </a:r>
                    </a:p>
                  </a:txBody>
                  <a:tcPr/>
                </a:tc>
                <a:tc>
                  <a:txBody>
                    <a:bodyPr/>
                    <a:lstStyle/>
                    <a:p>
                      <a:r>
                        <a:rPr lang="en-GB" dirty="0">
                          <a:solidFill>
                            <a:srgbClr val="FF0000"/>
                          </a:solidFill>
                          <a:latin typeface="Arial Rounded MT Bold" panose="020F0704030504030204" pitchFamily="34" charset="0"/>
                        </a:rPr>
                        <a:t>Fire telephone/emergency call point</a:t>
                      </a:r>
                    </a:p>
                  </a:txBody>
                  <a:tcPr/>
                </a:tc>
                <a:tc>
                  <a:txBody>
                    <a:bodyPr/>
                    <a:lstStyle/>
                    <a:p>
                      <a:r>
                        <a:rPr lang="en-GB" dirty="0">
                          <a:solidFill>
                            <a:srgbClr val="FF0000"/>
                          </a:solidFill>
                          <a:latin typeface="Arial Rounded MT Bold" panose="020F0704030504030204" pitchFamily="34" charset="0"/>
                        </a:rPr>
                        <a:t>1</a:t>
                      </a:r>
                    </a:p>
                  </a:txBody>
                  <a:tcPr/>
                </a:tc>
                <a:tc>
                  <a:txBody>
                    <a:bodyPr/>
                    <a:lstStyle/>
                    <a:p>
                      <a:r>
                        <a:rPr lang="en-GB" dirty="0">
                          <a:solidFill>
                            <a:srgbClr val="FF0000"/>
                          </a:solidFill>
                          <a:latin typeface="Arial Rounded MT Bold" panose="020F0704030504030204" pitchFamily="34" charset="0"/>
                        </a:rPr>
                        <a:t>10</a:t>
                      </a:r>
                    </a:p>
                  </a:txBody>
                  <a:tcPr/>
                </a:tc>
                <a:extLst>
                  <a:ext uri="{0D108BD9-81ED-4DB2-BD59-A6C34878D82A}">
                    <a16:rowId xmlns:a16="http://schemas.microsoft.com/office/drawing/2014/main" val="1902481439"/>
                  </a:ext>
                </a:extLst>
              </a:tr>
              <a:tr h="369590">
                <a:tc>
                  <a:txBody>
                    <a:bodyPr/>
                    <a:lstStyle/>
                    <a:p>
                      <a:r>
                        <a:rPr lang="en-GB" dirty="0">
                          <a:solidFill>
                            <a:srgbClr val="FF0000"/>
                          </a:solidFill>
                          <a:latin typeface="Arial Rounded MT Bold" panose="020F0704030504030204" pitchFamily="34" charset="0"/>
                        </a:rPr>
                        <a:t>N</a:t>
                      </a:r>
                    </a:p>
                  </a:txBody>
                  <a:tcPr/>
                </a:tc>
                <a:tc>
                  <a:txBody>
                    <a:bodyPr/>
                    <a:lstStyle/>
                    <a:p>
                      <a:r>
                        <a:rPr lang="en-GB" dirty="0">
                          <a:solidFill>
                            <a:srgbClr val="FF0000"/>
                          </a:solidFill>
                          <a:latin typeface="Arial Rounded MT Bold" panose="020F0704030504030204" pitchFamily="34" charset="0"/>
                        </a:rPr>
                        <a:t>Ceiling loudspeaker </a:t>
                      </a:r>
                    </a:p>
                  </a:txBody>
                  <a:tcPr/>
                </a:tc>
                <a:tc>
                  <a:txBody>
                    <a:bodyPr/>
                    <a:lstStyle/>
                    <a:p>
                      <a:r>
                        <a:rPr lang="en-GB" dirty="0">
                          <a:solidFill>
                            <a:srgbClr val="FF0000"/>
                          </a:solidFill>
                          <a:latin typeface="Arial Rounded MT Bold" panose="020F0704030504030204" pitchFamily="34" charset="0"/>
                        </a:rPr>
                        <a:t>20</a:t>
                      </a:r>
                    </a:p>
                  </a:txBody>
                  <a:tcPr/>
                </a:tc>
                <a:tc>
                  <a:txBody>
                    <a:bodyPr/>
                    <a:lstStyle/>
                    <a:p>
                      <a:r>
                        <a:rPr lang="en-GB" dirty="0">
                          <a:solidFill>
                            <a:srgbClr val="FF0000"/>
                          </a:solidFill>
                          <a:latin typeface="Arial Rounded MT Bold" panose="020F0704030504030204" pitchFamily="34" charset="0"/>
                        </a:rPr>
                        <a:t>200</a:t>
                      </a:r>
                    </a:p>
                  </a:txBody>
                  <a:tcPr/>
                </a:tc>
                <a:extLst>
                  <a:ext uri="{0D108BD9-81ED-4DB2-BD59-A6C34878D82A}">
                    <a16:rowId xmlns:a16="http://schemas.microsoft.com/office/drawing/2014/main" val="2091061315"/>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3228307351"/>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2858923144"/>
                  </a:ext>
                </a:extLst>
              </a:tr>
              <a:tr h="369590">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tc>
                  <a:txBody>
                    <a:bodyPr/>
                    <a:lstStyle/>
                    <a:p>
                      <a:endParaRPr lang="en-GB">
                        <a:solidFill>
                          <a:srgbClr val="130E3C"/>
                        </a:solidFill>
                        <a:latin typeface="Arial Rounded MT Bold" panose="020F0704030504030204" pitchFamily="34" charset="0"/>
                      </a:endParaRPr>
                    </a:p>
                  </a:txBody>
                  <a:tcPr/>
                </a:tc>
                <a:extLst>
                  <a:ext uri="{0D108BD9-81ED-4DB2-BD59-A6C34878D82A}">
                    <a16:rowId xmlns:a16="http://schemas.microsoft.com/office/drawing/2014/main" val="3494296168"/>
                  </a:ext>
                </a:extLst>
              </a:tr>
              <a:tr h="516414">
                <a:tc>
                  <a:txBody>
                    <a:bodyPr/>
                    <a:lstStyle/>
                    <a:p>
                      <a:endParaRPr lang="en-GB" dirty="0">
                        <a:solidFill>
                          <a:srgbClr val="130E3C"/>
                        </a:solidFill>
                        <a:latin typeface="Arial Rounded MT Bold" panose="020F0704030504030204" pitchFamily="34" charset="0"/>
                      </a:endParaRPr>
                    </a:p>
                  </a:txBody>
                  <a:tcPr/>
                </a:tc>
                <a:tc>
                  <a:txBody>
                    <a:bodyPr/>
                    <a:lstStyle/>
                    <a:p>
                      <a:endParaRPr lang="en-GB" dirty="0">
                        <a:solidFill>
                          <a:srgbClr val="130E3C"/>
                        </a:solidFill>
                        <a:latin typeface="Arial Rounded MT Bold" panose="020F0704030504030204" pitchFamily="34" charset="0"/>
                      </a:endParaRPr>
                    </a:p>
                  </a:txBody>
                  <a:tcPr/>
                </a:tc>
                <a:tc>
                  <a:txBody>
                    <a:bodyPr/>
                    <a:lstStyle/>
                    <a:p>
                      <a:r>
                        <a:rPr lang="en-GB" dirty="0">
                          <a:solidFill>
                            <a:srgbClr val="130E3C"/>
                          </a:solidFill>
                          <a:latin typeface="Arial Rounded MT Bold" panose="020F0704030504030204" pitchFamily="34" charset="0"/>
                        </a:rPr>
                        <a:t>Total items required: </a:t>
                      </a:r>
                    </a:p>
                  </a:txBody>
                  <a:tcPr/>
                </a:tc>
                <a:tc>
                  <a:txBody>
                    <a:bodyPr/>
                    <a:lstStyle/>
                    <a:p>
                      <a:r>
                        <a:rPr lang="en-GB" dirty="0">
                          <a:solidFill>
                            <a:srgbClr val="FF0000"/>
                          </a:solidFill>
                          <a:latin typeface="Arial Rounded MT Bold" panose="020F0704030504030204" pitchFamily="34" charset="0"/>
                        </a:rPr>
                        <a:t>1030</a:t>
                      </a:r>
                    </a:p>
                  </a:txBody>
                  <a:tcPr/>
                </a:tc>
                <a:extLst>
                  <a:ext uri="{0D108BD9-81ED-4DB2-BD59-A6C34878D82A}">
                    <a16:rowId xmlns:a16="http://schemas.microsoft.com/office/drawing/2014/main" val="2531659071"/>
                  </a:ext>
                </a:extLst>
              </a:tr>
            </a:tbl>
          </a:graphicData>
        </a:graphic>
      </p:graphicFrame>
    </p:spTree>
    <p:extLst>
      <p:ext uri="{BB962C8B-B14F-4D97-AF65-F5344CB8AC3E}">
        <p14:creationId xmlns:p14="http://schemas.microsoft.com/office/powerpoint/2010/main" val="2078002255"/>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477</TotalTime>
  <Words>672</Words>
  <Application>Microsoft Office PowerPoint</Application>
  <PresentationFormat>A4 Paper (210x297 mm)</PresentationFormat>
  <Paragraphs>198</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Rounded</vt:lpstr>
      <vt:lpstr>Arial Rounded MT Bold</vt:lpstr>
      <vt:lpstr>Calibri</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17</cp:revision>
  <dcterms:created xsi:type="dcterms:W3CDTF">2025-02-26T15:46:15Z</dcterms:created>
  <dcterms:modified xsi:type="dcterms:W3CDTF">2026-02-17T12:03:24Z</dcterms:modified>
</cp:coreProperties>
</file>