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iuPBw9bVdwv6Czxwf/MYFwWKmd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03A"/>
    <a:srgbClr val="807E80"/>
    <a:srgbClr val="55C7CC"/>
    <a:srgbClr val="38D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4699"/>
  </p:normalViewPr>
  <p:slideViewPr>
    <p:cSldViewPr snapToGrid="0">
      <p:cViewPr>
        <p:scale>
          <a:sx n="70" d="100"/>
          <a:sy n="70" d="100"/>
        </p:scale>
        <p:origin x="3468" y="16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59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F583ED30-E7D6-764D-E575-313249DC07FA}"/>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8D657990-7128-2C89-67C6-642BED92CF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a:extLst>
              <a:ext uri="{FF2B5EF4-FFF2-40B4-BE49-F238E27FC236}">
                <a16:creationId xmlns:a16="http://schemas.microsoft.com/office/drawing/2014/main" id="{EB75CF4F-7517-AC0A-66CF-B34505FD8152}"/>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40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2606D166-712A-01EE-5974-47B6DE68FFE3}"/>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F0A558E7-4A54-B1DB-4D74-4B5716F061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a:extLst>
              <a:ext uri="{FF2B5EF4-FFF2-40B4-BE49-F238E27FC236}">
                <a16:creationId xmlns:a16="http://schemas.microsoft.com/office/drawing/2014/main" id="{FE8E6A65-19C4-B365-11E3-3EEFE0F3F13E}"/>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685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3FFCEAB6-2827-AADA-7735-6666ECEC139A}"/>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B23645DA-B3C7-CCC4-54C7-DDEBAFAB0B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a:extLst>
              <a:ext uri="{FF2B5EF4-FFF2-40B4-BE49-F238E27FC236}">
                <a16:creationId xmlns:a16="http://schemas.microsoft.com/office/drawing/2014/main" id="{780FE8FF-B987-3B82-90B6-DDCE37617EE4}"/>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5841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12AEABEB-CF8F-A7AE-F978-E205CC32166D}"/>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D7F5C083-C90C-3436-F689-828410726A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a:extLst>
              <a:ext uri="{FF2B5EF4-FFF2-40B4-BE49-F238E27FC236}">
                <a16:creationId xmlns:a16="http://schemas.microsoft.com/office/drawing/2014/main" id="{4BCE098D-AF07-9006-6E5D-C5705AE33308}"/>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429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752AD336-ABE6-5DB7-98B3-A7CAFBCBC81A}"/>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B309BBB3-3016-E14E-4989-AAC121C6DA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a:extLst>
              <a:ext uri="{FF2B5EF4-FFF2-40B4-BE49-F238E27FC236}">
                <a16:creationId xmlns:a16="http://schemas.microsoft.com/office/drawing/2014/main" id="{916B874B-33FF-6432-8DD4-A3144488E9EB}"/>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176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D5EF84DC-53F5-A497-7C8F-F6B6FB9F1C1A}"/>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B81A1D1F-8C3C-8592-E71E-4A7C825B79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a:extLst>
              <a:ext uri="{FF2B5EF4-FFF2-40B4-BE49-F238E27FC236}">
                <a16:creationId xmlns:a16="http://schemas.microsoft.com/office/drawing/2014/main" id="{072AB771-1704-F6E0-298A-CB240B683FE1}"/>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72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3BF60C94-3449-2BCE-AA90-EB1EEF99458A}"/>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FAA836FF-5786-641B-D76E-72FAD3D9E6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a:extLst>
              <a:ext uri="{FF2B5EF4-FFF2-40B4-BE49-F238E27FC236}">
                <a16:creationId xmlns:a16="http://schemas.microsoft.com/office/drawing/2014/main" id="{288D0BB4-A694-F0CC-3E92-C24E94315244}"/>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084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A5CC4939-A4A1-D68A-E590-776891AA47DE}"/>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2EEF7D7E-0991-CEAF-A0A2-536E5E9121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a:extLst>
              <a:ext uri="{FF2B5EF4-FFF2-40B4-BE49-F238E27FC236}">
                <a16:creationId xmlns:a16="http://schemas.microsoft.com/office/drawing/2014/main" id="{BE4BE6C4-5F05-3409-01C4-3B5A26CFACE9}"/>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569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A57E7071-2025-9256-6C4F-0C021C3D2842}"/>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8537B567-7208-3FD9-6C2A-9AC5FCA7A3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a:extLst>
              <a:ext uri="{FF2B5EF4-FFF2-40B4-BE49-F238E27FC236}">
                <a16:creationId xmlns:a16="http://schemas.microsoft.com/office/drawing/2014/main" id="{6E4613F6-9E94-6DCF-D96C-83740FB87DED}"/>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426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495F6C05-85AB-DDC2-5214-DA9337E1F9AE}"/>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C9B1CE02-195D-A7D2-8FC5-0A8EFDD44D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a:extLst>
              <a:ext uri="{FF2B5EF4-FFF2-40B4-BE49-F238E27FC236}">
                <a16:creationId xmlns:a16="http://schemas.microsoft.com/office/drawing/2014/main" id="{1FAB24AB-990E-7D35-8CED-0239BF4E23DA}"/>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42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93854750-741F-2574-1297-6D814F66210A}"/>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40C30DAF-02B8-5D78-DD24-20D173336A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a:extLst>
              <a:ext uri="{FF2B5EF4-FFF2-40B4-BE49-F238E27FC236}">
                <a16:creationId xmlns:a16="http://schemas.microsoft.com/office/drawing/2014/main" id="{033BDDB2-509E-5390-3678-DBAF5332A2C8}"/>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37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7CD7B2AB-78F0-47F7-9D4A-2E9EACC37480}"/>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87C2FE81-68DB-5C18-75E3-B0290D0A0D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a:extLst>
              <a:ext uri="{FF2B5EF4-FFF2-40B4-BE49-F238E27FC236}">
                <a16:creationId xmlns:a16="http://schemas.microsoft.com/office/drawing/2014/main" id="{5BBFB2BF-8EDD-69D7-A904-D0D2703DC5D9}"/>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49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7C6A5292-A3B8-FC21-CF39-09B518D3EABA}"/>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3126DAC4-7BBC-7BFA-176E-F1A97A5230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2:notes">
            <a:extLst>
              <a:ext uri="{FF2B5EF4-FFF2-40B4-BE49-F238E27FC236}">
                <a16:creationId xmlns:a16="http://schemas.microsoft.com/office/drawing/2014/main" id="{8661D40B-935D-4C24-F60E-1726A9471048}"/>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365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13" name="Google Shape;13;p5"/>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Font typeface="+mj-lt"/>
              <a:buAutoNum type="arabicPeriod"/>
              <a:defRPr sz="1800"/>
            </a:lvl1pPr>
            <a:lvl2pPr lvl="1" algn="ctr">
              <a:lnSpc>
                <a:spcPct val="90000"/>
              </a:lnSpc>
              <a:spcBef>
                <a:spcPts val="375"/>
              </a:spcBef>
              <a:spcAft>
                <a:spcPts val="0"/>
              </a:spcAft>
              <a:buClr>
                <a:schemeClr val="dk1"/>
              </a:buClr>
              <a:buSzPts val="1500"/>
              <a:buNone/>
              <a:defRPr sz="1500"/>
            </a:lvl2pPr>
            <a:lvl3pPr marL="1047750" lvl="2" indent="0" algn="ctr">
              <a:lnSpc>
                <a:spcPct val="90000"/>
              </a:lnSpc>
              <a:spcBef>
                <a:spcPts val="375"/>
              </a:spcBef>
              <a:spcAft>
                <a:spcPts val="0"/>
              </a:spcAft>
              <a:buClr>
                <a:schemeClr val="dk1"/>
              </a:buClr>
              <a:buSzPts val="1350"/>
              <a:buFont typeface="+mj-lt"/>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r>
              <a:rPr lang="en-GB" dirty="0"/>
              <a:t>Click t</a:t>
            </a:r>
          </a:p>
          <a:p>
            <a:r>
              <a:rPr lang="en-GB" dirty="0"/>
              <a:t>Jh9hgiyiyi8i8gv</a:t>
            </a:r>
          </a:p>
          <a:p>
            <a:pPr lvl="1"/>
            <a:endParaRPr lang="en-GB" dirty="0"/>
          </a:p>
          <a:p>
            <a:pPr lvl="2"/>
            <a:r>
              <a:rPr lang="en-GB" dirty="0"/>
              <a:t>o edit Master subtitle style</a:t>
            </a:r>
            <a:endParaRPr dirty="0"/>
          </a:p>
        </p:txBody>
      </p:sp>
      <p:sp>
        <p:nvSpPr>
          <p:cNvPr id="14" name="Google Shape;14;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76" name="Google Shape;76;p1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en-GB"/>
              <a:t>Click to edit Master text styles</a:t>
            </a:r>
          </a:p>
        </p:txBody>
      </p:sp>
      <p:sp>
        <p:nvSpPr>
          <p:cNvPr id="77" name="Google Shape;77;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19" name="Google Shape;19;p6"/>
          <p:cNvSpPr txBox="1">
            <a:spLocks noGrp="1"/>
          </p:cNvSpPr>
          <p:nvPr>
            <p:ph type="body" idx="1" hasCustomPrompt="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571500" lvl="0" indent="-457200" algn="l">
              <a:lnSpc>
                <a:spcPct val="90000"/>
              </a:lnSpc>
              <a:spcBef>
                <a:spcPts val="750"/>
              </a:spcBef>
              <a:spcAft>
                <a:spcPts val="0"/>
              </a:spcAft>
              <a:buClr>
                <a:schemeClr val="dk1"/>
              </a:buClr>
              <a:buSzPts val="1800"/>
              <a:buFont typeface="+mj-lt"/>
              <a:buAutoNum type="arabicPeriod"/>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en-GB" dirty="0"/>
              <a:t>N</a:t>
            </a:r>
          </a:p>
          <a:p>
            <a:pPr lvl="1"/>
            <a:r>
              <a:rPr lang="en-GB" dirty="0" err="1"/>
              <a:t>mmiim</a:t>
            </a:r>
            <a:endParaRPr lang="en-GB" dirty="0"/>
          </a:p>
        </p:txBody>
      </p:sp>
      <p:sp>
        <p:nvSpPr>
          <p:cNvPr id="20" name="Google Shape;20;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25" name="Google Shape;25;p7"/>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pPr lvl="0"/>
            <a:r>
              <a:rPr lang="en-GB"/>
              <a:t>Click to edit Master text styles</a:t>
            </a:r>
          </a:p>
        </p:txBody>
      </p:sp>
      <p:sp>
        <p:nvSpPr>
          <p:cNvPr id="26" name="Google Shape;26;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31" name="Google Shape;31;p8"/>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en-GB"/>
              <a:t>Click to edit Master text styles</a:t>
            </a:r>
          </a:p>
        </p:txBody>
      </p:sp>
      <p:sp>
        <p:nvSpPr>
          <p:cNvPr id="32" name="Google Shape;32;p8"/>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en-GB"/>
              <a:t>Click to edit Master text styles</a:t>
            </a:r>
          </a:p>
        </p:txBody>
      </p:sp>
      <p:sp>
        <p:nvSpPr>
          <p:cNvPr id="33" name="Google Shape;33;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38" name="Google Shape;38;p9"/>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pPr lvl="0"/>
            <a:r>
              <a:rPr lang="en-GB"/>
              <a:t>Click to edit Master text styles</a:t>
            </a:r>
          </a:p>
        </p:txBody>
      </p:sp>
      <p:sp>
        <p:nvSpPr>
          <p:cNvPr id="39" name="Google Shape;39;p9"/>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en-GB"/>
              <a:t>Click to edit Master text styles</a:t>
            </a:r>
          </a:p>
        </p:txBody>
      </p:sp>
      <p:sp>
        <p:nvSpPr>
          <p:cNvPr id="40" name="Google Shape;40;p9"/>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pPr lvl="0"/>
            <a:r>
              <a:rPr lang="en-GB"/>
              <a:t>Click to edit Master text styles</a:t>
            </a:r>
          </a:p>
        </p:txBody>
      </p:sp>
      <p:sp>
        <p:nvSpPr>
          <p:cNvPr id="41" name="Google Shape;41;p9"/>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en-GB"/>
              <a:t>Click to edit Master text styles</a:t>
            </a:r>
          </a:p>
        </p:txBody>
      </p:sp>
      <p:sp>
        <p:nvSpPr>
          <p:cNvPr id="42" name="Google Shape;42;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47" name="Google Shape;47;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56" name="Google Shape;56;p1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pPr lvl="0"/>
            <a:r>
              <a:rPr lang="en-GB"/>
              <a:t>Click to edit Master text styles</a:t>
            </a:r>
          </a:p>
        </p:txBody>
      </p:sp>
      <p:sp>
        <p:nvSpPr>
          <p:cNvPr id="57" name="Google Shape;57;p1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pPr lvl="0"/>
            <a:r>
              <a:rPr lang="en-GB"/>
              <a:t>Click to edit Master text styles</a:t>
            </a:r>
          </a:p>
        </p:txBody>
      </p:sp>
      <p:sp>
        <p:nvSpPr>
          <p:cNvPr id="58" name="Google Shape;58;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63" name="Google Shape;63;p13"/>
          <p:cNvSpPr>
            <a:spLocks noGrp="1"/>
          </p:cNvSpPr>
          <p:nvPr>
            <p:ph type="pic" idx="2"/>
          </p:nvPr>
        </p:nvSpPr>
        <p:spPr>
          <a:xfrm>
            <a:off x="2915543" y="1426283"/>
            <a:ext cx="3471863" cy="7039681"/>
          </a:xfrm>
          <a:prstGeom prst="rect">
            <a:avLst/>
          </a:prstGeom>
          <a:noFill/>
          <a:ln>
            <a:noFill/>
          </a:ln>
        </p:spPr>
      </p:sp>
      <p:sp>
        <p:nvSpPr>
          <p:cNvPr id="64" name="Google Shape;64;p1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pPr lvl="0"/>
            <a:r>
              <a:rPr lang="en-GB"/>
              <a:t>Click to edit Master text styles</a:t>
            </a:r>
          </a:p>
        </p:txBody>
      </p:sp>
      <p:sp>
        <p:nvSpPr>
          <p:cNvPr id="65" name="Google Shape;65;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70" name="Google Shape;70;p1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en-GB"/>
              <a:t>Click to edit Master text styles</a:t>
            </a:r>
          </a:p>
        </p:txBody>
      </p:sp>
      <p:sp>
        <p:nvSpPr>
          <p:cNvPr id="71" name="Google Shape;71;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0.jpg"/><Relationship Id="rId12" Type="http://schemas.openxmlformats.org/officeDocument/2006/relationships/image" Target="../media/image15.jpg"/><Relationship Id="rId2" Type="http://schemas.openxmlformats.org/officeDocument/2006/relationships/notesSlide" Target="../notesSlides/notesSlide7.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5" Type="http://schemas.openxmlformats.org/officeDocument/2006/relationships/image" Target="../media/image6.png"/><Relationship Id="rId10" Type="http://schemas.openxmlformats.org/officeDocument/2006/relationships/image" Target="../media/image13.jpg"/><Relationship Id="rId4" Type="http://schemas.openxmlformats.org/officeDocument/2006/relationships/image" Target="../media/image2.png"/><Relationship Id="rId9" Type="http://schemas.openxmlformats.org/officeDocument/2006/relationships/image" Target="../media/image12.jp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1" name="TextBox 10">
            <a:extLst>
              <a:ext uri="{FF2B5EF4-FFF2-40B4-BE49-F238E27FC236}">
                <a16:creationId xmlns:a16="http://schemas.microsoft.com/office/drawing/2014/main" id="{E45172A2-1955-8A29-FE9B-746317DC1072}"/>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D3EDCC41-C4CF-4CA8-B272-0AC5BDB1EF17}"/>
              </a:ext>
            </a:extLst>
          </p:cNvPr>
          <p:cNvSpPr/>
          <p:nvPr/>
        </p:nvSpPr>
        <p:spPr>
          <a:xfrm>
            <a:off x="177416" y="1184847"/>
            <a:ext cx="6482147" cy="961250"/>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Think about what you hope to get out of the experience at </a:t>
            </a:r>
            <a:r>
              <a:rPr lang="en-GB" dirty="0" err="1">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Rackheath</a:t>
            </a: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Vets. </a:t>
            </a:r>
          </a:p>
          <a:p>
            <a:pPr marL="6350" marR="175260" algn="ctr">
              <a:lnSpc>
                <a:spcPct val="104000"/>
              </a:lnSpc>
              <a:spcAft>
                <a:spcPts val="25"/>
              </a:spcAft>
            </a:pPr>
            <a:r>
              <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Write down two things you’d like to learn or improve during your time with us. </a:t>
            </a:r>
            <a:endPar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endParaRPr>
          </a:p>
        </p:txBody>
      </p:sp>
      <p:sp>
        <p:nvSpPr>
          <p:cNvPr id="72" name="TextBox 71">
            <a:extLst>
              <a:ext uri="{FF2B5EF4-FFF2-40B4-BE49-F238E27FC236}">
                <a16:creationId xmlns:a16="http://schemas.microsoft.com/office/drawing/2014/main" id="{C94E58F9-37C0-BFE9-0CDB-9219BA7726ED}"/>
              </a:ext>
            </a:extLst>
          </p:cNvPr>
          <p:cNvSpPr txBox="1"/>
          <p:nvPr/>
        </p:nvSpPr>
        <p:spPr>
          <a:xfrm>
            <a:off x="4440397" y="876273"/>
            <a:ext cx="1305618"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5EF670E3-2F3A-4581-482F-E93AE13525CE}"/>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BB73DBDA-4039-C78A-FDC1-F24F22775A1D}"/>
              </a:ext>
            </a:extLst>
          </p:cNvPr>
          <p:cNvSpPr txBox="1">
            <a:spLocks noChangeArrowheads="1"/>
          </p:cNvSpPr>
          <p:nvPr/>
        </p:nvSpPr>
        <p:spPr bwMode="auto">
          <a:xfrm>
            <a:off x="4419600" y="854075"/>
            <a:ext cx="150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7891992C-C5A1-CB2E-DDAE-B614BFC084E6}"/>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What do you want to learn? </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83BBA10B-07D3-4B13-AF25-2BFD256ED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ECADF7CB-1534-E6BC-30C2-DA7322B1EABB}"/>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5475AC8A-4E3A-C5B7-9ED5-E0E217D9E9DE}"/>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C4746E5A-38A9-9271-A73F-9EBDFC7320DB}"/>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6" name="Rounded Rectangle 87">
            <a:extLst>
              <a:ext uri="{FF2B5EF4-FFF2-40B4-BE49-F238E27FC236}">
                <a16:creationId xmlns:a16="http://schemas.microsoft.com/office/drawing/2014/main" id="{6C18DD37-BC20-E206-E24C-55A74F493880}"/>
              </a:ext>
            </a:extLst>
          </p:cNvPr>
          <p:cNvSpPr/>
          <p:nvPr/>
        </p:nvSpPr>
        <p:spPr>
          <a:xfrm>
            <a:off x="202032" y="2312126"/>
            <a:ext cx="6478553" cy="6987941"/>
          </a:xfrm>
          <a:prstGeom prst="roundRect">
            <a:avLst>
              <a:gd name="adj" fmla="val 228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sp>
        <p:nvSpPr>
          <p:cNvPr id="4" name="TextBox 3">
            <a:extLst>
              <a:ext uri="{FF2B5EF4-FFF2-40B4-BE49-F238E27FC236}">
                <a16:creationId xmlns:a16="http://schemas.microsoft.com/office/drawing/2014/main" id="{2E26BE26-658C-4252-B07B-D2E811D966AC}"/>
              </a:ext>
            </a:extLst>
          </p:cNvPr>
          <p:cNvSpPr txBox="1"/>
          <p:nvPr/>
        </p:nvSpPr>
        <p:spPr>
          <a:xfrm>
            <a:off x="214340" y="2441053"/>
            <a:ext cx="6453936" cy="1323439"/>
          </a:xfrm>
          <a:prstGeom prst="rect">
            <a:avLst/>
          </a:prstGeom>
          <a:noFill/>
        </p:spPr>
        <p:txBody>
          <a:bodyPr wrap="square">
            <a:spAutoFit/>
          </a:bodyPr>
          <a:lstStyle/>
          <a:p>
            <a:pPr lvl="0">
              <a:buClr>
                <a:schemeClr val="dk1"/>
              </a:buClr>
              <a:buSzPts val="1400"/>
            </a:pPr>
            <a:r>
              <a:rPr lang="en-GB" sz="1600" dirty="0">
                <a:solidFill>
                  <a:srgbClr val="14103A"/>
                </a:solidFill>
                <a:highlight>
                  <a:srgbClr val="FFFFFF"/>
                </a:highlight>
                <a:latin typeface="Arial Rounded MT Bold" panose="020F0704030504030204" pitchFamily="34" charset="0"/>
              </a:rPr>
              <a:t>Here are some ideas to help you get started:</a:t>
            </a:r>
          </a:p>
          <a:p>
            <a:pPr marL="457200" lvl="1" indent="-88900">
              <a:buClr>
                <a:schemeClr val="dk1"/>
              </a:buClr>
              <a:buSzPts val="1400"/>
              <a:buFont typeface="Arial"/>
              <a:buChar char="•"/>
            </a:pPr>
            <a:r>
              <a:rPr lang="en-GB" sz="1600" dirty="0">
                <a:solidFill>
                  <a:srgbClr val="14103A"/>
                </a:solidFill>
                <a:highlight>
                  <a:srgbClr val="FFFFFF"/>
                </a:highlight>
                <a:latin typeface="Arial Rounded MT Bold" panose="020F0704030504030204" pitchFamily="34" charset="0"/>
              </a:rPr>
              <a:t>Working better as part of a team</a:t>
            </a:r>
          </a:p>
          <a:p>
            <a:pPr marL="457200" lvl="1" indent="-88900">
              <a:buClr>
                <a:schemeClr val="dk1"/>
              </a:buClr>
              <a:buSzPts val="1400"/>
              <a:buFont typeface="Arial"/>
              <a:buChar char="•"/>
            </a:pPr>
            <a:r>
              <a:rPr lang="en-GB" sz="1600" dirty="0">
                <a:solidFill>
                  <a:srgbClr val="14103A"/>
                </a:solidFill>
                <a:highlight>
                  <a:srgbClr val="FFFFFF"/>
                </a:highlight>
                <a:latin typeface="Arial Rounded MT Bold" panose="020F0704030504030204" pitchFamily="34" charset="0"/>
              </a:rPr>
              <a:t>Talking more clearly to others</a:t>
            </a:r>
          </a:p>
          <a:p>
            <a:pPr marL="457200" lvl="1" indent="-88900">
              <a:buClr>
                <a:schemeClr val="dk1"/>
              </a:buClr>
              <a:buSzPts val="1400"/>
              <a:buFont typeface="Arial"/>
              <a:buChar char="•"/>
            </a:pPr>
            <a:r>
              <a:rPr lang="en-GB" sz="1600" dirty="0">
                <a:solidFill>
                  <a:srgbClr val="14103A"/>
                </a:solidFill>
                <a:highlight>
                  <a:srgbClr val="FFFFFF"/>
                </a:highlight>
                <a:latin typeface="Arial Rounded MT Bold" panose="020F0704030504030204" pitchFamily="34" charset="0"/>
              </a:rPr>
              <a:t>Feeling more confident around animals</a:t>
            </a:r>
          </a:p>
          <a:p>
            <a:pPr marL="457200" lvl="1" indent="-88900">
              <a:buClr>
                <a:schemeClr val="dk1"/>
              </a:buClr>
              <a:buSzPts val="1400"/>
              <a:buFont typeface="Arial"/>
              <a:buChar char="•"/>
            </a:pPr>
            <a:r>
              <a:rPr lang="en-GB" sz="1600" dirty="0">
                <a:solidFill>
                  <a:srgbClr val="14103A"/>
                </a:solidFill>
                <a:highlight>
                  <a:srgbClr val="FFFFFF"/>
                </a:highlight>
                <a:latin typeface="Arial Rounded MT Bold" panose="020F0704030504030204" pitchFamily="34" charset="0"/>
              </a:rPr>
              <a:t>Learning how a real vet practice work</a:t>
            </a:r>
          </a:p>
        </p:txBody>
      </p:sp>
      <p:pic>
        <p:nvPicPr>
          <p:cNvPr id="3" name="Picture 2">
            <a:extLst>
              <a:ext uri="{FF2B5EF4-FFF2-40B4-BE49-F238E27FC236}">
                <a16:creationId xmlns:a16="http://schemas.microsoft.com/office/drawing/2014/main" id="{C39CA2DF-781B-9A0E-2B32-5B0F90ABACF9}"/>
              </a:ext>
            </a:extLst>
          </p:cNvPr>
          <p:cNvPicPr>
            <a:picLocks noChangeAspect="1"/>
          </p:cNvPicPr>
          <p:nvPr/>
        </p:nvPicPr>
        <p:blipFill>
          <a:blip r:embed="rId4"/>
          <a:stretch>
            <a:fillRect/>
          </a:stretch>
        </p:blipFill>
        <p:spPr>
          <a:xfrm>
            <a:off x="5819583" y="210891"/>
            <a:ext cx="643184" cy="643184"/>
          </a:xfrm>
          <a:prstGeom prst="rect">
            <a:avLst/>
          </a:prstGeom>
        </p:spPr>
      </p:pic>
      <p:sp>
        <p:nvSpPr>
          <p:cNvPr id="9" name="Google Shape;116;p1">
            <a:extLst>
              <a:ext uri="{FF2B5EF4-FFF2-40B4-BE49-F238E27FC236}">
                <a16:creationId xmlns:a16="http://schemas.microsoft.com/office/drawing/2014/main" id="{EB9C3A16-241E-A51E-F83C-4A90771B7982}"/>
              </a:ext>
            </a:extLst>
          </p:cNvPr>
          <p:cNvSpPr/>
          <p:nvPr/>
        </p:nvSpPr>
        <p:spPr>
          <a:xfrm>
            <a:off x="407054" y="4211996"/>
            <a:ext cx="6043892" cy="1767007"/>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349250" marR="175260" indent="-342900">
              <a:lnSpc>
                <a:spcPct val="104000"/>
              </a:lnSpc>
              <a:spcAft>
                <a:spcPts val="25"/>
              </a:spcAft>
              <a:buAutoNum type="arabicPeriod"/>
            </a:pPr>
            <a:r>
              <a:rPr lang="en-GB" sz="1600"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I hope to learn… </a:t>
            </a:r>
          </a:p>
          <a:p>
            <a:pPr marL="349250" marR="175260" indent="-342900">
              <a:lnSpc>
                <a:spcPct val="104000"/>
              </a:lnSpc>
              <a:spcAft>
                <a:spcPts val="25"/>
              </a:spcAft>
              <a:buAutoNum type="arabicPeriod"/>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349250" marR="175260" indent="-342900">
              <a:lnSpc>
                <a:spcPct val="104000"/>
              </a:lnSpc>
              <a:spcAft>
                <a:spcPts val="25"/>
              </a:spcAft>
              <a:buAutoNum type="arabicPeriod"/>
            </a:pPr>
            <a:endPar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endParaRPr>
          </a:p>
          <a:p>
            <a:pPr marL="349250" marR="175260" indent="-342900">
              <a:lnSpc>
                <a:spcPct val="104000"/>
              </a:lnSpc>
              <a:spcAft>
                <a:spcPts val="25"/>
              </a:spcAft>
              <a:buAutoNum type="arabicPeriod"/>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p>
        </p:txBody>
      </p:sp>
      <p:sp>
        <p:nvSpPr>
          <p:cNvPr id="10" name="Google Shape;116;p1">
            <a:extLst>
              <a:ext uri="{FF2B5EF4-FFF2-40B4-BE49-F238E27FC236}">
                <a16:creationId xmlns:a16="http://schemas.microsoft.com/office/drawing/2014/main" id="{840A9E92-4FC0-EFB0-AB1C-0F5BC56A42DB}"/>
              </a:ext>
            </a:extLst>
          </p:cNvPr>
          <p:cNvSpPr/>
          <p:nvPr/>
        </p:nvSpPr>
        <p:spPr>
          <a:xfrm>
            <a:off x="419362" y="6380862"/>
            <a:ext cx="6043892" cy="1767007"/>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nSpc>
                <a:spcPct val="104000"/>
              </a:lnSpc>
              <a:spcAft>
                <a:spcPts val="25"/>
              </a:spcAft>
            </a:pP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2. I’d like to improve… </a:t>
            </a:r>
          </a:p>
          <a:p>
            <a:pPr marL="349250" marR="175260" indent="-342900">
              <a:lnSpc>
                <a:spcPct val="104000"/>
              </a:lnSpc>
              <a:spcAft>
                <a:spcPts val="25"/>
              </a:spcAft>
              <a:buAutoNum type="arabicPeriod"/>
            </a:pPr>
            <a:endPar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endParaRPr>
          </a:p>
          <a:p>
            <a:pPr marL="349250" marR="175260" indent="-342900">
              <a:lnSpc>
                <a:spcPct val="104000"/>
              </a:lnSpc>
              <a:spcAft>
                <a:spcPts val="25"/>
              </a:spcAft>
              <a:buAutoNum type="arabicPeriod"/>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p>
        </p:txBody>
      </p:sp>
    </p:spTree>
    <p:extLst>
      <p:ext uri="{BB962C8B-B14F-4D97-AF65-F5344CB8AC3E}">
        <p14:creationId xmlns:p14="http://schemas.microsoft.com/office/powerpoint/2010/main" val="3222067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7C18F34D-373F-47D4-EE5C-6E1607A0DAE8}"/>
            </a:ext>
          </a:extLst>
        </p:cNvPr>
        <p:cNvGrpSpPr/>
        <p:nvPr/>
      </p:nvGrpSpPr>
      <p:grpSpPr>
        <a:xfrm>
          <a:off x="0" y="0"/>
          <a:ext cx="0" cy="0"/>
          <a:chOff x="0" y="0"/>
          <a:chExt cx="0" cy="0"/>
        </a:xfrm>
      </p:grpSpPr>
      <p:pic>
        <p:nvPicPr>
          <p:cNvPr id="31" name="Picture 30" descr="A black and white line art of an envelope with a letter&#10;&#10;AI-generated content may be incorrect.">
            <a:extLst>
              <a:ext uri="{FF2B5EF4-FFF2-40B4-BE49-F238E27FC236}">
                <a16:creationId xmlns:a16="http://schemas.microsoft.com/office/drawing/2014/main" id="{67CE63D4-7785-4473-AB56-393EB52A40D8}"/>
              </a:ext>
            </a:extLst>
          </p:cNvPr>
          <p:cNvPicPr>
            <a:picLocks noChangeAspect="1"/>
          </p:cNvPicPr>
          <p:nvPr/>
        </p:nvPicPr>
        <p:blipFill>
          <a:blip r:embed="rId3"/>
          <a:stretch>
            <a:fillRect/>
          </a:stretch>
        </p:blipFill>
        <p:spPr>
          <a:xfrm>
            <a:off x="5099391" y="8423924"/>
            <a:ext cx="1438365" cy="809080"/>
          </a:xfrm>
          <a:prstGeom prst="rect">
            <a:avLst/>
          </a:prstGeom>
        </p:spPr>
      </p:pic>
      <p:sp>
        <p:nvSpPr>
          <p:cNvPr id="11" name="TextBox 10">
            <a:extLst>
              <a:ext uri="{FF2B5EF4-FFF2-40B4-BE49-F238E27FC236}">
                <a16:creationId xmlns:a16="http://schemas.microsoft.com/office/drawing/2014/main" id="{A679A448-D9EF-6607-5F75-73A03E814A56}"/>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268E39E1-CFF5-C715-529A-43058376853B}"/>
              </a:ext>
            </a:extLst>
          </p:cNvPr>
          <p:cNvSpPr/>
          <p:nvPr/>
        </p:nvSpPr>
        <p:spPr>
          <a:xfrm>
            <a:off x="177416" y="1184847"/>
            <a:ext cx="6482147" cy="522587"/>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Book the client’s appointment and write a confirmation email. </a:t>
            </a:r>
          </a:p>
        </p:txBody>
      </p:sp>
      <p:sp>
        <p:nvSpPr>
          <p:cNvPr id="72" name="TextBox 71">
            <a:extLst>
              <a:ext uri="{FF2B5EF4-FFF2-40B4-BE49-F238E27FC236}">
                <a16:creationId xmlns:a16="http://schemas.microsoft.com/office/drawing/2014/main" id="{DB302D78-F690-CF47-DD64-573C7E8ADBCD}"/>
              </a:ext>
            </a:extLst>
          </p:cNvPr>
          <p:cNvSpPr txBox="1"/>
          <p:nvPr/>
        </p:nvSpPr>
        <p:spPr>
          <a:xfrm>
            <a:off x="4440397" y="876273"/>
            <a:ext cx="1305618"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02E8E2AA-3945-6168-FE73-D9FB671ABE68}"/>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3B489C06-660A-F66C-CF53-7A83E83C4929}"/>
              </a:ext>
            </a:extLst>
          </p:cNvPr>
          <p:cNvSpPr txBox="1">
            <a:spLocks noChangeArrowheads="1"/>
          </p:cNvSpPr>
          <p:nvPr/>
        </p:nvSpPr>
        <p:spPr bwMode="auto">
          <a:xfrm>
            <a:off x="4419600" y="854075"/>
            <a:ext cx="150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46576A31-0E59-CA39-9EA6-DCF7BB6F067D}"/>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Spotlight role – Receptionist</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4D45AE09-8A0C-9819-01A6-66B859F6E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7098C3AF-768A-1C92-9347-F761E0DC2D5F}"/>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F2DF7455-7FC7-1CD3-1ABF-0469E5F9E283}"/>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41CFC01F-2855-5170-8075-9FEFD50F2F2F}"/>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8786C795-08E8-F5DC-BFFB-5B1103994C46}"/>
              </a:ext>
            </a:extLst>
          </p:cNvPr>
          <p:cNvPicPr>
            <a:picLocks noChangeAspect="1"/>
          </p:cNvPicPr>
          <p:nvPr/>
        </p:nvPicPr>
        <p:blipFill>
          <a:blip r:embed="rId5"/>
          <a:stretch>
            <a:fillRect/>
          </a:stretch>
        </p:blipFill>
        <p:spPr>
          <a:xfrm>
            <a:off x="5819583" y="210891"/>
            <a:ext cx="643184" cy="643184"/>
          </a:xfrm>
          <a:prstGeom prst="rect">
            <a:avLst/>
          </a:prstGeom>
        </p:spPr>
      </p:pic>
      <p:sp>
        <p:nvSpPr>
          <p:cNvPr id="9" name="Google Shape;116;p1">
            <a:extLst>
              <a:ext uri="{FF2B5EF4-FFF2-40B4-BE49-F238E27FC236}">
                <a16:creationId xmlns:a16="http://schemas.microsoft.com/office/drawing/2014/main" id="{D83202F4-B323-4205-E33F-E4A877151298}"/>
              </a:ext>
            </a:extLst>
          </p:cNvPr>
          <p:cNvSpPr/>
          <p:nvPr/>
        </p:nvSpPr>
        <p:spPr>
          <a:xfrm>
            <a:off x="198439" y="1945966"/>
            <a:ext cx="6503170" cy="7380707"/>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nSpc>
                <a:spcPct val="104000"/>
              </a:lnSpc>
              <a:spcAft>
                <a:spcPts val="25"/>
              </a:spcAft>
            </a:pPr>
            <a:endPar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p>
        </p:txBody>
      </p:sp>
      <p:sp>
        <p:nvSpPr>
          <p:cNvPr id="10" name="TextBox 9">
            <a:extLst>
              <a:ext uri="{FF2B5EF4-FFF2-40B4-BE49-F238E27FC236}">
                <a16:creationId xmlns:a16="http://schemas.microsoft.com/office/drawing/2014/main" id="{E208D1E3-95CC-3125-2B92-91FC79A1C302}"/>
              </a:ext>
            </a:extLst>
          </p:cNvPr>
          <p:cNvSpPr txBox="1"/>
          <p:nvPr/>
        </p:nvSpPr>
        <p:spPr>
          <a:xfrm>
            <a:off x="340372" y="2138237"/>
            <a:ext cx="5883006" cy="523220"/>
          </a:xfrm>
          <a:prstGeom prst="rect">
            <a:avLst/>
          </a:prstGeom>
          <a:noFill/>
        </p:spPr>
        <p:txBody>
          <a:bodyPr wrap="square">
            <a:spAutoFit/>
          </a:bodyPr>
          <a:lstStyle/>
          <a:p>
            <a:r>
              <a:rPr lang="en-GB" dirty="0">
                <a:solidFill>
                  <a:srgbClr val="14103A"/>
                </a:solidFill>
                <a:latin typeface="Arial Rounded MT Bold" panose="020F0704030504030204" pitchFamily="34" charset="0"/>
              </a:rPr>
              <a:t>Which appointments would suit the customer? Circle all the ones that apply.</a:t>
            </a:r>
          </a:p>
        </p:txBody>
      </p:sp>
      <p:sp>
        <p:nvSpPr>
          <p:cNvPr id="14" name="TextBox 13">
            <a:extLst>
              <a:ext uri="{FF2B5EF4-FFF2-40B4-BE49-F238E27FC236}">
                <a16:creationId xmlns:a16="http://schemas.microsoft.com/office/drawing/2014/main" id="{97A5A010-BDC1-B45F-FBAC-E25E6D9DC3A5}"/>
              </a:ext>
            </a:extLst>
          </p:cNvPr>
          <p:cNvSpPr txBox="1"/>
          <p:nvPr/>
        </p:nvSpPr>
        <p:spPr>
          <a:xfrm>
            <a:off x="340372" y="2858429"/>
            <a:ext cx="3432412" cy="307777"/>
          </a:xfrm>
          <a:prstGeom prst="rect">
            <a:avLst/>
          </a:prstGeom>
          <a:noFill/>
        </p:spPr>
        <p:txBody>
          <a:bodyPr wrap="square">
            <a:spAutoFit/>
          </a:bodyPr>
          <a:lstStyle/>
          <a:p>
            <a:r>
              <a:rPr lang="en-GB" dirty="0">
                <a:solidFill>
                  <a:srgbClr val="14103A"/>
                </a:solidFill>
                <a:latin typeface="Arial Rounded MT Bold" panose="020F0704030504030204" pitchFamily="34" charset="0"/>
              </a:rPr>
              <a:t>Tuesday 10th February 9:30am</a:t>
            </a:r>
          </a:p>
        </p:txBody>
      </p:sp>
      <p:sp>
        <p:nvSpPr>
          <p:cNvPr id="17" name="TextBox 16">
            <a:extLst>
              <a:ext uri="{FF2B5EF4-FFF2-40B4-BE49-F238E27FC236}">
                <a16:creationId xmlns:a16="http://schemas.microsoft.com/office/drawing/2014/main" id="{480EF95F-43CE-7236-59A0-1D857B107FA6}"/>
              </a:ext>
            </a:extLst>
          </p:cNvPr>
          <p:cNvSpPr txBox="1"/>
          <p:nvPr/>
        </p:nvSpPr>
        <p:spPr>
          <a:xfrm>
            <a:off x="340372" y="3160509"/>
            <a:ext cx="3432412" cy="307777"/>
          </a:xfrm>
          <a:prstGeom prst="rect">
            <a:avLst/>
          </a:prstGeom>
          <a:noFill/>
        </p:spPr>
        <p:txBody>
          <a:bodyPr wrap="square">
            <a:spAutoFit/>
          </a:bodyPr>
          <a:lstStyle/>
          <a:p>
            <a:r>
              <a:rPr lang="en-GB" dirty="0">
                <a:solidFill>
                  <a:srgbClr val="14103A"/>
                </a:solidFill>
                <a:latin typeface="Arial Rounded MT Bold" panose="020F0704030504030204" pitchFamily="34" charset="0"/>
              </a:rPr>
              <a:t>Wednesday 11th February 4:15pm</a:t>
            </a:r>
          </a:p>
        </p:txBody>
      </p:sp>
      <p:sp>
        <p:nvSpPr>
          <p:cNvPr id="19" name="TextBox 18">
            <a:extLst>
              <a:ext uri="{FF2B5EF4-FFF2-40B4-BE49-F238E27FC236}">
                <a16:creationId xmlns:a16="http://schemas.microsoft.com/office/drawing/2014/main" id="{03AB9C89-788E-F211-99A4-6558FCEF7763}"/>
              </a:ext>
            </a:extLst>
          </p:cNvPr>
          <p:cNvSpPr txBox="1"/>
          <p:nvPr/>
        </p:nvSpPr>
        <p:spPr>
          <a:xfrm>
            <a:off x="340372" y="4121228"/>
            <a:ext cx="3432412" cy="307777"/>
          </a:xfrm>
          <a:prstGeom prst="rect">
            <a:avLst/>
          </a:prstGeom>
          <a:noFill/>
        </p:spPr>
        <p:txBody>
          <a:bodyPr wrap="square">
            <a:spAutoFit/>
          </a:bodyPr>
          <a:lstStyle/>
          <a:p>
            <a:r>
              <a:rPr lang="en-GB" dirty="0">
                <a:solidFill>
                  <a:srgbClr val="14103A"/>
                </a:solidFill>
                <a:latin typeface="Arial Rounded MT Bold" panose="020F0704030504030204" pitchFamily="34" charset="0"/>
              </a:rPr>
              <a:t>Saturday 14th February 10:30am</a:t>
            </a:r>
          </a:p>
        </p:txBody>
      </p:sp>
      <p:sp>
        <p:nvSpPr>
          <p:cNvPr id="23" name="TextBox 22">
            <a:extLst>
              <a:ext uri="{FF2B5EF4-FFF2-40B4-BE49-F238E27FC236}">
                <a16:creationId xmlns:a16="http://schemas.microsoft.com/office/drawing/2014/main" id="{16DD0E3D-F338-B286-E805-06A20BB5B401}"/>
              </a:ext>
            </a:extLst>
          </p:cNvPr>
          <p:cNvSpPr txBox="1"/>
          <p:nvPr/>
        </p:nvSpPr>
        <p:spPr>
          <a:xfrm>
            <a:off x="340372" y="3462590"/>
            <a:ext cx="3432412" cy="307777"/>
          </a:xfrm>
          <a:prstGeom prst="rect">
            <a:avLst/>
          </a:prstGeom>
          <a:noFill/>
        </p:spPr>
        <p:txBody>
          <a:bodyPr wrap="square">
            <a:spAutoFit/>
          </a:bodyPr>
          <a:lstStyle/>
          <a:p>
            <a:r>
              <a:rPr lang="en-GB" dirty="0">
                <a:solidFill>
                  <a:srgbClr val="14103A"/>
                </a:solidFill>
                <a:latin typeface="Arial Rounded MT Bold" panose="020F0704030504030204" pitchFamily="34" charset="0"/>
              </a:rPr>
              <a:t>Thursday 12th February 1pm</a:t>
            </a:r>
          </a:p>
        </p:txBody>
      </p:sp>
      <p:sp>
        <p:nvSpPr>
          <p:cNvPr id="25" name="TextBox 24">
            <a:extLst>
              <a:ext uri="{FF2B5EF4-FFF2-40B4-BE49-F238E27FC236}">
                <a16:creationId xmlns:a16="http://schemas.microsoft.com/office/drawing/2014/main" id="{CC699C95-DA8A-0109-76C1-4BD8409AB06F}"/>
              </a:ext>
            </a:extLst>
          </p:cNvPr>
          <p:cNvSpPr txBox="1"/>
          <p:nvPr/>
        </p:nvSpPr>
        <p:spPr>
          <a:xfrm>
            <a:off x="340372" y="3762659"/>
            <a:ext cx="3432412" cy="307777"/>
          </a:xfrm>
          <a:prstGeom prst="rect">
            <a:avLst/>
          </a:prstGeom>
          <a:noFill/>
        </p:spPr>
        <p:txBody>
          <a:bodyPr wrap="square">
            <a:spAutoFit/>
          </a:bodyPr>
          <a:lstStyle/>
          <a:p>
            <a:r>
              <a:rPr lang="en-GB" dirty="0">
                <a:solidFill>
                  <a:srgbClr val="14103A"/>
                </a:solidFill>
                <a:latin typeface="Arial Rounded MT Bold" panose="020F0704030504030204" pitchFamily="34" charset="0"/>
              </a:rPr>
              <a:t>Friday 13th February 2:30pm</a:t>
            </a:r>
          </a:p>
        </p:txBody>
      </p:sp>
      <p:sp>
        <p:nvSpPr>
          <p:cNvPr id="27" name="TextBox 26">
            <a:extLst>
              <a:ext uri="{FF2B5EF4-FFF2-40B4-BE49-F238E27FC236}">
                <a16:creationId xmlns:a16="http://schemas.microsoft.com/office/drawing/2014/main" id="{CB5D918C-87E5-142A-A76E-07409F810B7A}"/>
              </a:ext>
            </a:extLst>
          </p:cNvPr>
          <p:cNvSpPr txBox="1"/>
          <p:nvPr/>
        </p:nvSpPr>
        <p:spPr>
          <a:xfrm>
            <a:off x="340372" y="4472089"/>
            <a:ext cx="3432412" cy="307777"/>
          </a:xfrm>
          <a:prstGeom prst="rect">
            <a:avLst/>
          </a:prstGeom>
          <a:noFill/>
        </p:spPr>
        <p:txBody>
          <a:bodyPr wrap="square">
            <a:spAutoFit/>
          </a:bodyPr>
          <a:lstStyle/>
          <a:p>
            <a:r>
              <a:rPr lang="en-GB" dirty="0">
                <a:solidFill>
                  <a:srgbClr val="14103A"/>
                </a:solidFill>
                <a:latin typeface="Arial Rounded MT Bold" panose="020F0704030504030204" pitchFamily="34" charset="0"/>
              </a:rPr>
              <a:t>Monday 23rd February 5pm</a:t>
            </a:r>
          </a:p>
        </p:txBody>
      </p:sp>
      <p:sp>
        <p:nvSpPr>
          <p:cNvPr id="29" name="TextBox 28">
            <a:extLst>
              <a:ext uri="{FF2B5EF4-FFF2-40B4-BE49-F238E27FC236}">
                <a16:creationId xmlns:a16="http://schemas.microsoft.com/office/drawing/2014/main" id="{2E96CC66-AD92-A7A0-1B5D-E59657B882A1}"/>
              </a:ext>
            </a:extLst>
          </p:cNvPr>
          <p:cNvSpPr txBox="1"/>
          <p:nvPr/>
        </p:nvSpPr>
        <p:spPr>
          <a:xfrm>
            <a:off x="340371" y="5389732"/>
            <a:ext cx="6122395" cy="3108543"/>
          </a:xfrm>
          <a:prstGeom prst="rect">
            <a:avLst/>
          </a:prstGeom>
          <a:noFill/>
        </p:spPr>
        <p:txBody>
          <a:bodyPr wrap="square">
            <a:spAutoFit/>
          </a:bodyPr>
          <a:lstStyle/>
          <a:p>
            <a:r>
              <a:rPr lang="en-GB" i="0" dirty="0">
                <a:solidFill>
                  <a:srgbClr val="14103A"/>
                </a:solidFill>
                <a:effectLst/>
                <a:latin typeface="Arial Rounded MT Bold" panose="020F0704030504030204" pitchFamily="34" charset="0"/>
              </a:rPr>
              <a:t>Write a confirmation email to the customer confirming one of the appointment times you chose. Remember to include the recipient's email address and a subject.</a:t>
            </a:r>
          </a:p>
          <a:p>
            <a:endParaRPr lang="en-GB" dirty="0">
              <a:solidFill>
                <a:srgbClr val="14103A"/>
              </a:solidFill>
              <a:latin typeface="Arial Rounded MT Bold" panose="020F0704030504030204" pitchFamily="34" charset="0"/>
            </a:endParaRPr>
          </a:p>
          <a:p>
            <a:r>
              <a:rPr lang="en-GB" dirty="0">
                <a:solidFill>
                  <a:srgbClr val="14103A"/>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84716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C95F07B2-D2FB-648F-1872-6E8659C67AF2}"/>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23116B42-89EC-3325-A66F-67B6E28127B7}"/>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CCED9C64-21DF-D88C-9001-5E8915664DB9}"/>
              </a:ext>
            </a:extLst>
          </p:cNvPr>
          <p:cNvSpPr/>
          <p:nvPr/>
        </p:nvSpPr>
        <p:spPr>
          <a:xfrm>
            <a:off x="177416" y="1184847"/>
            <a:ext cx="6482147" cy="756418"/>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Answer the questions below to reflect on which role would best suit you. Look back at the job description you wrote earlier and think about your own skills, interests and personality. </a:t>
            </a:r>
          </a:p>
        </p:txBody>
      </p:sp>
      <p:sp>
        <p:nvSpPr>
          <p:cNvPr id="72" name="TextBox 71">
            <a:extLst>
              <a:ext uri="{FF2B5EF4-FFF2-40B4-BE49-F238E27FC236}">
                <a16:creationId xmlns:a16="http://schemas.microsoft.com/office/drawing/2014/main" id="{C6800FDE-D9F4-DF6F-1A73-8EDBEE565987}"/>
              </a:ext>
            </a:extLst>
          </p:cNvPr>
          <p:cNvSpPr txBox="1"/>
          <p:nvPr/>
        </p:nvSpPr>
        <p:spPr>
          <a:xfrm>
            <a:off x="4440397" y="876273"/>
            <a:ext cx="1305618"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55FA459D-62EE-E2C0-6555-59F90D23D277}"/>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571AE2C7-A487-D3DB-696B-EF6C6123C88B}"/>
              </a:ext>
            </a:extLst>
          </p:cNvPr>
          <p:cNvSpPr txBox="1">
            <a:spLocks noChangeArrowheads="1"/>
          </p:cNvSpPr>
          <p:nvPr/>
        </p:nvSpPr>
        <p:spPr bwMode="auto">
          <a:xfrm>
            <a:off x="4419600" y="854075"/>
            <a:ext cx="150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89CA7AD6-0BBC-E4F5-568B-37C46198B5AC}"/>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Reflection activity: Which role is right for you? </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866ED987-55B6-53F4-607D-5B5CE3808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574A6E90-6550-861B-EE00-6C81AC1A9727}"/>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3ACD691D-BC5B-35C3-3D03-378D72022666}"/>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C1AF15C5-A924-21F0-498F-8AD3B0A2E657}"/>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2140DA9-AA09-0FAF-5D9B-11E96E7B4512}"/>
              </a:ext>
            </a:extLst>
          </p:cNvPr>
          <p:cNvPicPr>
            <a:picLocks noChangeAspect="1"/>
          </p:cNvPicPr>
          <p:nvPr/>
        </p:nvPicPr>
        <p:blipFill>
          <a:blip r:embed="rId4"/>
          <a:stretch>
            <a:fillRect/>
          </a:stretch>
        </p:blipFill>
        <p:spPr>
          <a:xfrm>
            <a:off x="5819583" y="210891"/>
            <a:ext cx="643184" cy="643184"/>
          </a:xfrm>
          <a:prstGeom prst="rect">
            <a:avLst/>
          </a:prstGeom>
        </p:spPr>
      </p:pic>
      <p:sp>
        <p:nvSpPr>
          <p:cNvPr id="9" name="Google Shape;116;p1">
            <a:extLst>
              <a:ext uri="{FF2B5EF4-FFF2-40B4-BE49-F238E27FC236}">
                <a16:creationId xmlns:a16="http://schemas.microsoft.com/office/drawing/2014/main" id="{258DCE37-1C0D-AC64-5013-10FD368536E5}"/>
              </a:ext>
            </a:extLst>
          </p:cNvPr>
          <p:cNvSpPr/>
          <p:nvPr/>
        </p:nvSpPr>
        <p:spPr>
          <a:xfrm>
            <a:off x="198439" y="2056137"/>
            <a:ext cx="6503170" cy="7270536"/>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nSpc>
                <a:spcPct val="104000"/>
              </a:lnSpc>
              <a:spcAft>
                <a:spcPts val="25"/>
              </a:spcAft>
            </a:pPr>
            <a:endPar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p>
        </p:txBody>
      </p:sp>
      <p:sp>
        <p:nvSpPr>
          <p:cNvPr id="29" name="TextBox 28">
            <a:extLst>
              <a:ext uri="{FF2B5EF4-FFF2-40B4-BE49-F238E27FC236}">
                <a16:creationId xmlns:a16="http://schemas.microsoft.com/office/drawing/2014/main" id="{877AA7AA-DFD4-CC79-67FF-45988C114B01}"/>
              </a:ext>
            </a:extLst>
          </p:cNvPr>
          <p:cNvSpPr txBox="1"/>
          <p:nvPr/>
        </p:nvSpPr>
        <p:spPr>
          <a:xfrm>
            <a:off x="337953" y="2604850"/>
            <a:ext cx="6122395" cy="5755422"/>
          </a:xfrm>
          <a:prstGeom prst="rect">
            <a:avLst/>
          </a:prstGeom>
          <a:noFill/>
        </p:spPr>
        <p:txBody>
          <a:bodyPr wrap="square">
            <a:spAutoFit/>
          </a:bodyPr>
          <a:lstStyle/>
          <a:p>
            <a:r>
              <a:rPr lang="en-GB" sz="1600" dirty="0">
                <a:solidFill>
                  <a:srgbClr val="14103A"/>
                </a:solidFill>
                <a:latin typeface="Arial Rounded MT Bold" panose="020F0704030504030204" pitchFamily="34" charset="0"/>
              </a:rPr>
              <a:t>1. Which role do you think you would enjoy the most?</a:t>
            </a:r>
          </a:p>
          <a:p>
            <a:r>
              <a:rPr lang="en-GB" sz="1600" dirty="0">
                <a:solidFill>
                  <a:srgbClr val="14103A"/>
                </a:solidFill>
                <a:latin typeface="Arial Rounded MT Bold" panose="020F0704030504030204" pitchFamily="34" charset="0"/>
              </a:rPr>
              <a:t>__________________________________________________________</a:t>
            </a:r>
          </a:p>
          <a:p>
            <a:r>
              <a:rPr lang="en-GB" sz="1600" dirty="0">
                <a:solidFill>
                  <a:srgbClr val="14103A"/>
                </a:solidFill>
                <a:latin typeface="Arial Rounded MT Bold" panose="020F0704030504030204" pitchFamily="34" charset="0"/>
              </a:rPr>
              <a:t>2. Why do you think you’d be good at it?</a:t>
            </a:r>
          </a:p>
          <a:p>
            <a:r>
              <a:rPr lang="en-GB" sz="1600" dirty="0">
                <a:solidFill>
                  <a:srgbClr val="14103A"/>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a:t>
            </a:r>
          </a:p>
          <a:p>
            <a:r>
              <a:rPr lang="en-GB" sz="1600" dirty="0">
                <a:solidFill>
                  <a:srgbClr val="14103A"/>
                </a:solidFill>
                <a:latin typeface="Arial Rounded MT Bold" panose="020F0704030504030204" pitchFamily="34" charset="0"/>
              </a:rPr>
              <a:t>3. What qualities or experiences do you have that would help you?</a:t>
            </a:r>
          </a:p>
          <a:p>
            <a:r>
              <a:rPr lang="en-GB" sz="1600" dirty="0">
                <a:solidFill>
                  <a:srgbClr val="14103A"/>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a:t>
            </a:r>
          </a:p>
          <a:p>
            <a:r>
              <a:rPr lang="en-GB" sz="1600" dirty="0">
                <a:solidFill>
                  <a:srgbClr val="14103A"/>
                </a:solidFill>
                <a:latin typeface="Arial Rounded MT Bold" panose="020F0704030504030204" pitchFamily="34" charset="0"/>
              </a:rPr>
              <a:t>4. Write a short paragraph explaining your choice. You might start like this: “I think I would be a good Veterinary Nurse because I am caring and calm. I’ve looked after my neighbour’s dog before and I like helping others.”</a:t>
            </a:r>
          </a:p>
          <a:p>
            <a:endParaRPr lang="en-GB" sz="1600" dirty="0">
              <a:solidFill>
                <a:srgbClr val="14103A"/>
              </a:solidFill>
              <a:latin typeface="Arial Rounded MT Bold" panose="020F0704030504030204" pitchFamily="34" charset="0"/>
            </a:endParaRPr>
          </a:p>
          <a:p>
            <a:r>
              <a:rPr lang="en-GB" sz="1600" dirty="0">
                <a:solidFill>
                  <a:srgbClr val="14103A"/>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4" name="Picture 3">
            <a:extLst>
              <a:ext uri="{FF2B5EF4-FFF2-40B4-BE49-F238E27FC236}">
                <a16:creationId xmlns:a16="http://schemas.microsoft.com/office/drawing/2014/main" id="{A6627643-B2F2-AE99-24A8-07156FBE4451}"/>
              </a:ext>
            </a:extLst>
          </p:cNvPr>
          <p:cNvPicPr>
            <a:picLocks noChangeAspect="1"/>
          </p:cNvPicPr>
          <p:nvPr/>
        </p:nvPicPr>
        <p:blipFill>
          <a:blip r:embed="rId5"/>
          <a:stretch>
            <a:fillRect/>
          </a:stretch>
        </p:blipFill>
        <p:spPr>
          <a:xfrm>
            <a:off x="5702345" y="8406817"/>
            <a:ext cx="406399" cy="406399"/>
          </a:xfrm>
          <a:prstGeom prst="rect">
            <a:avLst/>
          </a:prstGeom>
        </p:spPr>
      </p:pic>
    </p:spTree>
    <p:extLst>
      <p:ext uri="{BB962C8B-B14F-4D97-AF65-F5344CB8AC3E}">
        <p14:creationId xmlns:p14="http://schemas.microsoft.com/office/powerpoint/2010/main" val="420262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DF1CF2F8-D4CB-7DFE-99AF-34760637E04B}"/>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B6C1510-F79A-5043-D574-081F3F5AD404}"/>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7BEE715C-B78A-D113-09B7-D92BC66E1C2B}"/>
              </a:ext>
            </a:extLst>
          </p:cNvPr>
          <p:cNvSpPr/>
          <p:nvPr/>
        </p:nvSpPr>
        <p:spPr>
          <a:xfrm>
            <a:off x="177416" y="1184847"/>
            <a:ext cx="6482147" cy="607628"/>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Reflect on what you have found out using the AI tool. </a:t>
            </a:r>
            <a:endPar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endParaRPr>
          </a:p>
        </p:txBody>
      </p:sp>
      <p:sp>
        <p:nvSpPr>
          <p:cNvPr id="72" name="TextBox 71">
            <a:extLst>
              <a:ext uri="{FF2B5EF4-FFF2-40B4-BE49-F238E27FC236}">
                <a16:creationId xmlns:a16="http://schemas.microsoft.com/office/drawing/2014/main" id="{B255A6A4-53D6-BB93-E485-B79EFF202983}"/>
              </a:ext>
            </a:extLst>
          </p:cNvPr>
          <p:cNvSpPr txBox="1"/>
          <p:nvPr/>
        </p:nvSpPr>
        <p:spPr>
          <a:xfrm>
            <a:off x="4440397" y="876273"/>
            <a:ext cx="1305618"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5AEB3075-07D7-3E14-9E55-E3E4344D77A1}"/>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B0AE0AF3-110E-2696-1C90-027FF49F8AB1}"/>
              </a:ext>
            </a:extLst>
          </p:cNvPr>
          <p:cNvSpPr txBox="1">
            <a:spLocks noChangeArrowheads="1"/>
          </p:cNvSpPr>
          <p:nvPr/>
        </p:nvSpPr>
        <p:spPr bwMode="auto">
          <a:xfrm>
            <a:off x="4419600" y="854075"/>
            <a:ext cx="150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3F1FCFD7-E9B7-4D4F-1BAD-EDD1759477E8}"/>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Careers investigator</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938ACA57-525E-1D0A-B9C5-A35ADDFCB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CD47422E-A99D-52BC-08A6-1FB7D2722A4C}"/>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CE15154B-2DEC-20B5-62B7-FB7EEB927F09}"/>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DF342F0A-2704-554C-3350-943DDDF8D1DD}"/>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F0DDC1C5-7A16-24C3-9B08-8AB037B7816A}"/>
              </a:ext>
            </a:extLst>
          </p:cNvPr>
          <p:cNvPicPr>
            <a:picLocks noChangeAspect="1"/>
          </p:cNvPicPr>
          <p:nvPr/>
        </p:nvPicPr>
        <p:blipFill>
          <a:blip r:embed="rId4"/>
          <a:stretch>
            <a:fillRect/>
          </a:stretch>
        </p:blipFill>
        <p:spPr>
          <a:xfrm>
            <a:off x="5819583" y="210891"/>
            <a:ext cx="643184" cy="643184"/>
          </a:xfrm>
          <a:prstGeom prst="rect">
            <a:avLst/>
          </a:prstGeom>
        </p:spPr>
      </p:pic>
      <p:sp>
        <p:nvSpPr>
          <p:cNvPr id="9" name="Google Shape;116;p1">
            <a:extLst>
              <a:ext uri="{FF2B5EF4-FFF2-40B4-BE49-F238E27FC236}">
                <a16:creationId xmlns:a16="http://schemas.microsoft.com/office/drawing/2014/main" id="{9FA24B02-6395-C04E-701A-49DF6657D8EF}"/>
              </a:ext>
            </a:extLst>
          </p:cNvPr>
          <p:cNvSpPr/>
          <p:nvPr/>
        </p:nvSpPr>
        <p:spPr>
          <a:xfrm>
            <a:off x="198439" y="2056137"/>
            <a:ext cx="6503170" cy="7270536"/>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nSpc>
                <a:spcPct val="104000"/>
              </a:lnSpc>
              <a:spcAft>
                <a:spcPts val="25"/>
              </a:spcAft>
            </a:pPr>
            <a:endPar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p>
        </p:txBody>
      </p:sp>
      <p:sp>
        <p:nvSpPr>
          <p:cNvPr id="29" name="TextBox 28">
            <a:extLst>
              <a:ext uri="{FF2B5EF4-FFF2-40B4-BE49-F238E27FC236}">
                <a16:creationId xmlns:a16="http://schemas.microsoft.com/office/drawing/2014/main" id="{844C0F87-6320-598B-509D-58B779A707E0}"/>
              </a:ext>
            </a:extLst>
          </p:cNvPr>
          <p:cNvSpPr txBox="1"/>
          <p:nvPr/>
        </p:nvSpPr>
        <p:spPr>
          <a:xfrm>
            <a:off x="337953" y="2604850"/>
            <a:ext cx="6122395" cy="4278094"/>
          </a:xfrm>
          <a:prstGeom prst="rect">
            <a:avLst/>
          </a:prstGeom>
          <a:noFill/>
        </p:spPr>
        <p:txBody>
          <a:bodyPr wrap="square">
            <a:spAutoFit/>
          </a:bodyPr>
          <a:lstStyle/>
          <a:p>
            <a:r>
              <a:rPr lang="en-GB" sz="1600" dirty="0">
                <a:solidFill>
                  <a:srgbClr val="14103A"/>
                </a:solidFill>
                <a:latin typeface="Arial Rounded MT Bold" panose="020F0704030504030204" pitchFamily="34" charset="0"/>
              </a:rPr>
              <a:t>1. Which role did you find out more about?</a:t>
            </a:r>
          </a:p>
          <a:p>
            <a:r>
              <a:rPr lang="en-GB" sz="1600" dirty="0">
                <a:solidFill>
                  <a:srgbClr val="14103A"/>
                </a:solidFill>
                <a:latin typeface="Arial Rounded MT Bold" panose="020F0704030504030204" pitchFamily="34" charset="0"/>
              </a:rPr>
              <a:t>__________________________________________________________</a:t>
            </a:r>
          </a:p>
          <a:p>
            <a:r>
              <a:rPr lang="en-GB" sz="1600" dirty="0">
                <a:solidFill>
                  <a:srgbClr val="14103A"/>
                </a:solidFill>
                <a:latin typeface="Arial Rounded MT Bold" panose="020F0704030504030204" pitchFamily="34" charset="0"/>
              </a:rPr>
              <a:t>2. What do you like about this role?</a:t>
            </a:r>
          </a:p>
          <a:p>
            <a:r>
              <a:rPr lang="en-GB" sz="1600" dirty="0">
                <a:solidFill>
                  <a:srgbClr val="14103A"/>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a:t>
            </a:r>
          </a:p>
          <a:p>
            <a:r>
              <a:rPr lang="en-GB" sz="1600" dirty="0">
                <a:solidFill>
                  <a:srgbClr val="14103A"/>
                </a:solidFill>
                <a:latin typeface="Arial Rounded MT Bold" panose="020F0704030504030204" pitchFamily="34" charset="0"/>
              </a:rPr>
              <a:t>3. What surprised you? </a:t>
            </a:r>
          </a:p>
          <a:p>
            <a:r>
              <a:rPr lang="en-GB" sz="1600" dirty="0">
                <a:solidFill>
                  <a:srgbClr val="14103A"/>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a:t>
            </a:r>
          </a:p>
          <a:p>
            <a:r>
              <a:rPr lang="en-GB" sz="1600" dirty="0">
                <a:solidFill>
                  <a:srgbClr val="14103A"/>
                </a:solidFill>
                <a:latin typeface="Arial Rounded MT Bold" panose="020F0704030504030204" pitchFamily="34" charset="0"/>
              </a:rPr>
              <a:t>4. Can you see yourself doing this job in the future? </a:t>
            </a:r>
          </a:p>
          <a:p>
            <a:endParaRPr lang="en-GB" sz="1600" dirty="0">
              <a:solidFill>
                <a:srgbClr val="14103A"/>
              </a:solidFill>
              <a:latin typeface="Arial Rounded MT Bold" panose="020F0704030504030204" pitchFamily="34" charset="0"/>
            </a:endParaRPr>
          </a:p>
          <a:p>
            <a:r>
              <a:rPr lang="en-GB" sz="1600" dirty="0">
                <a:solidFill>
                  <a:srgbClr val="14103A"/>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4" name="Picture 3">
            <a:extLst>
              <a:ext uri="{FF2B5EF4-FFF2-40B4-BE49-F238E27FC236}">
                <a16:creationId xmlns:a16="http://schemas.microsoft.com/office/drawing/2014/main" id="{C9EAE1EE-59F5-2EF5-9E34-C217B2CAF2A5}"/>
              </a:ext>
            </a:extLst>
          </p:cNvPr>
          <p:cNvPicPr>
            <a:picLocks noChangeAspect="1"/>
          </p:cNvPicPr>
          <p:nvPr/>
        </p:nvPicPr>
        <p:blipFill>
          <a:blip r:embed="rId5"/>
          <a:stretch>
            <a:fillRect/>
          </a:stretch>
        </p:blipFill>
        <p:spPr>
          <a:xfrm>
            <a:off x="5702345" y="8406817"/>
            <a:ext cx="406399" cy="406399"/>
          </a:xfrm>
          <a:prstGeom prst="rect">
            <a:avLst/>
          </a:prstGeom>
        </p:spPr>
      </p:pic>
    </p:spTree>
    <p:extLst>
      <p:ext uri="{BB962C8B-B14F-4D97-AF65-F5344CB8AC3E}">
        <p14:creationId xmlns:p14="http://schemas.microsoft.com/office/powerpoint/2010/main" val="366442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1A3E746D-3186-F1D4-E122-EC905D9386E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91C5D2A-1C86-EA9E-B6F9-27F90E6766D0}"/>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10E27641-99E5-FCFC-B03C-F7970CC2E212}"/>
              </a:ext>
            </a:extLst>
          </p:cNvPr>
          <p:cNvSpPr/>
          <p:nvPr/>
        </p:nvSpPr>
        <p:spPr>
          <a:xfrm>
            <a:off x="177416" y="1184847"/>
            <a:ext cx="6482147" cy="607628"/>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Reflect on what your work experience day at </a:t>
            </a:r>
            <a:r>
              <a:rPr lang="en-GB" dirty="0" err="1">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Rackheath</a:t>
            </a:r>
            <a:r>
              <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 </a:t>
            </a:r>
            <a:endPar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endParaRPr>
          </a:p>
        </p:txBody>
      </p:sp>
      <p:sp>
        <p:nvSpPr>
          <p:cNvPr id="72" name="TextBox 71">
            <a:extLst>
              <a:ext uri="{FF2B5EF4-FFF2-40B4-BE49-F238E27FC236}">
                <a16:creationId xmlns:a16="http://schemas.microsoft.com/office/drawing/2014/main" id="{A8E2D2A8-A9CC-E1CA-0D5E-2396B96653B7}"/>
              </a:ext>
            </a:extLst>
          </p:cNvPr>
          <p:cNvSpPr txBox="1"/>
          <p:nvPr/>
        </p:nvSpPr>
        <p:spPr>
          <a:xfrm>
            <a:off x="4440397" y="876273"/>
            <a:ext cx="1305618"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150D555C-4F70-DF15-A2FF-E99278404520}"/>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F7A364AB-A2AC-139B-5C9D-6012CA30AFFC}"/>
              </a:ext>
            </a:extLst>
          </p:cNvPr>
          <p:cNvSpPr txBox="1">
            <a:spLocks noChangeArrowheads="1"/>
          </p:cNvSpPr>
          <p:nvPr/>
        </p:nvSpPr>
        <p:spPr bwMode="auto">
          <a:xfrm>
            <a:off x="4419600" y="854075"/>
            <a:ext cx="150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18192B95-5D8A-2ABD-15BB-1CA5758D6067}"/>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Closing webinar </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7C0FD2F9-E7E5-FDE3-273C-165855FD2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C52D8C2A-7A28-528F-84EA-9115AC4138F3}"/>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7AD0C8E7-CFAD-1F8D-342E-71AE922B0463}"/>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AA606DC8-34D6-49EF-94E8-C894EBB08D42}"/>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E047BA3-9D28-B197-450F-481C9C9287FC}"/>
              </a:ext>
            </a:extLst>
          </p:cNvPr>
          <p:cNvPicPr>
            <a:picLocks noChangeAspect="1"/>
          </p:cNvPicPr>
          <p:nvPr/>
        </p:nvPicPr>
        <p:blipFill>
          <a:blip r:embed="rId4"/>
          <a:stretch>
            <a:fillRect/>
          </a:stretch>
        </p:blipFill>
        <p:spPr>
          <a:xfrm>
            <a:off x="5819583" y="210891"/>
            <a:ext cx="643184" cy="643184"/>
          </a:xfrm>
          <a:prstGeom prst="rect">
            <a:avLst/>
          </a:prstGeom>
        </p:spPr>
      </p:pic>
      <p:sp>
        <p:nvSpPr>
          <p:cNvPr id="9" name="Google Shape;116;p1">
            <a:extLst>
              <a:ext uri="{FF2B5EF4-FFF2-40B4-BE49-F238E27FC236}">
                <a16:creationId xmlns:a16="http://schemas.microsoft.com/office/drawing/2014/main" id="{2D1827B6-2108-598C-57F1-7F2FC68B4C6B}"/>
              </a:ext>
            </a:extLst>
          </p:cNvPr>
          <p:cNvSpPr/>
          <p:nvPr/>
        </p:nvSpPr>
        <p:spPr>
          <a:xfrm>
            <a:off x="198439" y="2056137"/>
            <a:ext cx="6503170" cy="7270536"/>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nSpc>
                <a:spcPct val="104000"/>
              </a:lnSpc>
              <a:spcAft>
                <a:spcPts val="25"/>
              </a:spcAft>
            </a:pPr>
            <a:endPar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p>
        </p:txBody>
      </p:sp>
      <p:sp>
        <p:nvSpPr>
          <p:cNvPr id="29" name="TextBox 28">
            <a:extLst>
              <a:ext uri="{FF2B5EF4-FFF2-40B4-BE49-F238E27FC236}">
                <a16:creationId xmlns:a16="http://schemas.microsoft.com/office/drawing/2014/main" id="{EEA8A594-9104-1925-702E-C334F2BE37E3}"/>
              </a:ext>
            </a:extLst>
          </p:cNvPr>
          <p:cNvSpPr txBox="1"/>
          <p:nvPr/>
        </p:nvSpPr>
        <p:spPr>
          <a:xfrm>
            <a:off x="337953" y="2604850"/>
            <a:ext cx="6122395" cy="3293209"/>
          </a:xfrm>
          <a:prstGeom prst="rect">
            <a:avLst/>
          </a:prstGeom>
          <a:noFill/>
        </p:spPr>
        <p:txBody>
          <a:bodyPr wrap="square">
            <a:spAutoFit/>
          </a:bodyPr>
          <a:lstStyle/>
          <a:p>
            <a:r>
              <a:rPr lang="en-GB" sz="1600" dirty="0">
                <a:solidFill>
                  <a:srgbClr val="14103A"/>
                </a:solidFill>
                <a:latin typeface="Arial Rounded MT Bold" panose="020F0704030504030204" pitchFamily="34" charset="0"/>
              </a:rPr>
              <a:t>1. Which of the four roles did you find most interesting and why? </a:t>
            </a:r>
          </a:p>
          <a:p>
            <a:r>
              <a:rPr lang="en-GB" sz="1600" dirty="0">
                <a:solidFill>
                  <a:srgbClr val="14103A"/>
                </a:solidFill>
                <a:latin typeface="Arial Rounded MT Bold" panose="020F0704030504030204" pitchFamily="34" charset="0"/>
              </a:rPr>
              <a:t>__________________________________________________________</a:t>
            </a:r>
          </a:p>
          <a:p>
            <a:r>
              <a:rPr lang="en-GB" sz="1600" dirty="0">
                <a:solidFill>
                  <a:srgbClr val="14103A"/>
                </a:solidFill>
                <a:latin typeface="Arial Rounded MT Bold" panose="020F0704030504030204" pitchFamily="34" charset="0"/>
              </a:rPr>
              <a:t>2. Which of the key skills do you think is most important in animal care? </a:t>
            </a:r>
          </a:p>
          <a:p>
            <a:r>
              <a:rPr lang="en-GB" sz="1600" dirty="0">
                <a:solidFill>
                  <a:srgbClr val="14103A"/>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a:t>
            </a:r>
          </a:p>
          <a:p>
            <a:r>
              <a:rPr lang="en-GB" sz="1600" dirty="0">
                <a:solidFill>
                  <a:srgbClr val="14103A"/>
                </a:solidFill>
                <a:latin typeface="Arial Rounded MT Bold" panose="020F0704030504030204" pitchFamily="34" charset="0"/>
              </a:rPr>
              <a:t>3. Can you think of a time you used one of these skills? (At school, at home, or with a pet?) ______________________________________________________________________________________________________________________________________________________________________________</a:t>
            </a:r>
          </a:p>
        </p:txBody>
      </p:sp>
      <p:pic>
        <p:nvPicPr>
          <p:cNvPr id="4" name="Picture 3">
            <a:extLst>
              <a:ext uri="{FF2B5EF4-FFF2-40B4-BE49-F238E27FC236}">
                <a16:creationId xmlns:a16="http://schemas.microsoft.com/office/drawing/2014/main" id="{8963AA18-C26F-B171-7378-14539331D08A}"/>
              </a:ext>
            </a:extLst>
          </p:cNvPr>
          <p:cNvPicPr>
            <a:picLocks noChangeAspect="1"/>
          </p:cNvPicPr>
          <p:nvPr/>
        </p:nvPicPr>
        <p:blipFill>
          <a:blip r:embed="rId5"/>
          <a:stretch>
            <a:fillRect/>
          </a:stretch>
        </p:blipFill>
        <p:spPr>
          <a:xfrm>
            <a:off x="5702345" y="8406817"/>
            <a:ext cx="406399" cy="406399"/>
          </a:xfrm>
          <a:prstGeom prst="rect">
            <a:avLst/>
          </a:prstGeom>
        </p:spPr>
      </p:pic>
    </p:spTree>
    <p:extLst>
      <p:ext uri="{BB962C8B-B14F-4D97-AF65-F5344CB8AC3E}">
        <p14:creationId xmlns:p14="http://schemas.microsoft.com/office/powerpoint/2010/main" val="406465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BF7474D4-FE9F-9295-B75C-59EF504964E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C7736C05-9D42-1568-4AAB-7F4C6C3EF720}"/>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4BFBE1C4-5A1C-9FF9-84FB-D1DA755D3747}"/>
              </a:ext>
            </a:extLst>
          </p:cNvPr>
          <p:cNvSpPr/>
          <p:nvPr/>
        </p:nvSpPr>
        <p:spPr>
          <a:xfrm>
            <a:off x="177416" y="1184847"/>
            <a:ext cx="6482147" cy="607628"/>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Go back to the goals you set yourself at the start of the day</a:t>
            </a:r>
            <a:endPar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endParaRPr>
          </a:p>
        </p:txBody>
      </p:sp>
      <p:sp>
        <p:nvSpPr>
          <p:cNvPr id="72" name="TextBox 71">
            <a:extLst>
              <a:ext uri="{FF2B5EF4-FFF2-40B4-BE49-F238E27FC236}">
                <a16:creationId xmlns:a16="http://schemas.microsoft.com/office/drawing/2014/main" id="{F23539E5-A88F-43DC-B49A-BEECBD8923ED}"/>
              </a:ext>
            </a:extLst>
          </p:cNvPr>
          <p:cNvSpPr txBox="1"/>
          <p:nvPr/>
        </p:nvSpPr>
        <p:spPr>
          <a:xfrm>
            <a:off x="4440397" y="876273"/>
            <a:ext cx="1305618"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DBB85F7D-5239-C852-266F-EA5177E553D2}"/>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64E9A2A4-7BF5-1E24-15A1-92E5C7E14F6A}"/>
              </a:ext>
            </a:extLst>
          </p:cNvPr>
          <p:cNvSpPr txBox="1">
            <a:spLocks noChangeArrowheads="1"/>
          </p:cNvSpPr>
          <p:nvPr/>
        </p:nvSpPr>
        <p:spPr bwMode="auto">
          <a:xfrm>
            <a:off x="4419600" y="854075"/>
            <a:ext cx="150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B6CB63FC-A7CD-466F-3416-24CD869A0320}"/>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Look back: What did you learn? </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13DAD9F0-6FC2-D413-15D0-8E2AD6A22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B805FCA7-446C-7A83-2C42-2CB74C528D14}"/>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FFD3BD91-8549-D26E-9A87-013D144348E2}"/>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9B3907F3-6020-30E4-E83F-E47C0A6F2635}"/>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A0744D1-9C69-5CC3-082A-FCE10FF029C3}"/>
              </a:ext>
            </a:extLst>
          </p:cNvPr>
          <p:cNvPicPr>
            <a:picLocks noChangeAspect="1"/>
          </p:cNvPicPr>
          <p:nvPr/>
        </p:nvPicPr>
        <p:blipFill>
          <a:blip r:embed="rId4"/>
          <a:stretch>
            <a:fillRect/>
          </a:stretch>
        </p:blipFill>
        <p:spPr>
          <a:xfrm>
            <a:off x="5819583" y="210891"/>
            <a:ext cx="643184" cy="643184"/>
          </a:xfrm>
          <a:prstGeom prst="rect">
            <a:avLst/>
          </a:prstGeom>
        </p:spPr>
      </p:pic>
      <p:sp>
        <p:nvSpPr>
          <p:cNvPr id="9" name="Google Shape;116;p1">
            <a:extLst>
              <a:ext uri="{FF2B5EF4-FFF2-40B4-BE49-F238E27FC236}">
                <a16:creationId xmlns:a16="http://schemas.microsoft.com/office/drawing/2014/main" id="{30D19203-78E2-E808-1F7F-2703E087BA8A}"/>
              </a:ext>
            </a:extLst>
          </p:cNvPr>
          <p:cNvSpPr/>
          <p:nvPr/>
        </p:nvSpPr>
        <p:spPr>
          <a:xfrm>
            <a:off x="198439" y="2056137"/>
            <a:ext cx="6503170" cy="7270536"/>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nSpc>
                <a:spcPct val="104000"/>
              </a:lnSpc>
              <a:spcAft>
                <a:spcPts val="25"/>
              </a:spcAft>
            </a:pPr>
            <a:endPar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p>
        </p:txBody>
      </p:sp>
      <p:sp>
        <p:nvSpPr>
          <p:cNvPr id="29" name="TextBox 28">
            <a:extLst>
              <a:ext uri="{FF2B5EF4-FFF2-40B4-BE49-F238E27FC236}">
                <a16:creationId xmlns:a16="http://schemas.microsoft.com/office/drawing/2014/main" id="{9D0D82DE-6C08-5ABC-3C89-BF4968FEAB74}"/>
              </a:ext>
            </a:extLst>
          </p:cNvPr>
          <p:cNvSpPr txBox="1"/>
          <p:nvPr/>
        </p:nvSpPr>
        <p:spPr>
          <a:xfrm>
            <a:off x="337953" y="2604850"/>
            <a:ext cx="6122395" cy="2554545"/>
          </a:xfrm>
          <a:prstGeom prst="rect">
            <a:avLst/>
          </a:prstGeom>
          <a:noFill/>
        </p:spPr>
        <p:txBody>
          <a:bodyPr wrap="square">
            <a:spAutoFit/>
          </a:bodyPr>
          <a:lstStyle/>
          <a:p>
            <a:r>
              <a:rPr lang="en-GB" sz="1600" dirty="0">
                <a:solidFill>
                  <a:srgbClr val="14103A"/>
                </a:solidFill>
                <a:latin typeface="Arial Rounded MT Bold" panose="020F0704030504030204" pitchFamily="34" charset="0"/>
              </a:rPr>
              <a:t>1. Did you achieve the goals you set for yourself? </a:t>
            </a:r>
          </a:p>
          <a:p>
            <a:r>
              <a:rPr lang="en-GB" sz="1600" dirty="0">
                <a:solidFill>
                  <a:srgbClr val="14103A"/>
                </a:solidFill>
                <a:latin typeface="Arial Rounded MT Bold" panose="020F0704030504030204" pitchFamily="34" charset="0"/>
              </a:rPr>
              <a:t>__________________________________________________________</a:t>
            </a:r>
          </a:p>
          <a:p>
            <a:r>
              <a:rPr lang="en-GB" sz="1600" dirty="0">
                <a:solidFill>
                  <a:srgbClr val="14103A"/>
                </a:solidFill>
                <a:latin typeface="Arial Rounded MT Bold" panose="020F0704030504030204" pitchFamily="34" charset="0"/>
              </a:rPr>
              <a:t>2. Did you learn something new or unexpected? </a:t>
            </a:r>
          </a:p>
          <a:p>
            <a:r>
              <a:rPr lang="en-GB" sz="1600" dirty="0">
                <a:solidFill>
                  <a:srgbClr val="14103A"/>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a:t>
            </a:r>
          </a:p>
          <a:p>
            <a:r>
              <a:rPr lang="en-GB" sz="1600" dirty="0">
                <a:solidFill>
                  <a:srgbClr val="14103A"/>
                </a:solidFill>
                <a:latin typeface="Arial Rounded MT Bold" panose="020F0704030504030204" pitchFamily="34" charset="0"/>
              </a:rPr>
              <a:t>3.Do you have any further questions you’d like to find out? </a:t>
            </a:r>
          </a:p>
          <a:p>
            <a:r>
              <a:rPr lang="en-GB" sz="1600" dirty="0">
                <a:solidFill>
                  <a:srgbClr val="14103A"/>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a:t>
            </a:r>
          </a:p>
        </p:txBody>
      </p:sp>
      <p:pic>
        <p:nvPicPr>
          <p:cNvPr id="4" name="Picture 3">
            <a:extLst>
              <a:ext uri="{FF2B5EF4-FFF2-40B4-BE49-F238E27FC236}">
                <a16:creationId xmlns:a16="http://schemas.microsoft.com/office/drawing/2014/main" id="{E4A8495E-08DA-BC6C-98F6-5527E15B5F7A}"/>
              </a:ext>
            </a:extLst>
          </p:cNvPr>
          <p:cNvPicPr>
            <a:picLocks noChangeAspect="1"/>
          </p:cNvPicPr>
          <p:nvPr/>
        </p:nvPicPr>
        <p:blipFill>
          <a:blip r:embed="rId5"/>
          <a:stretch>
            <a:fillRect/>
          </a:stretch>
        </p:blipFill>
        <p:spPr>
          <a:xfrm>
            <a:off x="5702345" y="8406817"/>
            <a:ext cx="406399" cy="406399"/>
          </a:xfrm>
          <a:prstGeom prst="rect">
            <a:avLst/>
          </a:prstGeom>
        </p:spPr>
      </p:pic>
    </p:spTree>
    <p:extLst>
      <p:ext uri="{BB962C8B-B14F-4D97-AF65-F5344CB8AC3E}">
        <p14:creationId xmlns:p14="http://schemas.microsoft.com/office/powerpoint/2010/main" val="209350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AB78C7C6-2CD9-1111-623D-41C7CA447A82}"/>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0F59CAD1-10DE-5E62-A02B-CA1C1BA72BEF}"/>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E94331D9-F17F-4583-CE9A-AE7FE5620D35}"/>
              </a:ext>
            </a:extLst>
          </p:cNvPr>
          <p:cNvSpPr/>
          <p:nvPr/>
        </p:nvSpPr>
        <p:spPr>
          <a:xfrm>
            <a:off x="177416" y="1184847"/>
            <a:ext cx="6482147" cy="664073"/>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Use this space to make notes after watching the meet the team video. </a:t>
            </a:r>
          </a:p>
        </p:txBody>
      </p:sp>
      <p:sp>
        <p:nvSpPr>
          <p:cNvPr id="72" name="TextBox 71">
            <a:extLst>
              <a:ext uri="{FF2B5EF4-FFF2-40B4-BE49-F238E27FC236}">
                <a16:creationId xmlns:a16="http://schemas.microsoft.com/office/drawing/2014/main" id="{AE028555-1AC1-D3FA-E036-4E9B677303DA}"/>
              </a:ext>
            </a:extLst>
          </p:cNvPr>
          <p:cNvSpPr txBox="1"/>
          <p:nvPr/>
        </p:nvSpPr>
        <p:spPr>
          <a:xfrm>
            <a:off x="4440397" y="876273"/>
            <a:ext cx="1305618"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DBEBC106-6EC0-861D-B874-0F3DEB0A43E2}"/>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2169B769-A202-4318-BF37-C21962640015}"/>
              </a:ext>
            </a:extLst>
          </p:cNvPr>
          <p:cNvSpPr txBox="1">
            <a:spLocks noChangeArrowheads="1"/>
          </p:cNvSpPr>
          <p:nvPr/>
        </p:nvSpPr>
        <p:spPr bwMode="auto">
          <a:xfrm>
            <a:off x="4419600" y="854075"/>
            <a:ext cx="150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9806A1C7-6EA5-62D5-732B-50276EC729A8}"/>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Meet the team </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672F9D50-7BB9-82C5-E043-7D7BB0CD7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373CCB35-9CAC-58CF-056B-73442E812BE3}"/>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5AD8E1BD-97E3-439A-C777-F94D539B2624}"/>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EC0DE11F-3CCE-A662-5A9F-499363C1BB99}"/>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6" name="Rounded Rectangle 87">
            <a:extLst>
              <a:ext uri="{FF2B5EF4-FFF2-40B4-BE49-F238E27FC236}">
                <a16:creationId xmlns:a16="http://schemas.microsoft.com/office/drawing/2014/main" id="{85B60E07-E080-428C-A325-8C3369A2A76B}"/>
              </a:ext>
            </a:extLst>
          </p:cNvPr>
          <p:cNvSpPr/>
          <p:nvPr/>
        </p:nvSpPr>
        <p:spPr>
          <a:xfrm>
            <a:off x="208564" y="2061653"/>
            <a:ext cx="6478553" cy="6987941"/>
          </a:xfrm>
          <a:prstGeom prst="roundRect">
            <a:avLst>
              <a:gd name="adj" fmla="val 228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pic>
        <p:nvPicPr>
          <p:cNvPr id="3" name="Picture 2">
            <a:extLst>
              <a:ext uri="{FF2B5EF4-FFF2-40B4-BE49-F238E27FC236}">
                <a16:creationId xmlns:a16="http://schemas.microsoft.com/office/drawing/2014/main" id="{07983A1E-9DE8-B7DA-E3DC-4C2B141FE22C}"/>
              </a:ext>
            </a:extLst>
          </p:cNvPr>
          <p:cNvPicPr>
            <a:picLocks noChangeAspect="1"/>
          </p:cNvPicPr>
          <p:nvPr/>
        </p:nvPicPr>
        <p:blipFill>
          <a:blip r:embed="rId4"/>
          <a:stretch>
            <a:fillRect/>
          </a:stretch>
        </p:blipFill>
        <p:spPr>
          <a:xfrm>
            <a:off x="5819583" y="210891"/>
            <a:ext cx="643184" cy="643184"/>
          </a:xfrm>
          <a:prstGeom prst="rect">
            <a:avLst/>
          </a:prstGeom>
        </p:spPr>
      </p:pic>
      <p:sp>
        <p:nvSpPr>
          <p:cNvPr id="12" name="TextBox 11">
            <a:extLst>
              <a:ext uri="{FF2B5EF4-FFF2-40B4-BE49-F238E27FC236}">
                <a16:creationId xmlns:a16="http://schemas.microsoft.com/office/drawing/2014/main" id="{F934F82E-D8DB-1E19-6740-B78EFC67B455}"/>
              </a:ext>
            </a:extLst>
          </p:cNvPr>
          <p:cNvSpPr txBox="1"/>
          <p:nvPr/>
        </p:nvSpPr>
        <p:spPr>
          <a:xfrm>
            <a:off x="268322" y="3080973"/>
            <a:ext cx="6478553" cy="5195140"/>
          </a:xfrm>
          <a:prstGeom prst="rect">
            <a:avLst/>
          </a:prstGeom>
          <a:noFill/>
        </p:spPr>
        <p:txBody>
          <a:bodyPr wrap="square">
            <a:spAutoFit/>
          </a:bodyPr>
          <a:lstStyle/>
          <a:p>
            <a:pPr marL="6350" marR="175260">
              <a:lnSpc>
                <a:spcPct val="104000"/>
              </a:lnSpc>
              <a:spcAft>
                <a:spcPts val="25"/>
              </a:spcAft>
            </a:pP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1. Who are the different people you met in the video, and what are their roles? </a:t>
            </a:r>
          </a:p>
          <a:p>
            <a:pPr marL="6350" marR="175260">
              <a:lnSpc>
                <a:spcPct val="104000"/>
              </a:lnSpc>
              <a:spcAft>
                <a:spcPts val="25"/>
              </a:spcAft>
            </a:pP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________________________________________________________________________________________________________________________________________________________________________________________________________________________________________________</a:t>
            </a:r>
          </a:p>
          <a:p>
            <a:pPr marL="6350" marR="175260">
              <a:lnSpc>
                <a:spcPct val="104000"/>
              </a:lnSpc>
              <a:spcAft>
                <a:spcPts val="25"/>
              </a:spcAft>
            </a:pPr>
            <a:endPar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2. Which area of the practice would you most like to work in, and why? </a:t>
            </a:r>
          </a:p>
          <a:p>
            <a:pPr marL="6350" marR="175260">
              <a:lnSpc>
                <a:spcPct val="104000"/>
              </a:lnSpc>
              <a:spcAft>
                <a:spcPts val="25"/>
              </a:spcAft>
            </a:pP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________________________________________________________________________________________________________________________________________________________________________________________________________________________________________________</a:t>
            </a:r>
          </a:p>
          <a:p>
            <a:pPr marL="6350" marR="175260">
              <a:lnSpc>
                <a:spcPct val="104000"/>
              </a:lnSpc>
              <a:spcAft>
                <a:spcPts val="25"/>
              </a:spcAft>
            </a:pPr>
            <a:endPar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3. Did anything surprise you about how a vet practice looks or works?</a:t>
            </a:r>
          </a:p>
          <a:p>
            <a:pPr marL="6350" marR="175260">
              <a:lnSpc>
                <a:spcPct val="104000"/>
              </a:lnSpc>
              <a:spcAft>
                <a:spcPts val="25"/>
              </a:spcAft>
            </a:pP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02036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87B1186B-9B0E-43D4-38D7-1A6A1428CE87}"/>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8E707030-FDB2-41C6-8506-50BE89E68B6B}"/>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538C5048-14F3-7C3D-4839-DD175DD64FC3}"/>
              </a:ext>
            </a:extLst>
          </p:cNvPr>
          <p:cNvSpPr/>
          <p:nvPr/>
        </p:nvSpPr>
        <p:spPr>
          <a:xfrm>
            <a:off x="177416" y="1184847"/>
            <a:ext cx="6482147" cy="961250"/>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As you watch Teresa, Chris, </a:t>
            </a:r>
            <a:r>
              <a:rPr lang="en-GB" dirty="0" err="1">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Piene</a:t>
            </a: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and Jackie explain their roles at the practice, use the space below to make notes. </a:t>
            </a:r>
          </a:p>
        </p:txBody>
      </p:sp>
      <p:sp>
        <p:nvSpPr>
          <p:cNvPr id="72" name="TextBox 71">
            <a:extLst>
              <a:ext uri="{FF2B5EF4-FFF2-40B4-BE49-F238E27FC236}">
                <a16:creationId xmlns:a16="http://schemas.microsoft.com/office/drawing/2014/main" id="{2DDB7220-FEAF-D6A5-9B1D-30BFD84E3019}"/>
              </a:ext>
            </a:extLst>
          </p:cNvPr>
          <p:cNvSpPr txBox="1"/>
          <p:nvPr/>
        </p:nvSpPr>
        <p:spPr>
          <a:xfrm>
            <a:off x="4440397" y="876273"/>
            <a:ext cx="1305618"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7F50B117-97E2-0577-EB2C-8326C857DFD6}"/>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65879E07-88E4-8F2F-81A3-242870355DDC}"/>
              </a:ext>
            </a:extLst>
          </p:cNvPr>
          <p:cNvSpPr txBox="1">
            <a:spLocks noChangeArrowheads="1"/>
          </p:cNvSpPr>
          <p:nvPr/>
        </p:nvSpPr>
        <p:spPr bwMode="auto">
          <a:xfrm>
            <a:off x="4419600" y="854075"/>
            <a:ext cx="150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FA669BEE-C319-36D0-3BC5-C2E4CD4CC146}"/>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Writing a job description </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6B9E8355-6C92-7569-6B0D-CF3916F65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0D451E6D-E725-A7C7-1A45-4DE09053805C}"/>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8C066AD4-9ADD-5871-DA63-DC776A7A9653}"/>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54EBE99B-BDC8-49B1-D901-5832FF998E15}"/>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E084B72-1198-FA66-99A7-3BA6F93EDBC0}"/>
              </a:ext>
            </a:extLst>
          </p:cNvPr>
          <p:cNvPicPr>
            <a:picLocks noChangeAspect="1"/>
          </p:cNvPicPr>
          <p:nvPr/>
        </p:nvPicPr>
        <p:blipFill>
          <a:blip r:embed="rId4"/>
          <a:stretch>
            <a:fillRect/>
          </a:stretch>
        </p:blipFill>
        <p:spPr>
          <a:xfrm>
            <a:off x="5819583" y="210891"/>
            <a:ext cx="643184" cy="643184"/>
          </a:xfrm>
          <a:prstGeom prst="rect">
            <a:avLst/>
          </a:prstGeom>
        </p:spPr>
      </p:pic>
      <p:sp>
        <p:nvSpPr>
          <p:cNvPr id="9" name="Google Shape;116;p1">
            <a:extLst>
              <a:ext uri="{FF2B5EF4-FFF2-40B4-BE49-F238E27FC236}">
                <a16:creationId xmlns:a16="http://schemas.microsoft.com/office/drawing/2014/main" id="{A9FDA1B8-61B1-5D22-9306-408ECCCE76A4}"/>
              </a:ext>
            </a:extLst>
          </p:cNvPr>
          <p:cNvSpPr/>
          <p:nvPr/>
        </p:nvSpPr>
        <p:spPr>
          <a:xfrm>
            <a:off x="177416" y="2388365"/>
            <a:ext cx="6478552" cy="6663557"/>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nSpc>
                <a:spcPct val="104000"/>
              </a:lnSpc>
              <a:spcAft>
                <a:spcPts val="25"/>
              </a:spcAft>
            </a:pP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Notes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6350" marR="175260">
              <a:lnSpc>
                <a:spcPct val="104000"/>
              </a:lnSpc>
              <a:spcAft>
                <a:spcPts val="25"/>
              </a:spcAft>
            </a:pPr>
            <a:endPar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p>
        </p:txBody>
      </p:sp>
      <p:pic>
        <p:nvPicPr>
          <p:cNvPr id="4" name="Picture 3">
            <a:extLst>
              <a:ext uri="{FF2B5EF4-FFF2-40B4-BE49-F238E27FC236}">
                <a16:creationId xmlns:a16="http://schemas.microsoft.com/office/drawing/2014/main" id="{7285672C-195A-70FF-B899-C0759FE58094}"/>
              </a:ext>
            </a:extLst>
          </p:cNvPr>
          <p:cNvPicPr>
            <a:picLocks noChangeAspect="1"/>
          </p:cNvPicPr>
          <p:nvPr/>
        </p:nvPicPr>
        <p:blipFill>
          <a:blip r:embed="rId5"/>
          <a:stretch>
            <a:fillRect/>
          </a:stretch>
        </p:blipFill>
        <p:spPr>
          <a:xfrm>
            <a:off x="5778363" y="8068631"/>
            <a:ext cx="406399" cy="406399"/>
          </a:xfrm>
          <a:prstGeom prst="rect">
            <a:avLst/>
          </a:prstGeom>
        </p:spPr>
      </p:pic>
    </p:spTree>
    <p:extLst>
      <p:ext uri="{BB962C8B-B14F-4D97-AF65-F5344CB8AC3E}">
        <p14:creationId xmlns:p14="http://schemas.microsoft.com/office/powerpoint/2010/main" val="61960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38A00BBA-0DD3-D161-3CE3-2A46DFAEFBA2}"/>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C4F4E85F-8E6D-D815-D4DB-90848387540B}"/>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09C04E9E-B1B6-95AB-1882-C74E39D43B95}"/>
              </a:ext>
            </a:extLst>
          </p:cNvPr>
          <p:cNvSpPr/>
          <p:nvPr/>
        </p:nvSpPr>
        <p:spPr>
          <a:xfrm>
            <a:off x="177416" y="1184847"/>
            <a:ext cx="6482147" cy="788637"/>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Use the template below to create a job description for one of the four roles you have learnt about at </a:t>
            </a:r>
            <a:r>
              <a:rPr lang="en-GB" dirty="0" err="1">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Rackheath</a:t>
            </a: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Vets.  </a:t>
            </a:r>
          </a:p>
        </p:txBody>
      </p:sp>
      <p:sp>
        <p:nvSpPr>
          <p:cNvPr id="72" name="TextBox 71">
            <a:extLst>
              <a:ext uri="{FF2B5EF4-FFF2-40B4-BE49-F238E27FC236}">
                <a16:creationId xmlns:a16="http://schemas.microsoft.com/office/drawing/2014/main" id="{F826329C-77F5-91E6-8682-9CD635FF4299}"/>
              </a:ext>
            </a:extLst>
          </p:cNvPr>
          <p:cNvSpPr txBox="1"/>
          <p:nvPr/>
        </p:nvSpPr>
        <p:spPr>
          <a:xfrm>
            <a:off x="4440397" y="876273"/>
            <a:ext cx="1305618"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794D92C3-9CF2-CDED-F92C-CB87F373B3A2}"/>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EE64C607-E6EF-D60E-29C5-8C1D62014EE2}"/>
              </a:ext>
            </a:extLst>
          </p:cNvPr>
          <p:cNvSpPr txBox="1">
            <a:spLocks noChangeArrowheads="1"/>
          </p:cNvSpPr>
          <p:nvPr/>
        </p:nvSpPr>
        <p:spPr bwMode="auto">
          <a:xfrm>
            <a:off x="4419600" y="854075"/>
            <a:ext cx="150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841CE3E2-55D7-6D74-6977-6D0E1A63FE7B}"/>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Writing a job description </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F713269D-41B2-BCC5-4D83-EBB19F80A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3C7DAA08-D333-E31F-4CA5-F2EDC5C676C4}"/>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9BD6DF85-3870-E15F-D6D9-DA9D317BDF2B}"/>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FC305AE0-7AE0-E939-4512-DCA0D335EABC}"/>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6" name="Rounded Rectangle 87">
            <a:extLst>
              <a:ext uri="{FF2B5EF4-FFF2-40B4-BE49-F238E27FC236}">
                <a16:creationId xmlns:a16="http://schemas.microsoft.com/office/drawing/2014/main" id="{C93DE992-F9C2-9082-0BA6-26DB6FB7C29D}"/>
              </a:ext>
            </a:extLst>
          </p:cNvPr>
          <p:cNvSpPr/>
          <p:nvPr/>
        </p:nvSpPr>
        <p:spPr>
          <a:xfrm>
            <a:off x="202033" y="2348983"/>
            <a:ext cx="6478553" cy="6987941"/>
          </a:xfrm>
          <a:prstGeom prst="roundRect">
            <a:avLst>
              <a:gd name="adj" fmla="val 228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pic>
        <p:nvPicPr>
          <p:cNvPr id="3" name="Picture 2">
            <a:extLst>
              <a:ext uri="{FF2B5EF4-FFF2-40B4-BE49-F238E27FC236}">
                <a16:creationId xmlns:a16="http://schemas.microsoft.com/office/drawing/2014/main" id="{4EE70201-7607-022B-384B-A68E477EC269}"/>
              </a:ext>
            </a:extLst>
          </p:cNvPr>
          <p:cNvPicPr>
            <a:picLocks noChangeAspect="1"/>
          </p:cNvPicPr>
          <p:nvPr/>
        </p:nvPicPr>
        <p:blipFill>
          <a:blip r:embed="rId4"/>
          <a:stretch>
            <a:fillRect/>
          </a:stretch>
        </p:blipFill>
        <p:spPr>
          <a:xfrm>
            <a:off x="5819583" y="210891"/>
            <a:ext cx="643184" cy="643184"/>
          </a:xfrm>
          <a:prstGeom prst="rect">
            <a:avLst/>
          </a:prstGeom>
        </p:spPr>
      </p:pic>
      <p:sp>
        <p:nvSpPr>
          <p:cNvPr id="10" name="TextBox 9">
            <a:extLst>
              <a:ext uri="{FF2B5EF4-FFF2-40B4-BE49-F238E27FC236}">
                <a16:creationId xmlns:a16="http://schemas.microsoft.com/office/drawing/2014/main" id="{EAF3CE45-D2DE-E422-4DA7-CE93C9F6CAD8}"/>
              </a:ext>
            </a:extLst>
          </p:cNvPr>
          <p:cNvSpPr txBox="1"/>
          <p:nvPr/>
        </p:nvSpPr>
        <p:spPr>
          <a:xfrm>
            <a:off x="242206" y="2479971"/>
            <a:ext cx="6321947" cy="6001643"/>
          </a:xfrm>
          <a:prstGeom prst="rect">
            <a:avLst/>
          </a:prstGeom>
          <a:noFill/>
        </p:spPr>
        <p:txBody>
          <a:bodyPr wrap="square">
            <a:spAutoFit/>
          </a:bodyPr>
          <a:lstStyle/>
          <a:p>
            <a:pPr lvl="0">
              <a:buClr>
                <a:schemeClr val="dk1"/>
              </a:buClr>
              <a:buSzPts val="1400"/>
            </a:pPr>
            <a:r>
              <a:rPr lang="en-GB" sz="1600" b="1" dirty="0">
                <a:solidFill>
                  <a:srgbClr val="14103A"/>
                </a:solidFill>
              </a:rPr>
              <a:t>Job title:</a:t>
            </a:r>
            <a:br>
              <a:rPr lang="en-GB" sz="1600" dirty="0">
                <a:solidFill>
                  <a:srgbClr val="14103A"/>
                </a:solidFill>
              </a:rPr>
            </a:br>
            <a:r>
              <a:rPr lang="en-GB" sz="1600" dirty="0">
                <a:solidFill>
                  <a:srgbClr val="14103A"/>
                </a:solidFill>
              </a:rPr>
              <a:t>(What is the job called?)</a:t>
            </a:r>
          </a:p>
          <a:p>
            <a:pPr lvl="0">
              <a:buClr>
                <a:schemeClr val="dk1"/>
              </a:buClr>
              <a:buSzPts val="1400"/>
            </a:pPr>
            <a:r>
              <a:rPr lang="en-GB" sz="1600" b="1" dirty="0">
                <a:solidFill>
                  <a:srgbClr val="14103A"/>
                </a:solidFill>
              </a:rPr>
              <a:t>Reports to: </a:t>
            </a:r>
          </a:p>
          <a:p>
            <a:pPr lvl="0">
              <a:buClr>
                <a:schemeClr val="dk1"/>
              </a:buClr>
              <a:buSzPts val="1400"/>
            </a:pPr>
            <a:r>
              <a:rPr lang="en-GB" sz="1600" dirty="0">
                <a:solidFill>
                  <a:srgbClr val="14103A"/>
                </a:solidFill>
              </a:rPr>
              <a:t>(Who would be their manager?) </a:t>
            </a:r>
          </a:p>
          <a:p>
            <a:pPr lvl="0">
              <a:buClr>
                <a:schemeClr val="dk1"/>
              </a:buClr>
              <a:buSzPts val="1400"/>
            </a:pPr>
            <a:r>
              <a:rPr lang="en-GB" sz="1600" b="1" dirty="0">
                <a:solidFill>
                  <a:srgbClr val="14103A"/>
                </a:solidFill>
              </a:rPr>
              <a:t>Role overview: </a:t>
            </a:r>
          </a:p>
          <a:p>
            <a:pPr lvl="0">
              <a:buClr>
                <a:schemeClr val="dk1"/>
              </a:buClr>
              <a:buSzPts val="1400"/>
            </a:pPr>
            <a:r>
              <a:rPr lang="en-GB" sz="1600" dirty="0">
                <a:solidFill>
                  <a:srgbClr val="14103A"/>
                </a:solidFill>
              </a:rPr>
              <a:t>(Summarise the role) </a:t>
            </a:r>
          </a:p>
          <a:p>
            <a:pPr lvl="0">
              <a:buClr>
                <a:schemeClr val="dk1"/>
              </a:buClr>
              <a:buSzPts val="1400"/>
            </a:pPr>
            <a:r>
              <a:rPr lang="en-GB" sz="1600" b="1" dirty="0">
                <a:solidFill>
                  <a:srgbClr val="14103A"/>
                </a:solidFill>
              </a:rPr>
              <a:t>Key responsibilities:</a:t>
            </a:r>
            <a:br>
              <a:rPr lang="en-GB" sz="1600" dirty="0">
                <a:solidFill>
                  <a:srgbClr val="14103A"/>
                </a:solidFill>
              </a:rPr>
            </a:br>
            <a:r>
              <a:rPr lang="en-GB" sz="1600" dirty="0">
                <a:solidFill>
                  <a:srgbClr val="14103A"/>
                </a:solidFill>
              </a:rPr>
              <a:t>(What are the main things this person will do every day?)</a:t>
            </a:r>
            <a:br>
              <a:rPr lang="en-GB" sz="1600" dirty="0">
                <a:solidFill>
                  <a:srgbClr val="14103A"/>
                </a:solidFill>
              </a:rPr>
            </a:br>
            <a:r>
              <a:rPr lang="en-GB" sz="1600" dirty="0">
                <a:solidFill>
                  <a:srgbClr val="14103A"/>
                </a:solidFill>
              </a:rPr>
              <a:t>• __________________________________________________</a:t>
            </a:r>
            <a:br>
              <a:rPr lang="en-GB" sz="1600" dirty="0">
                <a:solidFill>
                  <a:srgbClr val="14103A"/>
                </a:solidFill>
              </a:rPr>
            </a:br>
            <a:r>
              <a:rPr lang="en-GB" sz="1600" dirty="0">
                <a:solidFill>
                  <a:srgbClr val="14103A"/>
                </a:solidFill>
              </a:rPr>
              <a:t>• __________________________________________________</a:t>
            </a:r>
            <a:br>
              <a:rPr lang="en-GB" sz="1600" dirty="0">
                <a:solidFill>
                  <a:srgbClr val="14103A"/>
                </a:solidFill>
              </a:rPr>
            </a:br>
            <a:r>
              <a:rPr lang="en-GB" sz="1600" dirty="0">
                <a:solidFill>
                  <a:srgbClr val="14103A"/>
                </a:solidFill>
              </a:rPr>
              <a:t>• __________________________________________________</a:t>
            </a:r>
          </a:p>
          <a:p>
            <a:pPr lvl="0">
              <a:buClr>
                <a:schemeClr val="dk1"/>
              </a:buClr>
              <a:buSzPts val="1400"/>
            </a:pPr>
            <a:r>
              <a:rPr lang="en-GB" sz="1600" b="1" dirty="0">
                <a:solidFill>
                  <a:srgbClr val="14103A"/>
                </a:solidFill>
              </a:rPr>
              <a:t>Skills &amp; personal attributes:</a:t>
            </a:r>
            <a:br>
              <a:rPr lang="en-GB" sz="1600" dirty="0">
                <a:solidFill>
                  <a:srgbClr val="14103A"/>
                </a:solidFill>
              </a:rPr>
            </a:br>
            <a:r>
              <a:rPr lang="en-GB" sz="1600" dirty="0">
                <a:solidFill>
                  <a:srgbClr val="14103A"/>
                </a:solidFill>
              </a:rPr>
              <a:t>(What kind of person would be good at this job?)</a:t>
            </a:r>
            <a:br>
              <a:rPr lang="en-GB" sz="1600" dirty="0">
                <a:solidFill>
                  <a:srgbClr val="14103A"/>
                </a:solidFill>
              </a:rPr>
            </a:br>
            <a:r>
              <a:rPr lang="en-GB" sz="1600" dirty="0">
                <a:solidFill>
                  <a:srgbClr val="14103A"/>
                </a:solidFill>
              </a:rPr>
              <a:t>________________________________________________________________________________________________________________________________________________________________________________________________________________________</a:t>
            </a:r>
          </a:p>
          <a:p>
            <a:pPr lvl="0">
              <a:buClr>
                <a:schemeClr val="dk1"/>
              </a:buClr>
              <a:buSzPts val="1400"/>
            </a:pPr>
            <a:endParaRPr lang="en-GB" sz="1600" dirty="0">
              <a:solidFill>
                <a:srgbClr val="14103A"/>
              </a:solidFill>
            </a:endParaRPr>
          </a:p>
          <a:p>
            <a:pPr lvl="0">
              <a:buClr>
                <a:schemeClr val="dk1"/>
              </a:buClr>
              <a:buSzPts val="1400"/>
            </a:pPr>
            <a:r>
              <a:rPr lang="en-GB" sz="1600" b="1" dirty="0">
                <a:solidFill>
                  <a:srgbClr val="14103A"/>
                </a:solidFill>
              </a:rPr>
              <a:t>Why this role is important at </a:t>
            </a:r>
            <a:r>
              <a:rPr lang="en-GB" sz="1600" b="1" dirty="0" err="1">
                <a:solidFill>
                  <a:srgbClr val="14103A"/>
                </a:solidFill>
              </a:rPr>
              <a:t>Rackheath</a:t>
            </a:r>
            <a:r>
              <a:rPr lang="en-GB" sz="1600" b="1" dirty="0">
                <a:solidFill>
                  <a:srgbClr val="14103A"/>
                </a:solidFill>
              </a:rPr>
              <a:t> Vets:</a:t>
            </a:r>
            <a:br>
              <a:rPr lang="en-GB" sz="1600" dirty="0">
                <a:solidFill>
                  <a:srgbClr val="14103A"/>
                </a:solidFill>
              </a:rPr>
            </a:br>
            <a:r>
              <a:rPr lang="en-GB" sz="1600" dirty="0">
                <a:solidFill>
                  <a:srgbClr val="14103A"/>
                </a:solidFill>
              </a:rPr>
              <a:t>(How does this job help animals and the team?)</a:t>
            </a:r>
          </a:p>
          <a:p>
            <a:pPr lvl="0"/>
            <a:r>
              <a:rPr lang="en-GB" sz="1600" dirty="0">
                <a:solidFill>
                  <a:srgbClr val="14103A"/>
                </a:solidFill>
              </a:rPr>
              <a:t>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50957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91744245-B1BA-0981-C526-5EE0D24CEAB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360E48D4-F00D-3B8D-54D5-6A814F9AB64F}"/>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1A81E707-F989-EBEA-9DA1-0340E1B7B08F}"/>
              </a:ext>
            </a:extLst>
          </p:cNvPr>
          <p:cNvSpPr/>
          <p:nvPr/>
        </p:nvSpPr>
        <p:spPr>
          <a:xfrm>
            <a:off x="177416" y="1184847"/>
            <a:ext cx="6482147" cy="564853"/>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Match the task to the team member. </a:t>
            </a:r>
          </a:p>
        </p:txBody>
      </p:sp>
      <p:sp>
        <p:nvSpPr>
          <p:cNvPr id="72" name="TextBox 71">
            <a:extLst>
              <a:ext uri="{FF2B5EF4-FFF2-40B4-BE49-F238E27FC236}">
                <a16:creationId xmlns:a16="http://schemas.microsoft.com/office/drawing/2014/main" id="{1432D538-0860-B35F-6573-76F6C98F382A}"/>
              </a:ext>
            </a:extLst>
          </p:cNvPr>
          <p:cNvSpPr txBox="1"/>
          <p:nvPr/>
        </p:nvSpPr>
        <p:spPr>
          <a:xfrm>
            <a:off x="4440397" y="876273"/>
            <a:ext cx="1305618"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4CC29BF6-DAFF-A305-3D2D-E1C03CCA96D2}"/>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7E373D92-38D9-86CF-AB61-815C185E147B}"/>
              </a:ext>
            </a:extLst>
          </p:cNvPr>
          <p:cNvSpPr txBox="1">
            <a:spLocks noChangeArrowheads="1"/>
          </p:cNvSpPr>
          <p:nvPr/>
        </p:nvSpPr>
        <p:spPr bwMode="auto">
          <a:xfrm>
            <a:off x="4419600" y="854075"/>
            <a:ext cx="150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CCC4A961-7848-760D-94E0-1660684DC95E}"/>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Working as a team </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4D5B2D53-ADB1-FCFD-27FF-E255306E7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186235F0-080B-61EF-5F9D-97B995D68104}"/>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A63A31B3-29DD-5A5C-224C-6DEACEEC57FB}"/>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E9562539-038B-EB27-526D-A5E6D37D776B}"/>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6" name="Rounded Rectangle 87">
            <a:extLst>
              <a:ext uri="{FF2B5EF4-FFF2-40B4-BE49-F238E27FC236}">
                <a16:creationId xmlns:a16="http://schemas.microsoft.com/office/drawing/2014/main" id="{EC1D37CA-7003-D1D0-8016-9957650374FA}"/>
              </a:ext>
            </a:extLst>
          </p:cNvPr>
          <p:cNvSpPr/>
          <p:nvPr/>
        </p:nvSpPr>
        <p:spPr>
          <a:xfrm>
            <a:off x="202033" y="1924449"/>
            <a:ext cx="6478553" cy="7412475"/>
          </a:xfrm>
          <a:prstGeom prst="roundRect">
            <a:avLst>
              <a:gd name="adj" fmla="val 228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pic>
        <p:nvPicPr>
          <p:cNvPr id="3" name="Picture 2">
            <a:extLst>
              <a:ext uri="{FF2B5EF4-FFF2-40B4-BE49-F238E27FC236}">
                <a16:creationId xmlns:a16="http://schemas.microsoft.com/office/drawing/2014/main" id="{F57652D0-B514-BDC4-5936-5FC8701435F9}"/>
              </a:ext>
            </a:extLst>
          </p:cNvPr>
          <p:cNvPicPr>
            <a:picLocks noChangeAspect="1"/>
          </p:cNvPicPr>
          <p:nvPr/>
        </p:nvPicPr>
        <p:blipFill>
          <a:blip r:embed="rId4"/>
          <a:stretch>
            <a:fillRect/>
          </a:stretch>
        </p:blipFill>
        <p:spPr>
          <a:xfrm>
            <a:off x="5819583" y="210891"/>
            <a:ext cx="643184" cy="643184"/>
          </a:xfrm>
          <a:prstGeom prst="rect">
            <a:avLst/>
          </a:prstGeom>
        </p:spPr>
      </p:pic>
      <p:sp>
        <p:nvSpPr>
          <p:cNvPr id="19" name="Google Shape;246;p10">
            <a:extLst>
              <a:ext uri="{FF2B5EF4-FFF2-40B4-BE49-F238E27FC236}">
                <a16:creationId xmlns:a16="http://schemas.microsoft.com/office/drawing/2014/main" id="{1E2C515D-C7B1-33CC-03B7-E3396FC56F01}"/>
              </a:ext>
            </a:extLst>
          </p:cNvPr>
          <p:cNvSpPr txBox="1"/>
          <p:nvPr/>
        </p:nvSpPr>
        <p:spPr>
          <a:xfrm>
            <a:off x="-30599" y="3029813"/>
            <a:ext cx="199243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chemeClr val="dk1"/>
                </a:solidFill>
                <a:latin typeface="Arial"/>
                <a:ea typeface="Arial"/>
                <a:cs typeface="Arial"/>
                <a:sym typeface="Arial"/>
              </a:rPr>
              <a:t>Jackie </a:t>
            </a:r>
            <a:endParaRPr lang="en-GB" sz="1200" dirty="0">
              <a:solidFill>
                <a:schemeClr val="dk1"/>
              </a:solidFill>
            </a:endParaRPr>
          </a:p>
          <a:p>
            <a:pPr marL="0" marR="0" lvl="0" indent="0" algn="ctr" rtl="0">
              <a:spcBef>
                <a:spcPts val="0"/>
              </a:spcBef>
              <a:spcAft>
                <a:spcPts val="0"/>
              </a:spcAft>
              <a:buNone/>
            </a:pPr>
            <a:r>
              <a:rPr lang="en-GB" sz="1200" dirty="0">
                <a:solidFill>
                  <a:schemeClr val="dk1"/>
                </a:solidFill>
                <a:latin typeface="Arial"/>
                <a:ea typeface="Arial"/>
                <a:cs typeface="Arial"/>
                <a:sym typeface="Arial"/>
              </a:rPr>
              <a:t>Practice Manager</a:t>
            </a:r>
            <a:endParaRPr dirty="0"/>
          </a:p>
        </p:txBody>
      </p:sp>
      <p:sp>
        <p:nvSpPr>
          <p:cNvPr id="23" name="Google Shape;248;p10">
            <a:extLst>
              <a:ext uri="{FF2B5EF4-FFF2-40B4-BE49-F238E27FC236}">
                <a16:creationId xmlns:a16="http://schemas.microsoft.com/office/drawing/2014/main" id="{442BE818-0B8D-0E56-E680-4A264E07D34C}"/>
              </a:ext>
            </a:extLst>
          </p:cNvPr>
          <p:cNvSpPr txBox="1"/>
          <p:nvPr/>
        </p:nvSpPr>
        <p:spPr>
          <a:xfrm>
            <a:off x="951810" y="3723064"/>
            <a:ext cx="1718966" cy="1169551"/>
          </a:xfrm>
          <a:prstGeom prst="rect">
            <a:avLst/>
          </a:prstGeom>
          <a:noFill/>
          <a:ln w="9525" cap="flat" cmpd="sng">
            <a:solidFill>
              <a:srgbClr val="1410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GB" sz="1400" b="1">
                <a:solidFill>
                  <a:schemeClr val="dk1"/>
                </a:solidFill>
                <a:latin typeface="Arial"/>
                <a:ea typeface="Arial"/>
                <a:cs typeface="Arial"/>
                <a:sym typeface="Arial"/>
              </a:rPr>
              <a:t>  Greet pet owners when they arrive and answer the phone calls.</a:t>
            </a:r>
            <a:endParaRPr/>
          </a:p>
          <a:p>
            <a:pPr marL="0" marR="0" lvl="0" indent="0" algn="l" rtl="0">
              <a:spcBef>
                <a:spcPts val="0"/>
              </a:spcBef>
              <a:spcAft>
                <a:spcPts val="0"/>
              </a:spcAft>
              <a:buClr>
                <a:schemeClr val="dk1"/>
              </a:buClr>
              <a:buSzPts val="1400"/>
              <a:buFont typeface="Arial"/>
              <a:buNone/>
            </a:pPr>
            <a:r>
              <a:rPr lang="en-GB" sz="1400" i="1">
                <a:solidFill>
                  <a:schemeClr val="dk1"/>
                </a:solidFill>
                <a:latin typeface="Arial"/>
                <a:ea typeface="Arial"/>
                <a:cs typeface="Arial"/>
                <a:sym typeface="Arial"/>
              </a:rPr>
              <a:t>Who does this?</a:t>
            </a:r>
            <a:endParaRPr sz="1400">
              <a:solidFill>
                <a:schemeClr val="dk1"/>
              </a:solidFill>
              <a:latin typeface="Arial"/>
              <a:ea typeface="Arial"/>
              <a:cs typeface="Arial"/>
              <a:sym typeface="Arial"/>
            </a:endParaRPr>
          </a:p>
        </p:txBody>
      </p:sp>
      <p:sp>
        <p:nvSpPr>
          <p:cNvPr id="24" name="Google Shape;249;p10">
            <a:extLst>
              <a:ext uri="{FF2B5EF4-FFF2-40B4-BE49-F238E27FC236}">
                <a16:creationId xmlns:a16="http://schemas.microsoft.com/office/drawing/2014/main" id="{551BB0BA-41BF-5655-02DC-159D22F5D2C1}"/>
              </a:ext>
            </a:extLst>
          </p:cNvPr>
          <p:cNvSpPr txBox="1"/>
          <p:nvPr/>
        </p:nvSpPr>
        <p:spPr>
          <a:xfrm>
            <a:off x="945826" y="5066749"/>
            <a:ext cx="1718966" cy="1169551"/>
          </a:xfrm>
          <a:prstGeom prst="rect">
            <a:avLst/>
          </a:prstGeom>
          <a:noFill/>
          <a:ln w="9525" cap="flat" cmpd="sng">
            <a:solidFill>
              <a:srgbClr val="1410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GB" sz="1400" b="1">
                <a:solidFill>
                  <a:schemeClr val="dk1"/>
                </a:solidFill>
                <a:latin typeface="Arial"/>
                <a:ea typeface="Arial"/>
                <a:cs typeface="Arial"/>
                <a:sym typeface="Arial"/>
              </a:rPr>
              <a:t>   Prepare and give medicine to animals after their treatment.</a:t>
            </a:r>
            <a:endParaRPr/>
          </a:p>
          <a:p>
            <a:pPr marL="0" marR="0" lvl="0" indent="0" algn="l" rtl="0">
              <a:spcBef>
                <a:spcPts val="0"/>
              </a:spcBef>
              <a:spcAft>
                <a:spcPts val="0"/>
              </a:spcAft>
              <a:buClr>
                <a:schemeClr val="dk1"/>
              </a:buClr>
              <a:buSzPts val="1400"/>
              <a:buFont typeface="Arial"/>
              <a:buNone/>
            </a:pPr>
            <a:r>
              <a:rPr lang="en-GB" sz="1400" i="1">
                <a:solidFill>
                  <a:schemeClr val="dk1"/>
                </a:solidFill>
                <a:latin typeface="Arial"/>
                <a:ea typeface="Arial"/>
                <a:cs typeface="Arial"/>
                <a:sym typeface="Arial"/>
              </a:rPr>
              <a:t>Who does this?</a:t>
            </a:r>
            <a:endParaRPr sz="1400">
              <a:solidFill>
                <a:schemeClr val="dk1"/>
              </a:solidFill>
              <a:latin typeface="Arial"/>
              <a:ea typeface="Arial"/>
              <a:cs typeface="Arial"/>
              <a:sym typeface="Arial"/>
            </a:endParaRPr>
          </a:p>
        </p:txBody>
      </p:sp>
      <p:sp>
        <p:nvSpPr>
          <p:cNvPr id="25" name="Google Shape;250;p10">
            <a:extLst>
              <a:ext uri="{FF2B5EF4-FFF2-40B4-BE49-F238E27FC236}">
                <a16:creationId xmlns:a16="http://schemas.microsoft.com/office/drawing/2014/main" id="{B287EBBC-F9D5-2389-3452-62F738D9B19F}"/>
              </a:ext>
            </a:extLst>
          </p:cNvPr>
          <p:cNvSpPr txBox="1"/>
          <p:nvPr/>
        </p:nvSpPr>
        <p:spPr>
          <a:xfrm>
            <a:off x="945826" y="6410434"/>
            <a:ext cx="1726175" cy="1384995"/>
          </a:xfrm>
          <a:prstGeom prst="rect">
            <a:avLst/>
          </a:prstGeom>
          <a:noFill/>
          <a:ln w="9525" cap="flat" cmpd="sng">
            <a:solidFill>
              <a:srgbClr val="1410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GB" sz="1400" b="1" dirty="0">
                <a:solidFill>
                  <a:schemeClr val="dk1"/>
                </a:solidFill>
                <a:latin typeface="Arial"/>
                <a:ea typeface="Arial"/>
                <a:cs typeface="Arial"/>
                <a:sym typeface="Arial"/>
              </a:rPr>
              <a:t>   Perform health checks and operations on sick or injured animals.</a:t>
            </a:r>
            <a:endParaRPr dirty="0"/>
          </a:p>
          <a:p>
            <a:pPr marL="0" marR="0" lvl="0" indent="0" algn="l" rtl="0">
              <a:spcBef>
                <a:spcPts val="0"/>
              </a:spcBef>
              <a:spcAft>
                <a:spcPts val="0"/>
              </a:spcAft>
              <a:buClr>
                <a:schemeClr val="dk1"/>
              </a:buClr>
              <a:buSzPts val="1400"/>
              <a:buFont typeface="Arial"/>
              <a:buNone/>
            </a:pPr>
            <a:r>
              <a:rPr lang="en-GB" sz="1400" i="1" dirty="0">
                <a:solidFill>
                  <a:schemeClr val="dk1"/>
                </a:solidFill>
                <a:latin typeface="Arial"/>
                <a:ea typeface="Arial"/>
                <a:cs typeface="Arial"/>
                <a:sym typeface="Arial"/>
              </a:rPr>
              <a:t>Who does this?</a:t>
            </a:r>
            <a:endParaRPr sz="1400" dirty="0">
              <a:solidFill>
                <a:schemeClr val="dk1"/>
              </a:solidFill>
              <a:latin typeface="Arial"/>
              <a:ea typeface="Arial"/>
              <a:cs typeface="Arial"/>
              <a:sym typeface="Arial"/>
            </a:endParaRPr>
          </a:p>
        </p:txBody>
      </p:sp>
      <p:sp>
        <p:nvSpPr>
          <p:cNvPr id="26" name="Google Shape;251;p10">
            <a:extLst>
              <a:ext uri="{FF2B5EF4-FFF2-40B4-BE49-F238E27FC236}">
                <a16:creationId xmlns:a16="http://schemas.microsoft.com/office/drawing/2014/main" id="{EB7FED78-64B6-94A0-9BB3-6A7D74507393}"/>
              </a:ext>
            </a:extLst>
          </p:cNvPr>
          <p:cNvSpPr txBox="1"/>
          <p:nvPr/>
        </p:nvSpPr>
        <p:spPr>
          <a:xfrm>
            <a:off x="945826" y="7983888"/>
            <a:ext cx="1718966" cy="1169551"/>
          </a:xfrm>
          <a:prstGeom prst="rect">
            <a:avLst/>
          </a:prstGeom>
          <a:noFill/>
          <a:ln w="9525" cap="flat" cmpd="sng">
            <a:solidFill>
              <a:srgbClr val="1410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a:ea typeface="Arial"/>
                <a:cs typeface="Arial"/>
                <a:sym typeface="Arial"/>
              </a:rPr>
              <a:t>   Assist the vet</a:t>
            </a:r>
            <a:endParaRPr dirty="0"/>
          </a:p>
          <a:p>
            <a:pPr marL="0" marR="0" lvl="0" indent="0" algn="l" rtl="0">
              <a:spcBef>
                <a:spcPts val="0"/>
              </a:spcBef>
              <a:spcAft>
                <a:spcPts val="0"/>
              </a:spcAft>
              <a:buNone/>
            </a:pPr>
            <a:r>
              <a:rPr lang="en-GB" sz="1400" b="1" dirty="0">
                <a:solidFill>
                  <a:schemeClr val="dk1"/>
                </a:solidFill>
                <a:latin typeface="Arial"/>
                <a:ea typeface="Arial"/>
                <a:cs typeface="Arial"/>
                <a:sym typeface="Arial"/>
              </a:rPr>
              <a:t>during surgery</a:t>
            </a:r>
            <a:endParaRPr dirty="0"/>
          </a:p>
          <a:p>
            <a:pPr marL="0" marR="0" lvl="0" indent="0" algn="l" rtl="0">
              <a:spcBef>
                <a:spcPts val="0"/>
              </a:spcBef>
              <a:spcAft>
                <a:spcPts val="0"/>
              </a:spcAft>
              <a:buNone/>
            </a:pPr>
            <a:r>
              <a:rPr lang="en-GB" sz="1400" b="1" dirty="0">
                <a:solidFill>
                  <a:schemeClr val="dk1"/>
                </a:solidFill>
                <a:latin typeface="Arial"/>
                <a:ea typeface="Arial"/>
                <a:cs typeface="Arial"/>
                <a:sym typeface="Arial"/>
              </a:rPr>
              <a:t>or medical</a:t>
            </a:r>
            <a:endParaRPr dirty="0"/>
          </a:p>
          <a:p>
            <a:pPr marL="0" marR="0" lvl="0" indent="0" algn="l" rtl="0">
              <a:spcBef>
                <a:spcPts val="0"/>
              </a:spcBef>
              <a:spcAft>
                <a:spcPts val="0"/>
              </a:spcAft>
              <a:buNone/>
            </a:pPr>
            <a:r>
              <a:rPr lang="en-GB" sz="1400" b="1" dirty="0">
                <a:solidFill>
                  <a:schemeClr val="dk1"/>
                </a:solidFill>
                <a:latin typeface="Arial"/>
                <a:ea typeface="Arial"/>
                <a:cs typeface="Arial"/>
                <a:sym typeface="Arial"/>
              </a:rPr>
              <a:t>procedures.</a:t>
            </a:r>
            <a:endParaRPr dirty="0"/>
          </a:p>
          <a:p>
            <a:pPr marL="0" marR="0" lvl="0" indent="0" algn="l" rtl="0">
              <a:spcBef>
                <a:spcPts val="0"/>
              </a:spcBef>
              <a:spcAft>
                <a:spcPts val="0"/>
              </a:spcAft>
              <a:buClr>
                <a:schemeClr val="dk1"/>
              </a:buClr>
              <a:buSzPts val="1400"/>
              <a:buFont typeface="Arial"/>
              <a:buNone/>
            </a:pPr>
            <a:r>
              <a:rPr lang="en-GB" sz="1400" i="1" dirty="0">
                <a:solidFill>
                  <a:schemeClr val="dk1"/>
                </a:solidFill>
                <a:latin typeface="Arial"/>
                <a:ea typeface="Arial"/>
                <a:cs typeface="Arial"/>
                <a:sym typeface="Arial"/>
              </a:rPr>
              <a:t>Who does this?</a:t>
            </a:r>
            <a:endParaRPr sz="1400" dirty="0">
              <a:solidFill>
                <a:schemeClr val="dk1"/>
              </a:solidFill>
              <a:latin typeface="Arial"/>
              <a:ea typeface="Arial"/>
              <a:cs typeface="Arial"/>
              <a:sym typeface="Arial"/>
            </a:endParaRPr>
          </a:p>
        </p:txBody>
      </p:sp>
      <p:sp>
        <p:nvSpPr>
          <p:cNvPr id="27" name="Google Shape;252;p10">
            <a:extLst>
              <a:ext uri="{FF2B5EF4-FFF2-40B4-BE49-F238E27FC236}">
                <a16:creationId xmlns:a16="http://schemas.microsoft.com/office/drawing/2014/main" id="{347EE527-E6B2-8F34-47EA-7FE2BFA1912F}"/>
              </a:ext>
            </a:extLst>
          </p:cNvPr>
          <p:cNvSpPr txBox="1"/>
          <p:nvPr/>
        </p:nvSpPr>
        <p:spPr>
          <a:xfrm>
            <a:off x="2864148" y="5065299"/>
            <a:ext cx="1539651" cy="1384995"/>
          </a:xfrm>
          <a:prstGeom prst="rect">
            <a:avLst/>
          </a:prstGeom>
          <a:noFill/>
          <a:ln w="9525" cap="flat" cmpd="sng">
            <a:solidFill>
              <a:srgbClr val="1410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GB" sz="1400" b="1">
                <a:solidFill>
                  <a:schemeClr val="dk1"/>
                </a:solidFill>
                <a:latin typeface="Arial"/>
                <a:ea typeface="Arial"/>
                <a:cs typeface="Arial"/>
                <a:sym typeface="Arial"/>
              </a:rPr>
              <a:t>   Book appointments and update the schedule for the vets.</a:t>
            </a:r>
            <a:endParaRPr/>
          </a:p>
          <a:p>
            <a:pPr marL="0" marR="0" lvl="0" indent="0" algn="l" rtl="0">
              <a:spcBef>
                <a:spcPts val="0"/>
              </a:spcBef>
              <a:spcAft>
                <a:spcPts val="0"/>
              </a:spcAft>
              <a:buClr>
                <a:schemeClr val="dk1"/>
              </a:buClr>
              <a:buSzPts val="1400"/>
              <a:buFont typeface="Arial"/>
              <a:buNone/>
            </a:pPr>
            <a:r>
              <a:rPr lang="en-GB" sz="1400" i="1">
                <a:solidFill>
                  <a:schemeClr val="dk1"/>
                </a:solidFill>
                <a:latin typeface="Arial"/>
                <a:ea typeface="Arial"/>
                <a:cs typeface="Arial"/>
                <a:sym typeface="Arial"/>
              </a:rPr>
              <a:t>Who does this?</a:t>
            </a:r>
            <a:endParaRPr sz="1400">
              <a:solidFill>
                <a:schemeClr val="dk1"/>
              </a:solidFill>
              <a:latin typeface="Arial"/>
              <a:ea typeface="Arial"/>
              <a:cs typeface="Arial"/>
              <a:sym typeface="Arial"/>
            </a:endParaRPr>
          </a:p>
        </p:txBody>
      </p:sp>
      <p:sp>
        <p:nvSpPr>
          <p:cNvPr id="28" name="Google Shape;253;p10">
            <a:extLst>
              <a:ext uri="{FF2B5EF4-FFF2-40B4-BE49-F238E27FC236}">
                <a16:creationId xmlns:a16="http://schemas.microsoft.com/office/drawing/2014/main" id="{2594B452-31BD-8499-B7EE-EEC818DBBF2C}"/>
              </a:ext>
            </a:extLst>
          </p:cNvPr>
          <p:cNvSpPr txBox="1"/>
          <p:nvPr/>
        </p:nvSpPr>
        <p:spPr>
          <a:xfrm>
            <a:off x="2864148" y="6622979"/>
            <a:ext cx="1539651" cy="1384995"/>
          </a:xfrm>
          <a:prstGeom prst="rect">
            <a:avLst/>
          </a:prstGeom>
          <a:noFill/>
          <a:ln w="9525" cap="flat" cmpd="sng">
            <a:solidFill>
              <a:srgbClr val="1410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GB" sz="1400" b="1" dirty="0">
                <a:solidFill>
                  <a:schemeClr val="dk1"/>
                </a:solidFill>
                <a:latin typeface="Arial"/>
                <a:ea typeface="Arial"/>
                <a:cs typeface="Arial"/>
                <a:sym typeface="Arial"/>
              </a:rPr>
              <a:t>   Help animals feel calm and comfortable before and after surgery.</a:t>
            </a:r>
            <a:endParaRPr dirty="0"/>
          </a:p>
          <a:p>
            <a:pPr marL="0" marR="0" lvl="0" indent="0" algn="l" rtl="0">
              <a:spcBef>
                <a:spcPts val="0"/>
              </a:spcBef>
              <a:spcAft>
                <a:spcPts val="0"/>
              </a:spcAft>
              <a:buClr>
                <a:schemeClr val="dk1"/>
              </a:buClr>
              <a:buSzPts val="1400"/>
              <a:buFont typeface="Arial"/>
              <a:buNone/>
            </a:pPr>
            <a:r>
              <a:rPr lang="en-GB" sz="1400" i="1" dirty="0">
                <a:solidFill>
                  <a:schemeClr val="dk1"/>
                </a:solidFill>
                <a:latin typeface="Arial"/>
                <a:ea typeface="Arial"/>
                <a:cs typeface="Arial"/>
                <a:sym typeface="Arial"/>
              </a:rPr>
              <a:t>Who does this?</a:t>
            </a:r>
            <a:endParaRPr sz="1400" dirty="0">
              <a:solidFill>
                <a:schemeClr val="dk1"/>
              </a:solidFill>
              <a:latin typeface="Arial"/>
              <a:ea typeface="Arial"/>
              <a:cs typeface="Arial"/>
              <a:sym typeface="Arial"/>
            </a:endParaRPr>
          </a:p>
        </p:txBody>
      </p:sp>
      <p:sp>
        <p:nvSpPr>
          <p:cNvPr id="29" name="Google Shape;254;p10">
            <a:extLst>
              <a:ext uri="{FF2B5EF4-FFF2-40B4-BE49-F238E27FC236}">
                <a16:creationId xmlns:a16="http://schemas.microsoft.com/office/drawing/2014/main" id="{D794D4AD-3D9B-2E43-5870-17D31C0C6687}"/>
              </a:ext>
            </a:extLst>
          </p:cNvPr>
          <p:cNvSpPr txBox="1"/>
          <p:nvPr/>
        </p:nvSpPr>
        <p:spPr>
          <a:xfrm>
            <a:off x="2864148" y="3723063"/>
            <a:ext cx="1539651" cy="1169551"/>
          </a:xfrm>
          <a:prstGeom prst="rect">
            <a:avLst/>
          </a:prstGeom>
          <a:noFill/>
          <a:ln w="9525" cap="flat" cmpd="sng">
            <a:solidFill>
              <a:srgbClr val="1410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Arial"/>
                <a:ea typeface="Arial"/>
                <a:cs typeface="Arial"/>
                <a:sym typeface="Arial"/>
              </a:rPr>
              <a:t>  Oversee staff</a:t>
            </a:r>
            <a:endParaRPr/>
          </a:p>
          <a:p>
            <a:pPr marL="0" marR="0" lvl="0" indent="0" algn="l" rtl="0">
              <a:spcBef>
                <a:spcPts val="0"/>
              </a:spcBef>
              <a:spcAft>
                <a:spcPts val="0"/>
              </a:spcAft>
              <a:buNone/>
            </a:pPr>
            <a:r>
              <a:rPr lang="en-GB" sz="1400" b="1">
                <a:solidFill>
                  <a:schemeClr val="dk1"/>
                </a:solidFill>
                <a:latin typeface="Arial"/>
                <a:ea typeface="Arial"/>
                <a:cs typeface="Arial"/>
                <a:sym typeface="Arial"/>
              </a:rPr>
              <a:t>schedules and</a:t>
            </a:r>
            <a:endParaRPr/>
          </a:p>
          <a:p>
            <a:pPr marL="0" marR="0" lvl="0" indent="0" algn="l" rtl="0">
              <a:spcBef>
                <a:spcPts val="0"/>
              </a:spcBef>
              <a:spcAft>
                <a:spcPts val="0"/>
              </a:spcAft>
              <a:buNone/>
            </a:pPr>
            <a:r>
              <a:rPr lang="en-GB" sz="1400" b="1">
                <a:solidFill>
                  <a:schemeClr val="dk1"/>
                </a:solidFill>
                <a:latin typeface="Arial"/>
                <a:ea typeface="Arial"/>
                <a:cs typeface="Arial"/>
                <a:sym typeface="Arial"/>
              </a:rPr>
              <a:t>order supplies</a:t>
            </a:r>
            <a:endParaRPr/>
          </a:p>
          <a:p>
            <a:pPr marL="0" marR="0" lvl="0" indent="0" algn="l" rtl="0">
              <a:spcBef>
                <a:spcPts val="0"/>
              </a:spcBef>
              <a:spcAft>
                <a:spcPts val="0"/>
              </a:spcAft>
              <a:buNone/>
            </a:pPr>
            <a:r>
              <a:rPr lang="en-GB" sz="1400" b="1">
                <a:solidFill>
                  <a:schemeClr val="dk1"/>
                </a:solidFill>
                <a:latin typeface="Arial"/>
                <a:ea typeface="Arial"/>
                <a:cs typeface="Arial"/>
                <a:sym typeface="Arial"/>
              </a:rPr>
              <a:t>for the practice.</a:t>
            </a:r>
            <a:endParaRPr/>
          </a:p>
          <a:p>
            <a:pPr marL="0" marR="0" lvl="0" indent="0" algn="l" rtl="0">
              <a:spcBef>
                <a:spcPts val="0"/>
              </a:spcBef>
              <a:spcAft>
                <a:spcPts val="0"/>
              </a:spcAft>
              <a:buClr>
                <a:schemeClr val="dk1"/>
              </a:buClr>
              <a:buSzPts val="1400"/>
              <a:buFont typeface="Arial"/>
              <a:buNone/>
            </a:pPr>
            <a:r>
              <a:rPr lang="en-GB" sz="1400" i="1">
                <a:solidFill>
                  <a:schemeClr val="dk1"/>
                </a:solidFill>
                <a:latin typeface="Arial"/>
                <a:ea typeface="Arial"/>
                <a:cs typeface="Arial"/>
                <a:sym typeface="Arial"/>
              </a:rPr>
              <a:t>Who does this?</a:t>
            </a:r>
            <a:endParaRPr sz="1400">
              <a:solidFill>
                <a:schemeClr val="dk1"/>
              </a:solidFill>
              <a:latin typeface="Arial"/>
              <a:ea typeface="Arial"/>
              <a:cs typeface="Arial"/>
              <a:sym typeface="Arial"/>
            </a:endParaRPr>
          </a:p>
        </p:txBody>
      </p:sp>
      <p:sp>
        <p:nvSpPr>
          <p:cNvPr id="30" name="Google Shape;255;p10">
            <a:extLst>
              <a:ext uri="{FF2B5EF4-FFF2-40B4-BE49-F238E27FC236}">
                <a16:creationId xmlns:a16="http://schemas.microsoft.com/office/drawing/2014/main" id="{70AB16D1-6979-377E-9B18-7A7450B48785}"/>
              </a:ext>
            </a:extLst>
          </p:cNvPr>
          <p:cNvSpPr txBox="1"/>
          <p:nvPr/>
        </p:nvSpPr>
        <p:spPr>
          <a:xfrm>
            <a:off x="4619585" y="3723063"/>
            <a:ext cx="1410070" cy="1169551"/>
          </a:xfrm>
          <a:prstGeom prst="rect">
            <a:avLst/>
          </a:prstGeom>
          <a:noFill/>
          <a:ln w="9525" cap="flat" cmpd="sng">
            <a:solidFill>
              <a:srgbClr val="1410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GB" sz="1400" b="1" dirty="0">
                <a:solidFill>
                  <a:schemeClr val="dk1"/>
                </a:solidFill>
                <a:latin typeface="Arial"/>
                <a:ea typeface="Arial"/>
                <a:cs typeface="Arial"/>
                <a:sym typeface="Arial"/>
              </a:rPr>
              <a:t>  Help owners fill out forms and explain practice rules.</a:t>
            </a:r>
            <a:endParaRPr dirty="0"/>
          </a:p>
          <a:p>
            <a:pPr marL="0" marR="0" lvl="0" indent="0" algn="l" rtl="0">
              <a:spcBef>
                <a:spcPts val="0"/>
              </a:spcBef>
              <a:spcAft>
                <a:spcPts val="0"/>
              </a:spcAft>
              <a:buClr>
                <a:schemeClr val="dk1"/>
              </a:buClr>
              <a:buSzPts val="1400"/>
              <a:buFont typeface="Arial"/>
              <a:buNone/>
            </a:pPr>
            <a:r>
              <a:rPr lang="en-GB" sz="1400" i="1" dirty="0">
                <a:solidFill>
                  <a:schemeClr val="dk1"/>
                </a:solidFill>
                <a:latin typeface="Arial"/>
                <a:ea typeface="Arial"/>
                <a:cs typeface="Arial"/>
                <a:sym typeface="Arial"/>
              </a:rPr>
              <a:t>Who does this?</a:t>
            </a:r>
            <a:endParaRPr sz="1400" dirty="0">
              <a:solidFill>
                <a:schemeClr val="dk1"/>
              </a:solidFill>
              <a:latin typeface="Arial"/>
              <a:ea typeface="Arial"/>
              <a:cs typeface="Arial"/>
              <a:sym typeface="Arial"/>
            </a:endParaRPr>
          </a:p>
        </p:txBody>
      </p:sp>
      <p:sp>
        <p:nvSpPr>
          <p:cNvPr id="31" name="Google Shape;256;p10">
            <a:extLst>
              <a:ext uri="{FF2B5EF4-FFF2-40B4-BE49-F238E27FC236}">
                <a16:creationId xmlns:a16="http://schemas.microsoft.com/office/drawing/2014/main" id="{821BD067-1698-D923-8E50-26F27E3E9503}"/>
              </a:ext>
            </a:extLst>
          </p:cNvPr>
          <p:cNvSpPr txBox="1"/>
          <p:nvPr/>
        </p:nvSpPr>
        <p:spPr>
          <a:xfrm>
            <a:off x="4619586" y="5057041"/>
            <a:ext cx="1408844" cy="1600398"/>
          </a:xfrm>
          <a:prstGeom prst="rect">
            <a:avLst/>
          </a:prstGeom>
          <a:noFill/>
          <a:ln w="9525" cap="flat" cmpd="sng">
            <a:solidFill>
              <a:srgbClr val="1410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a:ea typeface="Arial"/>
                <a:cs typeface="Arial"/>
                <a:sym typeface="Arial"/>
              </a:rPr>
              <a:t>   Clean up</a:t>
            </a:r>
            <a:endParaRPr dirty="0"/>
          </a:p>
          <a:p>
            <a:pPr marL="0" marR="0" lvl="0" indent="0" algn="l" rtl="0">
              <a:spcBef>
                <a:spcPts val="0"/>
              </a:spcBef>
              <a:spcAft>
                <a:spcPts val="0"/>
              </a:spcAft>
              <a:buNone/>
            </a:pPr>
            <a:r>
              <a:rPr lang="en-GB" sz="1400" b="1" dirty="0">
                <a:solidFill>
                  <a:schemeClr val="dk1"/>
                </a:solidFill>
                <a:latin typeface="Arial"/>
                <a:ea typeface="Arial"/>
                <a:cs typeface="Arial"/>
                <a:sym typeface="Arial"/>
              </a:rPr>
              <a:t>animal messes</a:t>
            </a:r>
            <a:endParaRPr dirty="0"/>
          </a:p>
          <a:p>
            <a:pPr marL="0" marR="0" lvl="0" indent="0" algn="l" rtl="0">
              <a:spcBef>
                <a:spcPts val="0"/>
              </a:spcBef>
              <a:spcAft>
                <a:spcPts val="0"/>
              </a:spcAft>
              <a:buNone/>
            </a:pPr>
            <a:r>
              <a:rPr lang="en-GB" sz="1400" b="1" dirty="0">
                <a:solidFill>
                  <a:schemeClr val="dk1"/>
                </a:solidFill>
                <a:latin typeface="Arial"/>
                <a:ea typeface="Arial"/>
                <a:cs typeface="Arial"/>
                <a:sym typeface="Arial"/>
              </a:rPr>
              <a:t>in reception</a:t>
            </a:r>
            <a:endParaRPr dirty="0"/>
          </a:p>
          <a:p>
            <a:pPr marL="0" marR="0" lvl="0" indent="0" algn="l" rtl="0">
              <a:spcBef>
                <a:spcPts val="0"/>
              </a:spcBef>
              <a:spcAft>
                <a:spcPts val="0"/>
              </a:spcAft>
              <a:buNone/>
            </a:pPr>
            <a:r>
              <a:rPr lang="en-GB" sz="1400" b="1" dirty="0">
                <a:solidFill>
                  <a:schemeClr val="dk1"/>
                </a:solidFill>
                <a:latin typeface="Arial"/>
                <a:ea typeface="Arial"/>
                <a:cs typeface="Arial"/>
                <a:sym typeface="Arial"/>
              </a:rPr>
              <a:t>and monitor</a:t>
            </a:r>
            <a:endParaRPr dirty="0"/>
          </a:p>
          <a:p>
            <a:pPr marL="0" marR="0" lvl="0" indent="0" algn="l" rtl="0">
              <a:spcBef>
                <a:spcPts val="0"/>
              </a:spcBef>
              <a:spcAft>
                <a:spcPts val="0"/>
              </a:spcAft>
              <a:buNone/>
            </a:pPr>
            <a:r>
              <a:rPr lang="en-GB" sz="1400" b="1" dirty="0">
                <a:solidFill>
                  <a:schemeClr val="dk1"/>
                </a:solidFill>
                <a:latin typeface="Arial"/>
                <a:ea typeface="Arial"/>
                <a:cs typeface="Arial"/>
                <a:sym typeface="Arial"/>
              </a:rPr>
              <a:t>areas.</a:t>
            </a:r>
            <a:endParaRPr dirty="0"/>
          </a:p>
          <a:p>
            <a:pPr marL="0" marR="0" lvl="0" indent="0" algn="l" rtl="0">
              <a:spcBef>
                <a:spcPts val="0"/>
              </a:spcBef>
              <a:spcAft>
                <a:spcPts val="0"/>
              </a:spcAft>
              <a:buClr>
                <a:schemeClr val="dk1"/>
              </a:buClr>
              <a:buSzPts val="1400"/>
              <a:buFont typeface="Arial"/>
              <a:buNone/>
            </a:pPr>
            <a:r>
              <a:rPr lang="en-GB" sz="1400" i="1" dirty="0">
                <a:solidFill>
                  <a:schemeClr val="dk1"/>
                </a:solidFill>
                <a:latin typeface="Arial"/>
                <a:ea typeface="Arial"/>
                <a:cs typeface="Arial"/>
                <a:sym typeface="Arial"/>
              </a:rPr>
              <a:t>Who does this?</a:t>
            </a:r>
            <a:endParaRPr sz="1400" dirty="0">
              <a:solidFill>
                <a:schemeClr val="dk1"/>
              </a:solidFill>
              <a:latin typeface="Arial"/>
              <a:ea typeface="Arial"/>
              <a:cs typeface="Arial"/>
              <a:sym typeface="Arial"/>
            </a:endParaRPr>
          </a:p>
        </p:txBody>
      </p:sp>
      <p:sp>
        <p:nvSpPr>
          <p:cNvPr id="32" name="Google Shape;257;p10">
            <a:extLst>
              <a:ext uri="{FF2B5EF4-FFF2-40B4-BE49-F238E27FC236}">
                <a16:creationId xmlns:a16="http://schemas.microsoft.com/office/drawing/2014/main" id="{ABD4EE9F-5DA9-0542-BA53-61BFE1C57388}"/>
              </a:ext>
            </a:extLst>
          </p:cNvPr>
          <p:cNvSpPr txBox="1"/>
          <p:nvPr/>
        </p:nvSpPr>
        <p:spPr>
          <a:xfrm>
            <a:off x="4619585" y="6838422"/>
            <a:ext cx="1408844" cy="1600438"/>
          </a:xfrm>
          <a:prstGeom prst="rect">
            <a:avLst/>
          </a:prstGeom>
          <a:noFill/>
          <a:ln w="9525" cap="flat" cmpd="sng">
            <a:solidFill>
              <a:srgbClr val="1410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GB" sz="1400" b="1" dirty="0">
                <a:solidFill>
                  <a:schemeClr val="dk1"/>
                </a:solidFill>
                <a:latin typeface="Arial"/>
                <a:ea typeface="Arial"/>
                <a:cs typeface="Arial"/>
                <a:sym typeface="Arial"/>
              </a:rPr>
              <a:t>   Check vital signs like heart rate and temperature before treatment.</a:t>
            </a:r>
            <a:endParaRPr dirty="0"/>
          </a:p>
          <a:p>
            <a:pPr marL="0" marR="0" lvl="0" indent="0" algn="l" rtl="0">
              <a:spcBef>
                <a:spcPts val="0"/>
              </a:spcBef>
              <a:spcAft>
                <a:spcPts val="0"/>
              </a:spcAft>
              <a:buNone/>
            </a:pPr>
            <a:r>
              <a:rPr lang="en-GB" sz="1400" i="1" dirty="0">
                <a:solidFill>
                  <a:schemeClr val="dk1"/>
                </a:solidFill>
                <a:latin typeface="Arial"/>
                <a:ea typeface="Arial"/>
                <a:cs typeface="Arial"/>
                <a:sym typeface="Arial"/>
              </a:rPr>
              <a:t>Who does this?</a:t>
            </a:r>
            <a:endParaRPr sz="1400" dirty="0">
              <a:solidFill>
                <a:schemeClr val="dk1"/>
              </a:solidFill>
              <a:latin typeface="Arial"/>
              <a:ea typeface="Arial"/>
              <a:cs typeface="Arial"/>
              <a:sym typeface="Arial"/>
            </a:endParaRPr>
          </a:p>
        </p:txBody>
      </p:sp>
      <p:sp>
        <p:nvSpPr>
          <p:cNvPr id="33" name="Google Shape;258;p10">
            <a:extLst>
              <a:ext uri="{FF2B5EF4-FFF2-40B4-BE49-F238E27FC236}">
                <a16:creationId xmlns:a16="http://schemas.microsoft.com/office/drawing/2014/main" id="{86D3E4A7-77DD-4616-122E-1D217DDC44E4}"/>
              </a:ext>
            </a:extLst>
          </p:cNvPr>
          <p:cNvSpPr/>
          <p:nvPr/>
        </p:nvSpPr>
        <p:spPr>
          <a:xfrm>
            <a:off x="758438" y="3585276"/>
            <a:ext cx="353918" cy="350762"/>
          </a:xfrm>
          <a:prstGeom prst="ellipse">
            <a:avLst/>
          </a:prstGeom>
          <a:solidFill>
            <a:srgbClr val="FFFFFF"/>
          </a:solidFill>
          <a:ln w="19050"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259;p10">
            <a:extLst>
              <a:ext uri="{FF2B5EF4-FFF2-40B4-BE49-F238E27FC236}">
                <a16:creationId xmlns:a16="http://schemas.microsoft.com/office/drawing/2014/main" id="{E9FA9E97-3A76-38C5-1FD4-100DC8809457}"/>
              </a:ext>
            </a:extLst>
          </p:cNvPr>
          <p:cNvSpPr/>
          <p:nvPr/>
        </p:nvSpPr>
        <p:spPr>
          <a:xfrm>
            <a:off x="2719149" y="3585276"/>
            <a:ext cx="353918" cy="350762"/>
          </a:xfrm>
          <a:prstGeom prst="ellipse">
            <a:avLst/>
          </a:prstGeom>
          <a:solidFill>
            <a:srgbClr val="FFFFFF"/>
          </a:solidFill>
          <a:ln w="19050"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260;p10">
            <a:extLst>
              <a:ext uri="{FF2B5EF4-FFF2-40B4-BE49-F238E27FC236}">
                <a16:creationId xmlns:a16="http://schemas.microsoft.com/office/drawing/2014/main" id="{0240BF00-6B78-6A1A-AF57-EB7B220581D3}"/>
              </a:ext>
            </a:extLst>
          </p:cNvPr>
          <p:cNvSpPr/>
          <p:nvPr/>
        </p:nvSpPr>
        <p:spPr>
          <a:xfrm>
            <a:off x="4456432" y="3585095"/>
            <a:ext cx="353918" cy="350762"/>
          </a:xfrm>
          <a:prstGeom prst="ellipse">
            <a:avLst/>
          </a:prstGeom>
          <a:solidFill>
            <a:srgbClr val="FFFFFF"/>
          </a:solidFill>
          <a:ln w="19050"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 name="Google Shape;261;p10">
            <a:extLst>
              <a:ext uri="{FF2B5EF4-FFF2-40B4-BE49-F238E27FC236}">
                <a16:creationId xmlns:a16="http://schemas.microsoft.com/office/drawing/2014/main" id="{200F1F10-4EF0-1C11-1D93-B7BF9E1B852B}"/>
              </a:ext>
            </a:extLst>
          </p:cNvPr>
          <p:cNvSpPr/>
          <p:nvPr/>
        </p:nvSpPr>
        <p:spPr>
          <a:xfrm>
            <a:off x="765727" y="4969240"/>
            <a:ext cx="353918" cy="350762"/>
          </a:xfrm>
          <a:prstGeom prst="ellipse">
            <a:avLst/>
          </a:prstGeom>
          <a:solidFill>
            <a:srgbClr val="FFFFFF"/>
          </a:solidFill>
          <a:ln w="19050"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262;p10">
            <a:extLst>
              <a:ext uri="{FF2B5EF4-FFF2-40B4-BE49-F238E27FC236}">
                <a16:creationId xmlns:a16="http://schemas.microsoft.com/office/drawing/2014/main" id="{273A31CC-C0FC-F8D6-1D79-60B28E2CF975}"/>
              </a:ext>
            </a:extLst>
          </p:cNvPr>
          <p:cNvSpPr/>
          <p:nvPr/>
        </p:nvSpPr>
        <p:spPr>
          <a:xfrm>
            <a:off x="2703619" y="4966696"/>
            <a:ext cx="353918" cy="350762"/>
          </a:xfrm>
          <a:prstGeom prst="ellipse">
            <a:avLst/>
          </a:prstGeom>
          <a:solidFill>
            <a:srgbClr val="FFFFFF"/>
          </a:solidFill>
          <a:ln w="19050"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 name="Google Shape;263;p10">
            <a:extLst>
              <a:ext uri="{FF2B5EF4-FFF2-40B4-BE49-F238E27FC236}">
                <a16:creationId xmlns:a16="http://schemas.microsoft.com/office/drawing/2014/main" id="{039A2E4F-FA70-427A-60B7-A2AF43319B8D}"/>
              </a:ext>
            </a:extLst>
          </p:cNvPr>
          <p:cNvSpPr/>
          <p:nvPr/>
        </p:nvSpPr>
        <p:spPr>
          <a:xfrm>
            <a:off x="4474797" y="4966696"/>
            <a:ext cx="353918" cy="350762"/>
          </a:xfrm>
          <a:prstGeom prst="ellipse">
            <a:avLst/>
          </a:prstGeom>
          <a:solidFill>
            <a:srgbClr val="FFFFFF"/>
          </a:solidFill>
          <a:ln w="19050"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 name="Google Shape;264;p10">
            <a:extLst>
              <a:ext uri="{FF2B5EF4-FFF2-40B4-BE49-F238E27FC236}">
                <a16:creationId xmlns:a16="http://schemas.microsoft.com/office/drawing/2014/main" id="{DC4C4315-1BBD-AC54-7112-3150B8CD39B6}"/>
              </a:ext>
            </a:extLst>
          </p:cNvPr>
          <p:cNvSpPr/>
          <p:nvPr/>
        </p:nvSpPr>
        <p:spPr>
          <a:xfrm>
            <a:off x="774851" y="6314975"/>
            <a:ext cx="353918" cy="350762"/>
          </a:xfrm>
          <a:prstGeom prst="ellipse">
            <a:avLst/>
          </a:prstGeom>
          <a:solidFill>
            <a:srgbClr val="FFFFFF"/>
          </a:solidFill>
          <a:ln w="19050"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 name="Google Shape;265;p10">
            <a:extLst>
              <a:ext uri="{FF2B5EF4-FFF2-40B4-BE49-F238E27FC236}">
                <a16:creationId xmlns:a16="http://schemas.microsoft.com/office/drawing/2014/main" id="{E9BD0BBB-10A9-1527-4F9F-D8F92A8973F1}"/>
              </a:ext>
            </a:extLst>
          </p:cNvPr>
          <p:cNvSpPr/>
          <p:nvPr/>
        </p:nvSpPr>
        <p:spPr>
          <a:xfrm>
            <a:off x="2719149" y="6534726"/>
            <a:ext cx="353918" cy="350762"/>
          </a:xfrm>
          <a:prstGeom prst="ellipse">
            <a:avLst/>
          </a:prstGeom>
          <a:solidFill>
            <a:srgbClr val="FFFFFF"/>
          </a:solidFill>
          <a:ln w="19050"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266;p10">
            <a:extLst>
              <a:ext uri="{FF2B5EF4-FFF2-40B4-BE49-F238E27FC236}">
                <a16:creationId xmlns:a16="http://schemas.microsoft.com/office/drawing/2014/main" id="{E475FF4B-ACD7-16CA-A5CC-413D8568AF57}"/>
              </a:ext>
            </a:extLst>
          </p:cNvPr>
          <p:cNvSpPr/>
          <p:nvPr/>
        </p:nvSpPr>
        <p:spPr>
          <a:xfrm>
            <a:off x="4474797" y="6711431"/>
            <a:ext cx="353918" cy="350762"/>
          </a:xfrm>
          <a:prstGeom prst="ellipse">
            <a:avLst/>
          </a:prstGeom>
          <a:solidFill>
            <a:srgbClr val="FFFFFF"/>
          </a:solidFill>
          <a:ln w="19050"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267;p10">
            <a:extLst>
              <a:ext uri="{FF2B5EF4-FFF2-40B4-BE49-F238E27FC236}">
                <a16:creationId xmlns:a16="http://schemas.microsoft.com/office/drawing/2014/main" id="{CA58E574-18A6-8131-2F66-6898CA7AB6CD}"/>
              </a:ext>
            </a:extLst>
          </p:cNvPr>
          <p:cNvSpPr/>
          <p:nvPr/>
        </p:nvSpPr>
        <p:spPr>
          <a:xfrm>
            <a:off x="784984" y="7882086"/>
            <a:ext cx="353918" cy="350762"/>
          </a:xfrm>
          <a:prstGeom prst="ellipse">
            <a:avLst/>
          </a:prstGeom>
          <a:solidFill>
            <a:srgbClr val="FFFFFF"/>
          </a:solidFill>
          <a:ln w="19050"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4" name="Picture 43" descr="A person sitting at a desk&#10;&#10;AI-generated content may be incorrect.">
            <a:extLst>
              <a:ext uri="{FF2B5EF4-FFF2-40B4-BE49-F238E27FC236}">
                <a16:creationId xmlns:a16="http://schemas.microsoft.com/office/drawing/2014/main" id="{1F20FC00-535E-E939-2EF9-618A512D445B}"/>
              </a:ext>
            </a:extLst>
          </p:cNvPr>
          <p:cNvPicPr>
            <a:picLocks noChangeAspect="1"/>
          </p:cNvPicPr>
          <p:nvPr/>
        </p:nvPicPr>
        <p:blipFill>
          <a:blip r:embed="rId5"/>
          <a:srcRect l="32921" r="12525"/>
          <a:stretch>
            <a:fillRect/>
          </a:stretch>
        </p:blipFill>
        <p:spPr>
          <a:xfrm>
            <a:off x="547408" y="2073905"/>
            <a:ext cx="974798" cy="923721"/>
          </a:xfrm>
          <a:prstGeom prst="rect">
            <a:avLst/>
          </a:prstGeom>
        </p:spPr>
      </p:pic>
      <p:sp>
        <p:nvSpPr>
          <p:cNvPr id="45" name="Google Shape;246;p10">
            <a:extLst>
              <a:ext uri="{FF2B5EF4-FFF2-40B4-BE49-F238E27FC236}">
                <a16:creationId xmlns:a16="http://schemas.microsoft.com/office/drawing/2014/main" id="{9E17CD53-D01E-AD93-29E4-67965834DC34}"/>
              </a:ext>
            </a:extLst>
          </p:cNvPr>
          <p:cNvSpPr txBox="1"/>
          <p:nvPr/>
        </p:nvSpPr>
        <p:spPr>
          <a:xfrm>
            <a:off x="3057217" y="3020883"/>
            <a:ext cx="199243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chemeClr val="dk1"/>
                </a:solidFill>
                <a:latin typeface="Arial"/>
                <a:ea typeface="Arial"/>
                <a:cs typeface="Arial"/>
                <a:sym typeface="Arial"/>
              </a:rPr>
              <a:t>Chris </a:t>
            </a:r>
            <a:endParaRPr lang="en-GB" sz="1200" dirty="0">
              <a:solidFill>
                <a:schemeClr val="dk1"/>
              </a:solidFill>
            </a:endParaRPr>
          </a:p>
          <a:p>
            <a:pPr marL="0" marR="0" lvl="0" indent="0" algn="ctr" rtl="0">
              <a:spcBef>
                <a:spcPts val="0"/>
              </a:spcBef>
              <a:spcAft>
                <a:spcPts val="0"/>
              </a:spcAft>
              <a:buNone/>
            </a:pPr>
            <a:r>
              <a:rPr lang="en-GB" sz="1200" dirty="0">
                <a:solidFill>
                  <a:schemeClr val="dk1"/>
                </a:solidFill>
                <a:latin typeface="Arial"/>
                <a:ea typeface="Arial"/>
                <a:cs typeface="Arial"/>
                <a:sym typeface="Arial"/>
              </a:rPr>
              <a:t>Veterinary Surgeon</a:t>
            </a:r>
            <a:endParaRPr dirty="0"/>
          </a:p>
        </p:txBody>
      </p:sp>
      <p:sp>
        <p:nvSpPr>
          <p:cNvPr id="46" name="Google Shape;246;p10">
            <a:extLst>
              <a:ext uri="{FF2B5EF4-FFF2-40B4-BE49-F238E27FC236}">
                <a16:creationId xmlns:a16="http://schemas.microsoft.com/office/drawing/2014/main" id="{3159C904-298B-3D48-8C03-564D4814720B}"/>
              </a:ext>
            </a:extLst>
          </p:cNvPr>
          <p:cNvSpPr txBox="1"/>
          <p:nvPr/>
        </p:nvSpPr>
        <p:spPr>
          <a:xfrm>
            <a:off x="4614012" y="3025188"/>
            <a:ext cx="199243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err="1">
                <a:solidFill>
                  <a:schemeClr val="dk1"/>
                </a:solidFill>
                <a:latin typeface="Arial"/>
                <a:ea typeface="Arial"/>
                <a:cs typeface="Arial"/>
                <a:sym typeface="Arial"/>
              </a:rPr>
              <a:t>Piene</a:t>
            </a:r>
            <a:r>
              <a:rPr lang="en-GB" sz="1200" dirty="0">
                <a:solidFill>
                  <a:schemeClr val="dk1"/>
                </a:solidFill>
                <a:latin typeface="Arial"/>
                <a:ea typeface="Arial"/>
                <a:cs typeface="Arial"/>
                <a:sym typeface="Arial"/>
              </a:rPr>
              <a:t> </a:t>
            </a:r>
            <a:endParaRPr lang="en-GB" sz="1200" dirty="0">
              <a:solidFill>
                <a:schemeClr val="dk1"/>
              </a:solidFill>
            </a:endParaRPr>
          </a:p>
          <a:p>
            <a:pPr marL="0" marR="0" lvl="0" indent="0" algn="ctr" rtl="0">
              <a:spcBef>
                <a:spcPts val="0"/>
              </a:spcBef>
              <a:spcAft>
                <a:spcPts val="0"/>
              </a:spcAft>
              <a:buNone/>
            </a:pPr>
            <a:r>
              <a:rPr lang="en-GB" sz="1200" dirty="0">
                <a:solidFill>
                  <a:schemeClr val="dk1"/>
                </a:solidFill>
                <a:latin typeface="Arial"/>
                <a:ea typeface="Arial"/>
                <a:cs typeface="Arial"/>
                <a:sym typeface="Arial"/>
              </a:rPr>
              <a:t>Veterinary Nurse </a:t>
            </a:r>
            <a:endParaRPr dirty="0"/>
          </a:p>
        </p:txBody>
      </p:sp>
      <p:sp>
        <p:nvSpPr>
          <p:cNvPr id="47" name="Google Shape;246;p10">
            <a:extLst>
              <a:ext uri="{FF2B5EF4-FFF2-40B4-BE49-F238E27FC236}">
                <a16:creationId xmlns:a16="http://schemas.microsoft.com/office/drawing/2014/main" id="{F60EF02F-8F28-2FAA-416E-7081D2FC32F2}"/>
              </a:ext>
            </a:extLst>
          </p:cNvPr>
          <p:cNvSpPr txBox="1"/>
          <p:nvPr/>
        </p:nvSpPr>
        <p:spPr>
          <a:xfrm>
            <a:off x="1526196" y="3035509"/>
            <a:ext cx="199243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chemeClr val="dk1"/>
                </a:solidFill>
                <a:latin typeface="Arial"/>
                <a:ea typeface="Arial"/>
                <a:cs typeface="Arial"/>
                <a:sym typeface="Arial"/>
              </a:rPr>
              <a:t>Teresa </a:t>
            </a:r>
            <a:endParaRPr lang="en-GB" sz="1200" dirty="0">
              <a:solidFill>
                <a:schemeClr val="dk1"/>
              </a:solidFill>
            </a:endParaRPr>
          </a:p>
          <a:p>
            <a:pPr marL="0" marR="0" lvl="0" indent="0" algn="ctr" rtl="0">
              <a:spcBef>
                <a:spcPts val="0"/>
              </a:spcBef>
              <a:spcAft>
                <a:spcPts val="0"/>
              </a:spcAft>
              <a:buNone/>
            </a:pPr>
            <a:r>
              <a:rPr lang="en-GB" sz="1200" dirty="0">
                <a:solidFill>
                  <a:schemeClr val="dk1"/>
                </a:solidFill>
                <a:latin typeface="Arial"/>
                <a:ea typeface="Arial"/>
                <a:cs typeface="Arial"/>
                <a:sym typeface="Arial"/>
              </a:rPr>
              <a:t>Receptionist</a:t>
            </a:r>
            <a:endParaRPr dirty="0"/>
          </a:p>
        </p:txBody>
      </p:sp>
      <p:pic>
        <p:nvPicPr>
          <p:cNvPr id="49" name="Picture 48" descr="A person smiling at camera&#10;&#10;AI-generated content may be incorrect.">
            <a:extLst>
              <a:ext uri="{FF2B5EF4-FFF2-40B4-BE49-F238E27FC236}">
                <a16:creationId xmlns:a16="http://schemas.microsoft.com/office/drawing/2014/main" id="{FF6BD65B-7104-4376-A186-6D758DE50B28}"/>
              </a:ext>
            </a:extLst>
          </p:cNvPr>
          <p:cNvPicPr>
            <a:picLocks noChangeAspect="1"/>
          </p:cNvPicPr>
          <p:nvPr/>
        </p:nvPicPr>
        <p:blipFill>
          <a:blip r:embed="rId6"/>
          <a:srcRect l="7429" r="33680"/>
          <a:stretch>
            <a:fillRect/>
          </a:stretch>
        </p:blipFill>
        <p:spPr>
          <a:xfrm>
            <a:off x="2033643" y="2046561"/>
            <a:ext cx="1029468" cy="944809"/>
          </a:xfrm>
          <a:prstGeom prst="rect">
            <a:avLst/>
          </a:prstGeom>
        </p:spPr>
      </p:pic>
      <p:pic>
        <p:nvPicPr>
          <p:cNvPr id="51" name="Picture 50" descr="A person with a stethoscope examining a cat&#10;&#10;AI-generated content may be incorrect.">
            <a:extLst>
              <a:ext uri="{FF2B5EF4-FFF2-40B4-BE49-F238E27FC236}">
                <a16:creationId xmlns:a16="http://schemas.microsoft.com/office/drawing/2014/main" id="{5C80A8EB-9886-908F-3DF0-74E6BA7B9506}"/>
              </a:ext>
            </a:extLst>
          </p:cNvPr>
          <p:cNvPicPr>
            <a:picLocks noChangeAspect="1"/>
          </p:cNvPicPr>
          <p:nvPr/>
        </p:nvPicPr>
        <p:blipFill>
          <a:blip r:embed="rId7"/>
          <a:srcRect l="24531" r="15142"/>
          <a:stretch>
            <a:fillRect/>
          </a:stretch>
        </p:blipFill>
        <p:spPr>
          <a:xfrm>
            <a:off x="3558169" y="2040227"/>
            <a:ext cx="1075222" cy="930920"/>
          </a:xfrm>
          <a:prstGeom prst="rect">
            <a:avLst/>
          </a:prstGeom>
        </p:spPr>
      </p:pic>
      <p:pic>
        <p:nvPicPr>
          <p:cNvPr id="53" name="Picture 52" descr="A person looking through a microscope&#10;&#10;AI-generated content may be incorrect.">
            <a:extLst>
              <a:ext uri="{FF2B5EF4-FFF2-40B4-BE49-F238E27FC236}">
                <a16:creationId xmlns:a16="http://schemas.microsoft.com/office/drawing/2014/main" id="{932308B6-EAA8-7186-5C08-EB997146314B}"/>
              </a:ext>
            </a:extLst>
          </p:cNvPr>
          <p:cNvPicPr>
            <a:picLocks noChangeAspect="1"/>
          </p:cNvPicPr>
          <p:nvPr/>
        </p:nvPicPr>
        <p:blipFill>
          <a:blip r:embed="rId8"/>
          <a:srcRect r="43857"/>
          <a:stretch>
            <a:fillRect/>
          </a:stretch>
        </p:blipFill>
        <p:spPr>
          <a:xfrm>
            <a:off x="5079280" y="2057913"/>
            <a:ext cx="1061895" cy="931637"/>
          </a:xfrm>
          <a:prstGeom prst="rect">
            <a:avLst/>
          </a:prstGeom>
        </p:spPr>
      </p:pic>
    </p:spTree>
    <p:extLst>
      <p:ext uri="{BB962C8B-B14F-4D97-AF65-F5344CB8AC3E}">
        <p14:creationId xmlns:p14="http://schemas.microsoft.com/office/powerpoint/2010/main" val="109462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66852DA9-58FF-D6E1-432C-FEF540E9C52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324E78AE-0CAC-2F41-34B7-0DF254D0EDEB}"/>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553D4D1C-D0A2-A38D-6944-D3365343C8C1}"/>
              </a:ext>
            </a:extLst>
          </p:cNvPr>
          <p:cNvSpPr/>
          <p:nvPr/>
        </p:nvSpPr>
        <p:spPr>
          <a:xfrm>
            <a:off x="177416" y="1184847"/>
            <a:ext cx="6482147" cy="961250"/>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As you watch Teresa, Chris, </a:t>
            </a:r>
            <a:r>
              <a:rPr lang="en-GB" dirty="0" err="1">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Piene</a:t>
            </a: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and Jackie explain which tools and equipment they use in their roles, use the space below to make notes. </a:t>
            </a:r>
          </a:p>
        </p:txBody>
      </p:sp>
      <p:sp>
        <p:nvSpPr>
          <p:cNvPr id="72" name="TextBox 71">
            <a:extLst>
              <a:ext uri="{FF2B5EF4-FFF2-40B4-BE49-F238E27FC236}">
                <a16:creationId xmlns:a16="http://schemas.microsoft.com/office/drawing/2014/main" id="{C6FF4FC7-A301-16D6-EC60-E4641C26096C}"/>
              </a:ext>
            </a:extLst>
          </p:cNvPr>
          <p:cNvSpPr txBox="1"/>
          <p:nvPr/>
        </p:nvSpPr>
        <p:spPr>
          <a:xfrm>
            <a:off x="4440397" y="876273"/>
            <a:ext cx="1305618"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85B63D3F-6AD4-738D-0224-30E8B4C2A84E}"/>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B3C50E56-AC38-6F4C-3D65-163FFE339AD6}"/>
              </a:ext>
            </a:extLst>
          </p:cNvPr>
          <p:cNvSpPr txBox="1">
            <a:spLocks noChangeArrowheads="1"/>
          </p:cNvSpPr>
          <p:nvPr/>
        </p:nvSpPr>
        <p:spPr bwMode="auto">
          <a:xfrm>
            <a:off x="4419600" y="854075"/>
            <a:ext cx="150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F057070E-EAA2-AACA-0F5B-2427364F7118}"/>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Match the professionals to their tools </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B51C1E7F-4C46-1FAD-CF2A-BF96106AB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D75F7D1F-6272-AA7D-4A38-7FB42A6F20C3}"/>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0EA4818D-09B4-128F-9C14-521F2C0045AE}"/>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737D73EB-E97A-5F0B-0D9F-9DC0F09DD4E5}"/>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FD58132C-D5F6-33E0-2D3D-81DE5F65B683}"/>
              </a:ext>
            </a:extLst>
          </p:cNvPr>
          <p:cNvPicPr>
            <a:picLocks noChangeAspect="1"/>
          </p:cNvPicPr>
          <p:nvPr/>
        </p:nvPicPr>
        <p:blipFill>
          <a:blip r:embed="rId4"/>
          <a:stretch>
            <a:fillRect/>
          </a:stretch>
        </p:blipFill>
        <p:spPr>
          <a:xfrm>
            <a:off x="5819583" y="210891"/>
            <a:ext cx="643184" cy="643184"/>
          </a:xfrm>
          <a:prstGeom prst="rect">
            <a:avLst/>
          </a:prstGeom>
        </p:spPr>
      </p:pic>
      <p:sp>
        <p:nvSpPr>
          <p:cNvPr id="9" name="Google Shape;116;p1">
            <a:extLst>
              <a:ext uri="{FF2B5EF4-FFF2-40B4-BE49-F238E27FC236}">
                <a16:creationId xmlns:a16="http://schemas.microsoft.com/office/drawing/2014/main" id="{2EA50440-BDD7-5F83-2FC5-1CDEB1EE0733}"/>
              </a:ext>
            </a:extLst>
          </p:cNvPr>
          <p:cNvSpPr/>
          <p:nvPr/>
        </p:nvSpPr>
        <p:spPr>
          <a:xfrm>
            <a:off x="177416" y="2496958"/>
            <a:ext cx="6503170" cy="6812621"/>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nSpc>
                <a:spcPct val="104000"/>
              </a:lnSpc>
              <a:spcAft>
                <a:spcPts val="25"/>
              </a:spcAft>
            </a:pP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Teresa, Receptionist-________________________________________________________________________________________________________________________________________________________________________________________________________________________________________</a:t>
            </a:r>
            <a:b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b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Chris, Veterinary Surgeon </a:t>
            </a:r>
          </a:p>
          <a:p>
            <a:pPr marL="6350" marR="175260">
              <a:lnSpc>
                <a:spcPct val="104000"/>
              </a:lnSpc>
              <a:spcAft>
                <a:spcPts val="25"/>
              </a:spcAft>
            </a:pP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________________________________________________________________________________________________________________________________________________________________________________________________________________________________________</a:t>
            </a:r>
            <a:b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br>
            <a:r>
              <a:rPr lang="en-GB" sz="1600" dirty="0" err="1">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Piene</a:t>
            </a: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 Veterinary Nurse ________________________________________________________________________________________________________________________________________________________________________________________________________________________________________</a:t>
            </a:r>
            <a:b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b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Jackie, Practice Manager ________________________________________________________________________________________________________________________________________________________________________________________________________________________________________</a:t>
            </a: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p>
        </p:txBody>
      </p:sp>
      <p:pic>
        <p:nvPicPr>
          <p:cNvPr id="4" name="Picture 3">
            <a:extLst>
              <a:ext uri="{FF2B5EF4-FFF2-40B4-BE49-F238E27FC236}">
                <a16:creationId xmlns:a16="http://schemas.microsoft.com/office/drawing/2014/main" id="{2DA2056E-EDAD-1D24-1D44-6D8EC7357F79}"/>
              </a:ext>
            </a:extLst>
          </p:cNvPr>
          <p:cNvPicPr>
            <a:picLocks noChangeAspect="1"/>
          </p:cNvPicPr>
          <p:nvPr/>
        </p:nvPicPr>
        <p:blipFill>
          <a:blip r:embed="rId5"/>
          <a:stretch>
            <a:fillRect/>
          </a:stretch>
        </p:blipFill>
        <p:spPr>
          <a:xfrm>
            <a:off x="5746015" y="8433879"/>
            <a:ext cx="406399" cy="406399"/>
          </a:xfrm>
          <a:prstGeom prst="rect">
            <a:avLst/>
          </a:prstGeom>
        </p:spPr>
      </p:pic>
    </p:spTree>
    <p:extLst>
      <p:ext uri="{BB962C8B-B14F-4D97-AF65-F5344CB8AC3E}">
        <p14:creationId xmlns:p14="http://schemas.microsoft.com/office/powerpoint/2010/main" val="379056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8C1228B9-CA59-F214-D448-2210D22BB732}"/>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E772C1E-82F2-B156-5631-2C23E96D5A91}"/>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1A31D050-7ACB-C81C-C7D3-B89953695FFC}"/>
              </a:ext>
            </a:extLst>
          </p:cNvPr>
          <p:cNvSpPr/>
          <p:nvPr/>
        </p:nvSpPr>
        <p:spPr>
          <a:xfrm>
            <a:off x="177416" y="1184847"/>
            <a:ext cx="6482147" cy="665145"/>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Match each team member with the tools they use in their daily tasks. </a:t>
            </a:r>
          </a:p>
        </p:txBody>
      </p:sp>
      <p:sp>
        <p:nvSpPr>
          <p:cNvPr id="72" name="TextBox 71">
            <a:extLst>
              <a:ext uri="{FF2B5EF4-FFF2-40B4-BE49-F238E27FC236}">
                <a16:creationId xmlns:a16="http://schemas.microsoft.com/office/drawing/2014/main" id="{1C948498-5C13-4C9D-6695-1000A1F0D49E}"/>
              </a:ext>
            </a:extLst>
          </p:cNvPr>
          <p:cNvSpPr txBox="1"/>
          <p:nvPr/>
        </p:nvSpPr>
        <p:spPr>
          <a:xfrm>
            <a:off x="4706065" y="1388101"/>
            <a:ext cx="1088711"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138D0DDC-24E3-36D3-2847-64B401610D78}"/>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B91E146D-37F3-AAC0-7559-0957F39FE28C}"/>
              </a:ext>
            </a:extLst>
          </p:cNvPr>
          <p:cNvSpPr txBox="1">
            <a:spLocks noChangeArrowheads="1"/>
          </p:cNvSpPr>
          <p:nvPr/>
        </p:nvSpPr>
        <p:spPr bwMode="auto">
          <a:xfrm>
            <a:off x="4685268" y="1365903"/>
            <a:ext cx="12588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D616C534-8D19-5F35-D170-115D1083476C}"/>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Match the professionals to their tools </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CDEDB009-A590-EE54-FAE1-27816C9F4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B0E69FE-EAFE-B7FB-4727-CAE657ECAA36}"/>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3DFBC495-A634-62AA-97B9-B0AD7773E6B8}"/>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834BFF1D-0D5B-E6D3-AA05-66DE5F78E8CF}"/>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7C6896D-EA5D-5805-75D8-7EF511AC0B85}"/>
              </a:ext>
            </a:extLst>
          </p:cNvPr>
          <p:cNvPicPr>
            <a:picLocks noChangeAspect="1"/>
          </p:cNvPicPr>
          <p:nvPr/>
        </p:nvPicPr>
        <p:blipFill>
          <a:blip r:embed="rId4"/>
          <a:stretch>
            <a:fillRect/>
          </a:stretch>
        </p:blipFill>
        <p:spPr>
          <a:xfrm>
            <a:off x="5819583" y="210891"/>
            <a:ext cx="643184" cy="643184"/>
          </a:xfrm>
          <a:prstGeom prst="rect">
            <a:avLst/>
          </a:prstGeom>
        </p:spPr>
      </p:pic>
      <p:sp>
        <p:nvSpPr>
          <p:cNvPr id="9" name="Google Shape;116;p1">
            <a:extLst>
              <a:ext uri="{FF2B5EF4-FFF2-40B4-BE49-F238E27FC236}">
                <a16:creationId xmlns:a16="http://schemas.microsoft.com/office/drawing/2014/main" id="{9EA53434-11E0-7A19-E11C-60BEA97FAC7F}"/>
              </a:ext>
            </a:extLst>
          </p:cNvPr>
          <p:cNvSpPr/>
          <p:nvPr/>
        </p:nvSpPr>
        <p:spPr>
          <a:xfrm>
            <a:off x="177416" y="1964864"/>
            <a:ext cx="6503170" cy="7344715"/>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p>
        </p:txBody>
      </p:sp>
      <p:pic>
        <p:nvPicPr>
          <p:cNvPr id="7" name="Google Shape;311;p12" descr="Pro Double Dual Head Stethoscope Doctor Nurse Medical Healthcare">
            <a:extLst>
              <a:ext uri="{FF2B5EF4-FFF2-40B4-BE49-F238E27FC236}">
                <a16:creationId xmlns:a16="http://schemas.microsoft.com/office/drawing/2014/main" id="{582B647F-405A-C8FB-2D4A-B165F5AA758C}"/>
              </a:ext>
            </a:extLst>
          </p:cNvPr>
          <p:cNvPicPr preferRelativeResize="0"/>
          <p:nvPr/>
        </p:nvPicPr>
        <p:blipFill rotWithShape="1">
          <a:blip r:embed="rId5">
            <a:alphaModFix/>
          </a:blip>
          <a:srcRect/>
          <a:stretch/>
        </p:blipFill>
        <p:spPr>
          <a:xfrm>
            <a:off x="892227" y="4630613"/>
            <a:ext cx="676343" cy="606524"/>
          </a:xfrm>
          <a:prstGeom prst="rect">
            <a:avLst/>
          </a:prstGeom>
          <a:noFill/>
          <a:ln>
            <a:noFill/>
          </a:ln>
        </p:spPr>
      </p:pic>
      <p:pic>
        <p:nvPicPr>
          <p:cNvPr id="10" name="Google Shape;324;p12" descr="SureTemp Plus 690 Electronic Thermometer Veterinary | Hillrom">
            <a:extLst>
              <a:ext uri="{FF2B5EF4-FFF2-40B4-BE49-F238E27FC236}">
                <a16:creationId xmlns:a16="http://schemas.microsoft.com/office/drawing/2014/main" id="{8572D002-A62B-11B3-938F-6D745BF8F393}"/>
              </a:ext>
            </a:extLst>
          </p:cNvPr>
          <p:cNvPicPr preferRelativeResize="0"/>
          <p:nvPr/>
        </p:nvPicPr>
        <p:blipFill rotWithShape="1">
          <a:blip r:embed="rId6">
            <a:alphaModFix/>
          </a:blip>
          <a:srcRect/>
          <a:stretch/>
        </p:blipFill>
        <p:spPr>
          <a:xfrm>
            <a:off x="2079410" y="5615140"/>
            <a:ext cx="751751" cy="674148"/>
          </a:xfrm>
          <a:prstGeom prst="rect">
            <a:avLst/>
          </a:prstGeom>
          <a:noFill/>
          <a:ln>
            <a:noFill/>
          </a:ln>
        </p:spPr>
      </p:pic>
      <p:sp>
        <p:nvSpPr>
          <p:cNvPr id="12" name="Google Shape;325;p12">
            <a:extLst>
              <a:ext uri="{FF2B5EF4-FFF2-40B4-BE49-F238E27FC236}">
                <a16:creationId xmlns:a16="http://schemas.microsoft.com/office/drawing/2014/main" id="{2165342D-C76D-7609-D285-C17C8F91306E}"/>
              </a:ext>
            </a:extLst>
          </p:cNvPr>
          <p:cNvSpPr txBox="1"/>
          <p:nvPr/>
        </p:nvSpPr>
        <p:spPr>
          <a:xfrm>
            <a:off x="620082" y="5365390"/>
            <a:ext cx="1220635"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chemeClr val="dk1"/>
                </a:solidFill>
                <a:latin typeface="Arial"/>
                <a:ea typeface="Arial"/>
                <a:cs typeface="Arial"/>
                <a:sym typeface="Arial"/>
              </a:rPr>
              <a:t>stethoscope</a:t>
            </a:r>
            <a:endParaRPr sz="1200" dirty="0">
              <a:solidFill>
                <a:schemeClr val="dk1"/>
              </a:solidFill>
              <a:latin typeface="Arial"/>
              <a:ea typeface="Arial"/>
              <a:cs typeface="Arial"/>
              <a:sym typeface="Arial"/>
            </a:endParaRPr>
          </a:p>
        </p:txBody>
      </p:sp>
      <p:sp>
        <p:nvSpPr>
          <p:cNvPr id="13" name="Google Shape;326;p12">
            <a:extLst>
              <a:ext uri="{FF2B5EF4-FFF2-40B4-BE49-F238E27FC236}">
                <a16:creationId xmlns:a16="http://schemas.microsoft.com/office/drawing/2014/main" id="{E86C2CA4-A2D5-232D-3699-5A26D0FC1F97}"/>
              </a:ext>
            </a:extLst>
          </p:cNvPr>
          <p:cNvSpPr txBox="1"/>
          <p:nvPr/>
        </p:nvSpPr>
        <p:spPr>
          <a:xfrm>
            <a:off x="1665520" y="6375865"/>
            <a:ext cx="1559816"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chemeClr val="dk1"/>
                </a:solidFill>
                <a:latin typeface="Arial"/>
                <a:ea typeface="Arial"/>
                <a:cs typeface="Arial"/>
                <a:sym typeface="Arial"/>
              </a:rPr>
              <a:t>thermometer</a:t>
            </a:r>
            <a:endParaRPr sz="1200">
              <a:solidFill>
                <a:schemeClr val="dk1"/>
              </a:solidFill>
              <a:latin typeface="Arial"/>
              <a:ea typeface="Arial"/>
              <a:cs typeface="Arial"/>
              <a:sym typeface="Arial"/>
            </a:endParaRPr>
          </a:p>
        </p:txBody>
      </p:sp>
      <p:pic>
        <p:nvPicPr>
          <p:cNvPr id="14" name="Google Shape;327;p12" descr="8+ Thousand Syringe Cut Out Royalty-Free Images, Stock Photos &amp; Pictures |  Shutterstock">
            <a:extLst>
              <a:ext uri="{FF2B5EF4-FFF2-40B4-BE49-F238E27FC236}">
                <a16:creationId xmlns:a16="http://schemas.microsoft.com/office/drawing/2014/main" id="{76770E5F-1EC3-0DEF-949C-48E99D51CCE4}"/>
              </a:ext>
            </a:extLst>
          </p:cNvPr>
          <p:cNvPicPr preferRelativeResize="0"/>
          <p:nvPr/>
        </p:nvPicPr>
        <p:blipFill rotWithShape="1">
          <a:blip r:embed="rId7">
            <a:alphaModFix/>
          </a:blip>
          <a:srcRect l="4965" t="6497" r="4883" b="13975"/>
          <a:stretch/>
        </p:blipFill>
        <p:spPr>
          <a:xfrm>
            <a:off x="3693614" y="4332571"/>
            <a:ext cx="699677" cy="596084"/>
          </a:xfrm>
          <a:prstGeom prst="rect">
            <a:avLst/>
          </a:prstGeom>
          <a:noFill/>
          <a:ln>
            <a:noFill/>
          </a:ln>
        </p:spPr>
      </p:pic>
      <p:pic>
        <p:nvPicPr>
          <p:cNvPr id="15" name="Google Shape;328;p12" descr="Elastic Adhesive Bandage (EAB Tape ...">
            <a:extLst>
              <a:ext uri="{FF2B5EF4-FFF2-40B4-BE49-F238E27FC236}">
                <a16:creationId xmlns:a16="http://schemas.microsoft.com/office/drawing/2014/main" id="{A5DBE0FA-F74D-2B21-382C-E4F617EC1BD4}"/>
              </a:ext>
            </a:extLst>
          </p:cNvPr>
          <p:cNvPicPr preferRelativeResize="0"/>
          <p:nvPr/>
        </p:nvPicPr>
        <p:blipFill rotWithShape="1">
          <a:blip r:embed="rId8">
            <a:alphaModFix/>
          </a:blip>
          <a:srcRect/>
          <a:stretch/>
        </p:blipFill>
        <p:spPr>
          <a:xfrm>
            <a:off x="588317" y="7866434"/>
            <a:ext cx="702470" cy="629954"/>
          </a:xfrm>
          <a:prstGeom prst="rect">
            <a:avLst/>
          </a:prstGeom>
          <a:noFill/>
          <a:ln>
            <a:noFill/>
          </a:ln>
        </p:spPr>
      </p:pic>
      <p:pic>
        <p:nvPicPr>
          <p:cNvPr id="16" name="Google Shape;329;p12" descr="Office Telephone Images - Free Download on Freepik">
            <a:extLst>
              <a:ext uri="{FF2B5EF4-FFF2-40B4-BE49-F238E27FC236}">
                <a16:creationId xmlns:a16="http://schemas.microsoft.com/office/drawing/2014/main" id="{52CFDEEB-5FC8-92F9-0056-60F21BCE5771}"/>
              </a:ext>
            </a:extLst>
          </p:cNvPr>
          <p:cNvPicPr preferRelativeResize="0"/>
          <p:nvPr/>
        </p:nvPicPr>
        <p:blipFill rotWithShape="1">
          <a:blip r:embed="rId9">
            <a:alphaModFix/>
          </a:blip>
          <a:srcRect/>
          <a:stretch/>
        </p:blipFill>
        <p:spPr>
          <a:xfrm>
            <a:off x="5260574" y="5500750"/>
            <a:ext cx="810202" cy="530123"/>
          </a:xfrm>
          <a:prstGeom prst="rect">
            <a:avLst/>
          </a:prstGeom>
          <a:noFill/>
          <a:ln>
            <a:noFill/>
          </a:ln>
        </p:spPr>
      </p:pic>
      <p:pic>
        <p:nvPicPr>
          <p:cNvPr id="17" name="Google Shape;330;p12" descr="Agenda Black Appointment Book">
            <a:extLst>
              <a:ext uri="{FF2B5EF4-FFF2-40B4-BE49-F238E27FC236}">
                <a16:creationId xmlns:a16="http://schemas.microsoft.com/office/drawing/2014/main" id="{B74178EF-9534-CC94-6379-B2582BF65C74}"/>
              </a:ext>
            </a:extLst>
          </p:cNvPr>
          <p:cNvPicPr preferRelativeResize="0"/>
          <p:nvPr/>
        </p:nvPicPr>
        <p:blipFill rotWithShape="1">
          <a:blip r:embed="rId10">
            <a:alphaModFix/>
          </a:blip>
          <a:srcRect/>
          <a:stretch/>
        </p:blipFill>
        <p:spPr>
          <a:xfrm>
            <a:off x="3840011" y="6560851"/>
            <a:ext cx="911282" cy="817211"/>
          </a:xfrm>
          <a:prstGeom prst="rect">
            <a:avLst/>
          </a:prstGeom>
          <a:noFill/>
          <a:ln>
            <a:noFill/>
          </a:ln>
        </p:spPr>
      </p:pic>
      <p:pic>
        <p:nvPicPr>
          <p:cNvPr id="18" name="Google Shape;331;p12" descr="Bolero St/St  Dog Bowl - Medium">
            <a:extLst>
              <a:ext uri="{FF2B5EF4-FFF2-40B4-BE49-F238E27FC236}">
                <a16:creationId xmlns:a16="http://schemas.microsoft.com/office/drawing/2014/main" id="{70949F21-2795-E5B3-8BF4-25F5A8D468E4}"/>
              </a:ext>
            </a:extLst>
          </p:cNvPr>
          <p:cNvPicPr preferRelativeResize="0"/>
          <p:nvPr/>
        </p:nvPicPr>
        <p:blipFill rotWithShape="1">
          <a:blip r:embed="rId11">
            <a:alphaModFix/>
          </a:blip>
          <a:srcRect/>
          <a:stretch/>
        </p:blipFill>
        <p:spPr>
          <a:xfrm>
            <a:off x="2079410" y="7457828"/>
            <a:ext cx="911283" cy="817212"/>
          </a:xfrm>
          <a:prstGeom prst="rect">
            <a:avLst/>
          </a:prstGeom>
          <a:noFill/>
          <a:ln>
            <a:noFill/>
          </a:ln>
        </p:spPr>
      </p:pic>
      <p:pic>
        <p:nvPicPr>
          <p:cNvPr id="19" name="Google Shape;332;p12" descr="Cleaning Supplies Vectors - Download Free High-Quality Vectors from Freepik  | Freepik">
            <a:extLst>
              <a:ext uri="{FF2B5EF4-FFF2-40B4-BE49-F238E27FC236}">
                <a16:creationId xmlns:a16="http://schemas.microsoft.com/office/drawing/2014/main" id="{74DEAD43-CC9F-1559-249C-28FE90CA8FED}"/>
              </a:ext>
            </a:extLst>
          </p:cNvPr>
          <p:cNvPicPr preferRelativeResize="0"/>
          <p:nvPr/>
        </p:nvPicPr>
        <p:blipFill rotWithShape="1">
          <a:blip r:embed="rId12">
            <a:alphaModFix/>
          </a:blip>
          <a:srcRect/>
          <a:stretch/>
        </p:blipFill>
        <p:spPr>
          <a:xfrm>
            <a:off x="5035734" y="7892218"/>
            <a:ext cx="785444" cy="704363"/>
          </a:xfrm>
          <a:prstGeom prst="rect">
            <a:avLst/>
          </a:prstGeom>
          <a:noFill/>
          <a:ln>
            <a:noFill/>
          </a:ln>
        </p:spPr>
      </p:pic>
      <p:sp>
        <p:nvSpPr>
          <p:cNvPr id="22" name="Google Shape;334;p12">
            <a:extLst>
              <a:ext uri="{FF2B5EF4-FFF2-40B4-BE49-F238E27FC236}">
                <a16:creationId xmlns:a16="http://schemas.microsoft.com/office/drawing/2014/main" id="{DE478234-06B0-8955-FDC2-453462DC5B7B}"/>
              </a:ext>
            </a:extLst>
          </p:cNvPr>
          <p:cNvSpPr txBox="1"/>
          <p:nvPr/>
        </p:nvSpPr>
        <p:spPr>
          <a:xfrm>
            <a:off x="3225336" y="5066844"/>
            <a:ext cx="1559816"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chemeClr val="dk1"/>
                </a:solidFill>
                <a:latin typeface="Arial"/>
                <a:ea typeface="Arial"/>
                <a:cs typeface="Arial"/>
                <a:sym typeface="Arial"/>
              </a:rPr>
              <a:t>syringe</a:t>
            </a:r>
            <a:endParaRPr sz="1200">
              <a:solidFill>
                <a:schemeClr val="dk1"/>
              </a:solidFill>
              <a:latin typeface="Arial"/>
              <a:ea typeface="Arial"/>
              <a:cs typeface="Arial"/>
              <a:sym typeface="Arial"/>
            </a:endParaRPr>
          </a:p>
        </p:txBody>
      </p:sp>
      <p:sp>
        <p:nvSpPr>
          <p:cNvPr id="23" name="Google Shape;335;p12">
            <a:extLst>
              <a:ext uri="{FF2B5EF4-FFF2-40B4-BE49-F238E27FC236}">
                <a16:creationId xmlns:a16="http://schemas.microsoft.com/office/drawing/2014/main" id="{0A7A0370-6601-F915-CA16-60E0EE7005E6}"/>
              </a:ext>
            </a:extLst>
          </p:cNvPr>
          <p:cNvSpPr txBox="1"/>
          <p:nvPr/>
        </p:nvSpPr>
        <p:spPr>
          <a:xfrm>
            <a:off x="1704662" y="8282083"/>
            <a:ext cx="1559816"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chemeClr val="dk1"/>
                </a:solidFill>
                <a:latin typeface="Arial"/>
                <a:ea typeface="Arial"/>
                <a:cs typeface="Arial"/>
                <a:sym typeface="Arial"/>
              </a:rPr>
              <a:t>food bowl</a:t>
            </a:r>
            <a:endParaRPr sz="1200">
              <a:solidFill>
                <a:schemeClr val="dk1"/>
              </a:solidFill>
              <a:latin typeface="Arial"/>
              <a:ea typeface="Arial"/>
              <a:cs typeface="Arial"/>
              <a:sym typeface="Arial"/>
            </a:endParaRPr>
          </a:p>
        </p:txBody>
      </p:sp>
      <p:sp>
        <p:nvSpPr>
          <p:cNvPr id="24" name="Google Shape;336;p12">
            <a:extLst>
              <a:ext uri="{FF2B5EF4-FFF2-40B4-BE49-F238E27FC236}">
                <a16:creationId xmlns:a16="http://schemas.microsoft.com/office/drawing/2014/main" id="{1F3DF9DC-335C-9B7F-D895-5DE4F231C8EA}"/>
              </a:ext>
            </a:extLst>
          </p:cNvPr>
          <p:cNvSpPr txBox="1"/>
          <p:nvPr/>
        </p:nvSpPr>
        <p:spPr>
          <a:xfrm>
            <a:off x="164537" y="8624640"/>
            <a:ext cx="1559816"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chemeClr val="dk1"/>
                </a:solidFill>
                <a:latin typeface="Arial"/>
                <a:ea typeface="Arial"/>
                <a:cs typeface="Arial"/>
                <a:sym typeface="Arial"/>
              </a:rPr>
              <a:t>bandages</a:t>
            </a:r>
            <a:endParaRPr sz="1200">
              <a:solidFill>
                <a:schemeClr val="dk1"/>
              </a:solidFill>
              <a:latin typeface="Arial"/>
              <a:ea typeface="Arial"/>
              <a:cs typeface="Arial"/>
              <a:sym typeface="Arial"/>
            </a:endParaRPr>
          </a:p>
        </p:txBody>
      </p:sp>
      <p:sp>
        <p:nvSpPr>
          <p:cNvPr id="25" name="Google Shape;337;p12">
            <a:extLst>
              <a:ext uri="{FF2B5EF4-FFF2-40B4-BE49-F238E27FC236}">
                <a16:creationId xmlns:a16="http://schemas.microsoft.com/office/drawing/2014/main" id="{513287C3-EB02-5974-7500-D9AEC4EE047D}"/>
              </a:ext>
            </a:extLst>
          </p:cNvPr>
          <p:cNvSpPr txBox="1"/>
          <p:nvPr/>
        </p:nvSpPr>
        <p:spPr>
          <a:xfrm>
            <a:off x="4850177" y="6116459"/>
            <a:ext cx="1559816"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chemeClr val="dk1"/>
                </a:solidFill>
                <a:latin typeface="Arial"/>
                <a:ea typeface="Arial"/>
                <a:cs typeface="Arial"/>
                <a:sym typeface="Arial"/>
              </a:rPr>
              <a:t>telephone</a:t>
            </a:r>
            <a:endParaRPr sz="1200">
              <a:solidFill>
                <a:schemeClr val="dk1"/>
              </a:solidFill>
              <a:latin typeface="Arial"/>
              <a:ea typeface="Arial"/>
              <a:cs typeface="Arial"/>
              <a:sym typeface="Arial"/>
            </a:endParaRPr>
          </a:p>
        </p:txBody>
      </p:sp>
      <p:sp>
        <p:nvSpPr>
          <p:cNvPr id="26" name="Google Shape;338;p12">
            <a:extLst>
              <a:ext uri="{FF2B5EF4-FFF2-40B4-BE49-F238E27FC236}">
                <a16:creationId xmlns:a16="http://schemas.microsoft.com/office/drawing/2014/main" id="{04471402-5B2B-9425-756A-907E8BD5852E}"/>
              </a:ext>
            </a:extLst>
          </p:cNvPr>
          <p:cNvSpPr txBox="1"/>
          <p:nvPr/>
        </p:nvSpPr>
        <p:spPr>
          <a:xfrm>
            <a:off x="3484954" y="7458878"/>
            <a:ext cx="1559816"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chemeClr val="dk1"/>
                </a:solidFill>
                <a:latin typeface="Arial"/>
                <a:ea typeface="Arial"/>
                <a:cs typeface="Arial"/>
                <a:sym typeface="Arial"/>
              </a:rPr>
              <a:t>appointment book</a:t>
            </a:r>
            <a:endParaRPr sz="1200">
              <a:solidFill>
                <a:schemeClr val="dk1"/>
              </a:solidFill>
              <a:latin typeface="Arial"/>
              <a:ea typeface="Arial"/>
              <a:cs typeface="Arial"/>
              <a:sym typeface="Arial"/>
            </a:endParaRPr>
          </a:p>
        </p:txBody>
      </p:sp>
      <p:sp>
        <p:nvSpPr>
          <p:cNvPr id="27" name="Google Shape;339;p12">
            <a:extLst>
              <a:ext uri="{FF2B5EF4-FFF2-40B4-BE49-F238E27FC236}">
                <a16:creationId xmlns:a16="http://schemas.microsoft.com/office/drawing/2014/main" id="{5255EC87-96AB-386D-A221-51EC3DCFA3D4}"/>
              </a:ext>
            </a:extLst>
          </p:cNvPr>
          <p:cNvSpPr txBox="1"/>
          <p:nvPr/>
        </p:nvSpPr>
        <p:spPr>
          <a:xfrm>
            <a:off x="4549768" y="8561991"/>
            <a:ext cx="170793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chemeClr val="dk1"/>
                </a:solidFill>
                <a:latin typeface="Arial"/>
                <a:ea typeface="Arial"/>
                <a:cs typeface="Arial"/>
                <a:sym typeface="Arial"/>
              </a:rPr>
              <a:t>cleaning equipment</a:t>
            </a:r>
            <a:endParaRPr sz="1200" dirty="0">
              <a:solidFill>
                <a:schemeClr val="dk1"/>
              </a:solidFill>
              <a:latin typeface="Arial"/>
              <a:ea typeface="Arial"/>
              <a:cs typeface="Arial"/>
              <a:sym typeface="Arial"/>
            </a:endParaRPr>
          </a:p>
        </p:txBody>
      </p:sp>
      <p:sp>
        <p:nvSpPr>
          <p:cNvPr id="28" name="Google Shape;246;p10">
            <a:extLst>
              <a:ext uri="{FF2B5EF4-FFF2-40B4-BE49-F238E27FC236}">
                <a16:creationId xmlns:a16="http://schemas.microsoft.com/office/drawing/2014/main" id="{9928B19C-8592-083F-B973-B9DC3157C424}"/>
              </a:ext>
            </a:extLst>
          </p:cNvPr>
          <p:cNvSpPr txBox="1"/>
          <p:nvPr/>
        </p:nvSpPr>
        <p:spPr>
          <a:xfrm>
            <a:off x="42075" y="3178027"/>
            <a:ext cx="199243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chemeClr val="dk1"/>
                </a:solidFill>
                <a:latin typeface="Arial"/>
                <a:ea typeface="Arial"/>
                <a:cs typeface="Arial"/>
                <a:sym typeface="Arial"/>
              </a:rPr>
              <a:t>Jackie </a:t>
            </a:r>
            <a:endParaRPr lang="en-GB" sz="1200" dirty="0">
              <a:solidFill>
                <a:schemeClr val="dk1"/>
              </a:solidFill>
            </a:endParaRPr>
          </a:p>
          <a:p>
            <a:pPr marL="0" marR="0" lvl="0" indent="0" algn="ctr" rtl="0">
              <a:spcBef>
                <a:spcPts val="0"/>
              </a:spcBef>
              <a:spcAft>
                <a:spcPts val="0"/>
              </a:spcAft>
              <a:buNone/>
            </a:pPr>
            <a:r>
              <a:rPr lang="en-GB" sz="1200" dirty="0">
                <a:solidFill>
                  <a:schemeClr val="dk1"/>
                </a:solidFill>
                <a:latin typeface="Arial"/>
                <a:ea typeface="Arial"/>
                <a:cs typeface="Arial"/>
                <a:sym typeface="Arial"/>
              </a:rPr>
              <a:t>Practice Manager</a:t>
            </a:r>
            <a:endParaRPr dirty="0"/>
          </a:p>
        </p:txBody>
      </p:sp>
      <p:pic>
        <p:nvPicPr>
          <p:cNvPr id="29" name="Picture 28" descr="A person sitting at a desk&#10;&#10;AI-generated content may be incorrect.">
            <a:extLst>
              <a:ext uri="{FF2B5EF4-FFF2-40B4-BE49-F238E27FC236}">
                <a16:creationId xmlns:a16="http://schemas.microsoft.com/office/drawing/2014/main" id="{C1994B9D-1ABC-177E-B8F6-A512270D5CAC}"/>
              </a:ext>
            </a:extLst>
          </p:cNvPr>
          <p:cNvPicPr>
            <a:picLocks noChangeAspect="1"/>
          </p:cNvPicPr>
          <p:nvPr/>
        </p:nvPicPr>
        <p:blipFill>
          <a:blip r:embed="rId13"/>
          <a:srcRect l="32921" r="12525"/>
          <a:stretch>
            <a:fillRect/>
          </a:stretch>
        </p:blipFill>
        <p:spPr>
          <a:xfrm>
            <a:off x="620082" y="2222119"/>
            <a:ext cx="974798" cy="923721"/>
          </a:xfrm>
          <a:prstGeom prst="rect">
            <a:avLst/>
          </a:prstGeom>
        </p:spPr>
      </p:pic>
      <p:sp>
        <p:nvSpPr>
          <p:cNvPr id="30" name="Google Shape;246;p10">
            <a:extLst>
              <a:ext uri="{FF2B5EF4-FFF2-40B4-BE49-F238E27FC236}">
                <a16:creationId xmlns:a16="http://schemas.microsoft.com/office/drawing/2014/main" id="{4C54A254-C48A-2145-5BCB-F1150B1768DC}"/>
              </a:ext>
            </a:extLst>
          </p:cNvPr>
          <p:cNvSpPr txBox="1"/>
          <p:nvPr/>
        </p:nvSpPr>
        <p:spPr>
          <a:xfrm>
            <a:off x="3129891" y="3169097"/>
            <a:ext cx="199243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chemeClr val="dk1"/>
                </a:solidFill>
                <a:latin typeface="Arial"/>
                <a:ea typeface="Arial"/>
                <a:cs typeface="Arial"/>
                <a:sym typeface="Arial"/>
              </a:rPr>
              <a:t>Chris </a:t>
            </a:r>
            <a:endParaRPr lang="en-GB" sz="1200" dirty="0">
              <a:solidFill>
                <a:schemeClr val="dk1"/>
              </a:solidFill>
            </a:endParaRPr>
          </a:p>
          <a:p>
            <a:pPr marL="0" marR="0" lvl="0" indent="0" algn="ctr" rtl="0">
              <a:spcBef>
                <a:spcPts val="0"/>
              </a:spcBef>
              <a:spcAft>
                <a:spcPts val="0"/>
              </a:spcAft>
              <a:buNone/>
            </a:pPr>
            <a:r>
              <a:rPr lang="en-GB" sz="1200" dirty="0">
                <a:solidFill>
                  <a:schemeClr val="dk1"/>
                </a:solidFill>
                <a:latin typeface="Arial"/>
                <a:ea typeface="Arial"/>
                <a:cs typeface="Arial"/>
                <a:sym typeface="Arial"/>
              </a:rPr>
              <a:t>Veterinary Surgeon</a:t>
            </a:r>
            <a:endParaRPr dirty="0"/>
          </a:p>
        </p:txBody>
      </p:sp>
      <p:sp>
        <p:nvSpPr>
          <p:cNvPr id="31" name="Google Shape;246;p10">
            <a:extLst>
              <a:ext uri="{FF2B5EF4-FFF2-40B4-BE49-F238E27FC236}">
                <a16:creationId xmlns:a16="http://schemas.microsoft.com/office/drawing/2014/main" id="{1CEC2277-5C90-18E0-F682-7D5C2B2436EC}"/>
              </a:ext>
            </a:extLst>
          </p:cNvPr>
          <p:cNvSpPr txBox="1"/>
          <p:nvPr/>
        </p:nvSpPr>
        <p:spPr>
          <a:xfrm>
            <a:off x="4686686" y="3173402"/>
            <a:ext cx="199243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err="1">
                <a:solidFill>
                  <a:schemeClr val="dk1"/>
                </a:solidFill>
                <a:latin typeface="Arial"/>
                <a:ea typeface="Arial"/>
                <a:cs typeface="Arial"/>
                <a:sym typeface="Arial"/>
              </a:rPr>
              <a:t>Piene</a:t>
            </a:r>
            <a:r>
              <a:rPr lang="en-GB" sz="1200" dirty="0">
                <a:solidFill>
                  <a:schemeClr val="dk1"/>
                </a:solidFill>
                <a:latin typeface="Arial"/>
                <a:ea typeface="Arial"/>
                <a:cs typeface="Arial"/>
                <a:sym typeface="Arial"/>
              </a:rPr>
              <a:t> </a:t>
            </a:r>
            <a:endParaRPr lang="en-GB" sz="1200" dirty="0">
              <a:solidFill>
                <a:schemeClr val="dk1"/>
              </a:solidFill>
            </a:endParaRPr>
          </a:p>
          <a:p>
            <a:pPr marL="0" marR="0" lvl="0" indent="0" algn="ctr" rtl="0">
              <a:spcBef>
                <a:spcPts val="0"/>
              </a:spcBef>
              <a:spcAft>
                <a:spcPts val="0"/>
              </a:spcAft>
              <a:buNone/>
            </a:pPr>
            <a:r>
              <a:rPr lang="en-GB" sz="1200" dirty="0">
                <a:solidFill>
                  <a:schemeClr val="dk1"/>
                </a:solidFill>
                <a:latin typeface="Arial"/>
                <a:ea typeface="Arial"/>
                <a:cs typeface="Arial"/>
                <a:sym typeface="Arial"/>
              </a:rPr>
              <a:t>Veterinary Nurse </a:t>
            </a:r>
            <a:endParaRPr dirty="0"/>
          </a:p>
        </p:txBody>
      </p:sp>
      <p:sp>
        <p:nvSpPr>
          <p:cNvPr id="32" name="Google Shape;246;p10">
            <a:extLst>
              <a:ext uri="{FF2B5EF4-FFF2-40B4-BE49-F238E27FC236}">
                <a16:creationId xmlns:a16="http://schemas.microsoft.com/office/drawing/2014/main" id="{E532AC00-9E50-6A16-7B4E-DAA2F7DE3BAA}"/>
              </a:ext>
            </a:extLst>
          </p:cNvPr>
          <p:cNvSpPr txBox="1"/>
          <p:nvPr/>
        </p:nvSpPr>
        <p:spPr>
          <a:xfrm>
            <a:off x="1598870" y="3183723"/>
            <a:ext cx="199243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chemeClr val="dk1"/>
                </a:solidFill>
                <a:latin typeface="Arial"/>
                <a:ea typeface="Arial"/>
                <a:cs typeface="Arial"/>
                <a:sym typeface="Arial"/>
              </a:rPr>
              <a:t>Teresa </a:t>
            </a:r>
            <a:endParaRPr lang="en-GB" sz="1200" dirty="0">
              <a:solidFill>
                <a:schemeClr val="dk1"/>
              </a:solidFill>
            </a:endParaRPr>
          </a:p>
          <a:p>
            <a:pPr marL="0" marR="0" lvl="0" indent="0" algn="ctr" rtl="0">
              <a:spcBef>
                <a:spcPts val="0"/>
              </a:spcBef>
              <a:spcAft>
                <a:spcPts val="0"/>
              </a:spcAft>
              <a:buNone/>
            </a:pPr>
            <a:r>
              <a:rPr lang="en-GB" sz="1200" dirty="0">
                <a:solidFill>
                  <a:schemeClr val="dk1"/>
                </a:solidFill>
                <a:latin typeface="Arial"/>
                <a:ea typeface="Arial"/>
                <a:cs typeface="Arial"/>
                <a:sym typeface="Arial"/>
              </a:rPr>
              <a:t>Receptionist</a:t>
            </a:r>
            <a:endParaRPr dirty="0"/>
          </a:p>
        </p:txBody>
      </p:sp>
      <p:pic>
        <p:nvPicPr>
          <p:cNvPr id="33" name="Picture 32" descr="A person smiling at camera&#10;&#10;AI-generated content may be incorrect.">
            <a:extLst>
              <a:ext uri="{FF2B5EF4-FFF2-40B4-BE49-F238E27FC236}">
                <a16:creationId xmlns:a16="http://schemas.microsoft.com/office/drawing/2014/main" id="{78EC255B-BE13-7D63-79A0-3CBACF55E784}"/>
              </a:ext>
            </a:extLst>
          </p:cNvPr>
          <p:cNvPicPr>
            <a:picLocks noChangeAspect="1"/>
          </p:cNvPicPr>
          <p:nvPr/>
        </p:nvPicPr>
        <p:blipFill>
          <a:blip r:embed="rId14"/>
          <a:srcRect l="7429" r="33680"/>
          <a:stretch>
            <a:fillRect/>
          </a:stretch>
        </p:blipFill>
        <p:spPr>
          <a:xfrm>
            <a:off x="2106317" y="2194775"/>
            <a:ext cx="1029468" cy="944809"/>
          </a:xfrm>
          <a:prstGeom prst="rect">
            <a:avLst/>
          </a:prstGeom>
        </p:spPr>
      </p:pic>
      <p:pic>
        <p:nvPicPr>
          <p:cNvPr id="34" name="Picture 33" descr="A person with a stethoscope examining a cat&#10;&#10;AI-generated content may be incorrect.">
            <a:extLst>
              <a:ext uri="{FF2B5EF4-FFF2-40B4-BE49-F238E27FC236}">
                <a16:creationId xmlns:a16="http://schemas.microsoft.com/office/drawing/2014/main" id="{D88D3949-D33E-A031-6FFD-A513CBA5F47A}"/>
              </a:ext>
            </a:extLst>
          </p:cNvPr>
          <p:cNvPicPr>
            <a:picLocks noChangeAspect="1"/>
          </p:cNvPicPr>
          <p:nvPr/>
        </p:nvPicPr>
        <p:blipFill>
          <a:blip r:embed="rId15"/>
          <a:srcRect l="24531" r="15142"/>
          <a:stretch>
            <a:fillRect/>
          </a:stretch>
        </p:blipFill>
        <p:spPr>
          <a:xfrm>
            <a:off x="3630843" y="2188441"/>
            <a:ext cx="1075222" cy="930920"/>
          </a:xfrm>
          <a:prstGeom prst="rect">
            <a:avLst/>
          </a:prstGeom>
        </p:spPr>
      </p:pic>
      <p:pic>
        <p:nvPicPr>
          <p:cNvPr id="35" name="Picture 34" descr="A person looking through a microscope&#10;&#10;AI-generated content may be incorrect.">
            <a:extLst>
              <a:ext uri="{FF2B5EF4-FFF2-40B4-BE49-F238E27FC236}">
                <a16:creationId xmlns:a16="http://schemas.microsoft.com/office/drawing/2014/main" id="{F0DB2897-72EA-C5A0-9D68-0F657D309956}"/>
              </a:ext>
            </a:extLst>
          </p:cNvPr>
          <p:cNvPicPr>
            <a:picLocks noChangeAspect="1"/>
          </p:cNvPicPr>
          <p:nvPr/>
        </p:nvPicPr>
        <p:blipFill>
          <a:blip r:embed="rId16"/>
          <a:srcRect r="43857"/>
          <a:stretch>
            <a:fillRect/>
          </a:stretch>
        </p:blipFill>
        <p:spPr>
          <a:xfrm>
            <a:off x="5151954" y="2206127"/>
            <a:ext cx="1061895" cy="931637"/>
          </a:xfrm>
          <a:prstGeom prst="rect">
            <a:avLst/>
          </a:prstGeom>
        </p:spPr>
      </p:pic>
    </p:spTree>
    <p:extLst>
      <p:ext uri="{BB962C8B-B14F-4D97-AF65-F5344CB8AC3E}">
        <p14:creationId xmlns:p14="http://schemas.microsoft.com/office/powerpoint/2010/main" val="235786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9B100CAC-5657-19E2-6FB8-E53D6D8D7FE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9154F04-480E-1140-51ED-D25007EACB6A}"/>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BBD30977-141E-D383-2322-F59D7584C337}"/>
              </a:ext>
            </a:extLst>
          </p:cNvPr>
          <p:cNvSpPr/>
          <p:nvPr/>
        </p:nvSpPr>
        <p:spPr>
          <a:xfrm>
            <a:off x="177416" y="1184847"/>
            <a:ext cx="6482147" cy="961250"/>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You are helping a nervous cat who has just arrived at the vet practice. He’s shaking, hiding behind his owner, and looking very worried. </a:t>
            </a:r>
            <a:r>
              <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What can you do to help him feel calm and safe? </a:t>
            </a:r>
            <a:endPar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endParaRPr>
          </a:p>
        </p:txBody>
      </p:sp>
      <p:sp>
        <p:nvSpPr>
          <p:cNvPr id="72" name="TextBox 71">
            <a:extLst>
              <a:ext uri="{FF2B5EF4-FFF2-40B4-BE49-F238E27FC236}">
                <a16:creationId xmlns:a16="http://schemas.microsoft.com/office/drawing/2014/main" id="{F8A76FEC-1838-6A5F-00A8-6F539F477508}"/>
              </a:ext>
            </a:extLst>
          </p:cNvPr>
          <p:cNvSpPr txBox="1"/>
          <p:nvPr/>
        </p:nvSpPr>
        <p:spPr>
          <a:xfrm>
            <a:off x="4440397" y="876273"/>
            <a:ext cx="1305618"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A2B73B6E-1F07-7875-A846-5DFC90ED8FC6}"/>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5824E7FA-D426-F97C-ACFA-9D1A1B472A7C}"/>
              </a:ext>
            </a:extLst>
          </p:cNvPr>
          <p:cNvSpPr txBox="1">
            <a:spLocks noChangeArrowheads="1"/>
          </p:cNvSpPr>
          <p:nvPr/>
        </p:nvSpPr>
        <p:spPr bwMode="auto">
          <a:xfrm>
            <a:off x="4419600" y="854075"/>
            <a:ext cx="150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97D53655-2429-8DE7-96F7-CCBC48C8028A}"/>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Spotlight role – Veterinary Nurse </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054C7E53-99E4-54C7-A83F-8F254E448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EEE7DD44-3AD2-7EE9-84A1-DFB94A16A7A8}"/>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45A5B2F3-32E1-71EF-D7F2-B113DB07937C}"/>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59A289C4-A56E-530F-D883-A5DDDFF25F69}"/>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FDEB28C-6E39-B967-8A4D-235299AE5C9F}"/>
              </a:ext>
            </a:extLst>
          </p:cNvPr>
          <p:cNvPicPr>
            <a:picLocks noChangeAspect="1"/>
          </p:cNvPicPr>
          <p:nvPr/>
        </p:nvPicPr>
        <p:blipFill>
          <a:blip r:embed="rId4"/>
          <a:stretch>
            <a:fillRect/>
          </a:stretch>
        </p:blipFill>
        <p:spPr>
          <a:xfrm>
            <a:off x="5819583" y="210891"/>
            <a:ext cx="643184" cy="643184"/>
          </a:xfrm>
          <a:prstGeom prst="rect">
            <a:avLst/>
          </a:prstGeom>
        </p:spPr>
      </p:pic>
      <p:sp>
        <p:nvSpPr>
          <p:cNvPr id="9" name="Google Shape;116;p1">
            <a:extLst>
              <a:ext uri="{FF2B5EF4-FFF2-40B4-BE49-F238E27FC236}">
                <a16:creationId xmlns:a16="http://schemas.microsoft.com/office/drawing/2014/main" id="{6BF1B2FC-C544-91C1-FF6C-6EA6EEAD8AF7}"/>
              </a:ext>
            </a:extLst>
          </p:cNvPr>
          <p:cNvSpPr/>
          <p:nvPr/>
        </p:nvSpPr>
        <p:spPr>
          <a:xfrm>
            <a:off x="177416" y="2496958"/>
            <a:ext cx="6503170" cy="6812621"/>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nSpc>
                <a:spcPct val="104000"/>
              </a:lnSpc>
              <a:spcAft>
                <a:spcPts val="25"/>
              </a:spcAft>
            </a:pP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Step 1: What would you do first? </a:t>
            </a:r>
          </a:p>
          <a:p>
            <a:pPr marL="6350" marR="175260">
              <a:lnSpc>
                <a:spcPct val="104000"/>
              </a:lnSpc>
              <a:spcAft>
                <a:spcPts val="25"/>
              </a:spcAft>
            </a:pP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________________________________________________________________________________________________________________________________________________________________________________________________________________________________________</a:t>
            </a:r>
            <a:b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b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Step 2: What would help the cat to feel more relaxed in the room? ________________________________________________________________________________________________________________________________________________________________________________________________________________________________________</a:t>
            </a:r>
            <a:b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br>
            <a:r>
              <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rPr>
              <a:t>Step 3: How do you keep the cat calm whilst waiting for the vet? ________________________________________________________________________________________________________________________________________________________________________________________________________________________________________</a:t>
            </a: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p>
        </p:txBody>
      </p:sp>
      <p:pic>
        <p:nvPicPr>
          <p:cNvPr id="4" name="Picture 3">
            <a:extLst>
              <a:ext uri="{FF2B5EF4-FFF2-40B4-BE49-F238E27FC236}">
                <a16:creationId xmlns:a16="http://schemas.microsoft.com/office/drawing/2014/main" id="{8E419F0B-D7C1-811A-858D-F66F2BBB935B}"/>
              </a:ext>
            </a:extLst>
          </p:cNvPr>
          <p:cNvPicPr>
            <a:picLocks noChangeAspect="1"/>
          </p:cNvPicPr>
          <p:nvPr/>
        </p:nvPicPr>
        <p:blipFill>
          <a:blip r:embed="rId5"/>
          <a:stretch>
            <a:fillRect/>
          </a:stretch>
        </p:blipFill>
        <p:spPr>
          <a:xfrm>
            <a:off x="5702345" y="8406817"/>
            <a:ext cx="406399" cy="406399"/>
          </a:xfrm>
          <a:prstGeom prst="rect">
            <a:avLst/>
          </a:prstGeom>
        </p:spPr>
      </p:pic>
    </p:spTree>
    <p:extLst>
      <p:ext uri="{BB962C8B-B14F-4D97-AF65-F5344CB8AC3E}">
        <p14:creationId xmlns:p14="http://schemas.microsoft.com/office/powerpoint/2010/main" val="121799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0511628D-475D-E4A6-4358-94439EC28F9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99FBDB20-CC9B-59A6-E1CD-7C54F718F5BA}"/>
              </a:ext>
            </a:extLst>
          </p:cNvPr>
          <p:cNvSpPr txBox="1"/>
          <p:nvPr/>
        </p:nvSpPr>
        <p:spPr>
          <a:xfrm>
            <a:off x="3911821" y="9669124"/>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2024 All Rights Reserved</a:t>
            </a:r>
          </a:p>
        </p:txBody>
      </p:sp>
      <p:sp>
        <p:nvSpPr>
          <p:cNvPr id="61" name="Google Shape;116;p1">
            <a:extLst>
              <a:ext uri="{FF2B5EF4-FFF2-40B4-BE49-F238E27FC236}">
                <a16:creationId xmlns:a16="http://schemas.microsoft.com/office/drawing/2014/main" id="{8B6F422D-17BA-A510-0B1A-492741379BCA}"/>
              </a:ext>
            </a:extLst>
          </p:cNvPr>
          <p:cNvSpPr/>
          <p:nvPr/>
        </p:nvSpPr>
        <p:spPr>
          <a:xfrm>
            <a:off x="177416" y="1184847"/>
            <a:ext cx="6482147" cy="961250"/>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gn="ctr">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Take the pet’s temperature and complete a health check-up for a cat. </a:t>
            </a:r>
          </a:p>
        </p:txBody>
      </p:sp>
      <p:sp>
        <p:nvSpPr>
          <p:cNvPr id="72" name="TextBox 71">
            <a:extLst>
              <a:ext uri="{FF2B5EF4-FFF2-40B4-BE49-F238E27FC236}">
                <a16:creationId xmlns:a16="http://schemas.microsoft.com/office/drawing/2014/main" id="{78F6F0B8-3C14-F1D8-C2AD-711EB63DDF20}"/>
              </a:ext>
            </a:extLst>
          </p:cNvPr>
          <p:cNvSpPr txBox="1"/>
          <p:nvPr/>
        </p:nvSpPr>
        <p:spPr>
          <a:xfrm>
            <a:off x="4440397" y="876273"/>
            <a:ext cx="1305618" cy="215444"/>
          </a:xfrm>
          <a:prstGeom prst="rect">
            <a:avLst/>
          </a:prstGeom>
          <a:noFill/>
          <a:effectLst/>
        </p:spPr>
        <p:txBody>
          <a:bodyPr wrap="square" rtlCol="0">
            <a:spAutoFit/>
          </a:bodyPr>
          <a:lstStyle/>
          <a:p>
            <a:pPr defTabSz="457200">
              <a:buClrTx/>
              <a:buFontTx/>
              <a:buNone/>
            </a:pPr>
            <a:r>
              <a:rPr lang="en-US" sz="800" kern="1200" dirty="0">
                <a:solidFill>
                  <a:prstClr val="white"/>
                </a:solidFill>
                <a:latin typeface="Arial Rounded MT Bold" panose="020F0704030504030204" pitchFamily="34" charset="77"/>
                <a:ea typeface="+mn-ea"/>
                <a:cs typeface="+mn-cs"/>
              </a:rPr>
              <a:t>Code: GEO-13-04</a:t>
            </a:r>
          </a:p>
        </p:txBody>
      </p:sp>
      <p:sp>
        <p:nvSpPr>
          <p:cNvPr id="73" name="TextBox 72">
            <a:extLst>
              <a:ext uri="{FF2B5EF4-FFF2-40B4-BE49-F238E27FC236}">
                <a16:creationId xmlns:a16="http://schemas.microsoft.com/office/drawing/2014/main" id="{BDD82E6C-9333-3922-A90B-47D1D172E8C9}"/>
              </a:ext>
            </a:extLst>
          </p:cNvPr>
          <p:cNvSpPr txBox="1"/>
          <p:nvPr/>
        </p:nvSpPr>
        <p:spPr>
          <a:xfrm>
            <a:off x="1042997" y="215435"/>
            <a:ext cx="5637589" cy="276999"/>
          </a:xfrm>
          <a:prstGeom prst="rect">
            <a:avLst/>
          </a:prstGeom>
          <a:noFill/>
        </p:spPr>
        <p:txBody>
          <a:bodyPr wrap="square" rtlCol="0">
            <a:spAutoFit/>
          </a:bodyPr>
          <a:lstStyle/>
          <a:p>
            <a:pPr defTabSz="457200">
              <a:buClrTx/>
              <a:buFontTx/>
              <a:buNone/>
            </a:pPr>
            <a:r>
              <a:rPr lang="en-US" sz="1200" kern="1200" dirty="0">
                <a:solidFill>
                  <a:prstClr val="white"/>
                </a:solidFill>
                <a:latin typeface="Arial Rounded MT Bold" panose="020F0704030504030204" pitchFamily="34" charset="77"/>
                <a:ea typeface="+mn-ea"/>
                <a:cs typeface="+mn-cs"/>
              </a:rPr>
              <a:t>Mission Assignment: What is the equator?</a:t>
            </a:r>
          </a:p>
        </p:txBody>
      </p:sp>
      <p:sp>
        <p:nvSpPr>
          <p:cNvPr id="2" name="TextBox 4">
            <a:extLst>
              <a:ext uri="{FF2B5EF4-FFF2-40B4-BE49-F238E27FC236}">
                <a16:creationId xmlns:a16="http://schemas.microsoft.com/office/drawing/2014/main" id="{4AACBDCF-08E7-2D2D-0848-3C65C21C27EC}"/>
              </a:ext>
            </a:extLst>
          </p:cNvPr>
          <p:cNvSpPr txBox="1">
            <a:spLocks noChangeArrowheads="1"/>
          </p:cNvSpPr>
          <p:nvPr/>
        </p:nvSpPr>
        <p:spPr bwMode="auto">
          <a:xfrm>
            <a:off x="4419600" y="854075"/>
            <a:ext cx="150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r>
              <a:rPr lang="en-US" altLang="en-US" sz="800">
                <a:solidFill>
                  <a:schemeClr val="bg1"/>
                </a:solidFill>
                <a:latin typeface="Arial Rounded MT Bold" panose="020F0704030504030204" pitchFamily="34" charset="77"/>
              </a:rPr>
              <a:t>Session 2</a:t>
            </a:r>
          </a:p>
        </p:txBody>
      </p:sp>
      <p:sp>
        <p:nvSpPr>
          <p:cNvPr id="5" name="TextBox 5">
            <a:extLst>
              <a:ext uri="{FF2B5EF4-FFF2-40B4-BE49-F238E27FC236}">
                <a16:creationId xmlns:a16="http://schemas.microsoft.com/office/drawing/2014/main" id="{70C5C81A-F3C1-9467-99A1-87495C6FC21C}"/>
              </a:ext>
            </a:extLst>
          </p:cNvPr>
          <p:cNvSpPr txBox="1">
            <a:spLocks noChangeArrowheads="1"/>
          </p:cNvSpPr>
          <p:nvPr/>
        </p:nvSpPr>
        <p:spPr bwMode="auto">
          <a:xfrm>
            <a:off x="1197393" y="163630"/>
            <a:ext cx="44632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algn="ctr" eaLnBrk="1" hangingPunct="1"/>
            <a:r>
              <a:rPr lang="en-GB" altLang="en-US" b="1" dirty="0" err="1">
                <a:solidFill>
                  <a:srgbClr val="130E3C"/>
                </a:solidFill>
                <a:latin typeface="Arial Rounded MT Bold" panose="020F0704030504030204" pitchFamily="34" charset="77"/>
              </a:rPr>
              <a:t>Rackheath</a:t>
            </a:r>
            <a:r>
              <a:rPr lang="en-GB" altLang="en-US" b="1" dirty="0">
                <a:solidFill>
                  <a:srgbClr val="130E3C"/>
                </a:solidFill>
                <a:latin typeface="Arial Rounded MT Bold" panose="020F0704030504030204" pitchFamily="34" charset="77"/>
              </a:rPr>
              <a:t> Vets Virtual Work Experience</a:t>
            </a:r>
          </a:p>
          <a:p>
            <a:pPr algn="ctr"/>
            <a:r>
              <a:rPr lang="en-GB" altLang="en-US" dirty="0">
                <a:solidFill>
                  <a:srgbClr val="130E3C"/>
                </a:solidFill>
                <a:latin typeface="Arial Rounded MT Bold" panose="020F0704030504030204" pitchFamily="34" charset="77"/>
              </a:rPr>
              <a:t>Module 1: Introduction to animal care careers</a:t>
            </a:r>
          </a:p>
          <a:p>
            <a:pPr algn="ctr"/>
            <a:r>
              <a:rPr lang="en-GB" altLang="en-US" dirty="0">
                <a:solidFill>
                  <a:srgbClr val="130E3C"/>
                </a:solidFill>
                <a:latin typeface="Arial Rounded MT Bold" panose="020F0704030504030204" pitchFamily="34" charset="77"/>
              </a:rPr>
              <a:t>Spotlight role – Veterinary Surgeon </a:t>
            </a:r>
          </a:p>
          <a:p>
            <a:pPr eaLnBrk="1" hangingPunct="1"/>
            <a:r>
              <a:rPr lang="en-GB" altLang="en-US" dirty="0">
                <a:solidFill>
                  <a:srgbClr val="130E3C"/>
                </a:solidFill>
                <a:latin typeface="Arial Rounded MT Bold" panose="020F0704030504030204" pitchFamily="34" charset="77"/>
              </a:rPr>
              <a:t> </a:t>
            </a:r>
            <a:endParaRPr lang="en-US" altLang="en-US" dirty="0">
              <a:solidFill>
                <a:srgbClr val="130E3C"/>
              </a:solidFill>
              <a:latin typeface="Arial Rounded MT Bold" panose="020F0704030504030204" pitchFamily="34" charset="77"/>
            </a:endParaRPr>
          </a:p>
        </p:txBody>
      </p:sp>
      <p:pic>
        <p:nvPicPr>
          <p:cNvPr id="6" name="Picture 6" descr="A blue square with white letters&#10;&#10;Description automatically generated">
            <a:extLst>
              <a:ext uri="{FF2B5EF4-FFF2-40B4-BE49-F238E27FC236}">
                <a16:creationId xmlns:a16="http://schemas.microsoft.com/office/drawing/2014/main" id="{E38DA606-8B33-0C7A-505D-0363DB2A5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3960"/>
            <a:ext cx="81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D4453091-13DC-27AA-5052-D939C3A54927}"/>
              </a:ext>
            </a:extLst>
          </p:cNvPr>
          <p:cNvCxnSpPr>
            <a:cxnSpLocks/>
          </p:cNvCxnSpPr>
          <p:nvPr/>
        </p:nvCxnSpPr>
        <p:spPr>
          <a:xfrm>
            <a:off x="150393" y="1065722"/>
            <a:ext cx="6505575" cy="3417"/>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0" name="TextBox 8">
            <a:extLst>
              <a:ext uri="{FF2B5EF4-FFF2-40B4-BE49-F238E27FC236}">
                <a16:creationId xmlns:a16="http://schemas.microsoft.com/office/drawing/2014/main" id="{53A6418F-A7D0-CD07-8995-1D3FC0101814}"/>
              </a:ext>
            </a:extLst>
          </p:cNvPr>
          <p:cNvSpPr txBox="1">
            <a:spLocks noChangeArrowheads="1"/>
          </p:cNvSpPr>
          <p:nvPr/>
        </p:nvSpPr>
        <p:spPr bwMode="auto">
          <a:xfrm>
            <a:off x="2946180" y="9605963"/>
            <a:ext cx="3800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eaLnBrk="0" fontAlgn="base" hangingPunct="0">
              <a:spcBef>
                <a:spcPct val="0"/>
              </a:spcBef>
              <a:spcAft>
                <a:spcPct val="0"/>
              </a:spcAft>
              <a:defRPr>
                <a:solidFill>
                  <a:schemeClr val="tx1"/>
                </a:solidFill>
                <a:latin typeface="Aptos" panose="020B0004020202020204" pitchFamily="34" charset="0"/>
              </a:defRPr>
            </a:lvl6pPr>
            <a:lvl7pPr marL="2971800" indent="-228600" defTabSz="457200" eaLnBrk="0" fontAlgn="base" hangingPunct="0">
              <a:spcBef>
                <a:spcPct val="0"/>
              </a:spcBef>
              <a:spcAft>
                <a:spcPct val="0"/>
              </a:spcAft>
              <a:defRPr>
                <a:solidFill>
                  <a:schemeClr val="tx1"/>
                </a:solidFill>
                <a:latin typeface="Aptos" panose="020B0004020202020204" pitchFamily="34" charset="0"/>
              </a:defRPr>
            </a:lvl7pPr>
            <a:lvl8pPr marL="3429000" indent="-228600" defTabSz="457200" eaLnBrk="0" fontAlgn="base" hangingPunct="0">
              <a:spcBef>
                <a:spcPct val="0"/>
              </a:spcBef>
              <a:spcAft>
                <a:spcPct val="0"/>
              </a:spcAft>
              <a:defRPr>
                <a:solidFill>
                  <a:schemeClr val="tx1"/>
                </a:solidFill>
                <a:latin typeface="Aptos" panose="020B0004020202020204" pitchFamily="34" charset="0"/>
              </a:defRPr>
            </a:lvl8pPr>
            <a:lvl9pPr marL="3886200" indent="-228600" defTabSz="457200" eaLnBrk="0" fontAlgn="base" hangingPunct="0">
              <a:spcBef>
                <a:spcPct val="0"/>
              </a:spcBef>
              <a:spcAft>
                <a:spcPct val="0"/>
              </a:spcAft>
              <a:defRPr>
                <a:solidFill>
                  <a:schemeClr val="tx1"/>
                </a:solidFill>
                <a:latin typeface="Aptos" panose="020B0004020202020204" pitchFamily="34" charset="0"/>
              </a:defRPr>
            </a:lvl9pPr>
          </a:lstStyle>
          <a:p>
            <a:pPr algn="r" eaLnBrk="1" hangingPunct="1"/>
            <a:r>
              <a:rPr lang="en-US" altLang="en-US" sz="800" dirty="0">
                <a:solidFill>
                  <a:srgbClr val="130E3C"/>
                </a:solidFill>
                <a:latin typeface="Arial Rounded MT Bold" panose="020F0704030504030204" pitchFamily="34" charset="77"/>
              </a:rPr>
              <a:t>Developing Experts Copyright 2025 All Rights Reserved</a:t>
            </a:r>
          </a:p>
        </p:txBody>
      </p:sp>
      <p:cxnSp>
        <p:nvCxnSpPr>
          <p:cNvPr id="21" name="Straight Connector 20">
            <a:extLst>
              <a:ext uri="{FF2B5EF4-FFF2-40B4-BE49-F238E27FC236}">
                <a16:creationId xmlns:a16="http://schemas.microsoft.com/office/drawing/2014/main" id="{87A540AE-2AB4-86B5-DB22-E2B1971E035D}"/>
              </a:ext>
            </a:extLst>
          </p:cNvPr>
          <p:cNvCxnSpPr>
            <a:cxnSpLocks/>
          </p:cNvCxnSpPr>
          <p:nvPr/>
        </p:nvCxnSpPr>
        <p:spPr>
          <a:xfrm>
            <a:off x="177416" y="9551988"/>
            <a:ext cx="6505832" cy="0"/>
          </a:xfrm>
          <a:prstGeom prst="line">
            <a:avLst/>
          </a:prstGeom>
          <a:ln w="28575">
            <a:solidFill>
              <a:srgbClr val="130E3C"/>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41991346-033C-4049-0F01-C7C4C7927A61}"/>
              </a:ext>
            </a:extLst>
          </p:cNvPr>
          <p:cNvPicPr>
            <a:picLocks noChangeAspect="1"/>
          </p:cNvPicPr>
          <p:nvPr/>
        </p:nvPicPr>
        <p:blipFill>
          <a:blip r:embed="rId4"/>
          <a:stretch>
            <a:fillRect/>
          </a:stretch>
        </p:blipFill>
        <p:spPr>
          <a:xfrm>
            <a:off x="5819583" y="210891"/>
            <a:ext cx="643184" cy="643184"/>
          </a:xfrm>
          <a:prstGeom prst="rect">
            <a:avLst/>
          </a:prstGeom>
        </p:spPr>
      </p:pic>
      <p:sp>
        <p:nvSpPr>
          <p:cNvPr id="9" name="Google Shape;116;p1">
            <a:extLst>
              <a:ext uri="{FF2B5EF4-FFF2-40B4-BE49-F238E27FC236}">
                <a16:creationId xmlns:a16="http://schemas.microsoft.com/office/drawing/2014/main" id="{0F900EC4-D830-3EC8-988D-808247DA4FBA}"/>
              </a:ext>
            </a:extLst>
          </p:cNvPr>
          <p:cNvSpPr/>
          <p:nvPr/>
        </p:nvSpPr>
        <p:spPr>
          <a:xfrm>
            <a:off x="177416" y="2496958"/>
            <a:ext cx="6503170" cy="6812621"/>
          </a:xfrm>
          <a:prstGeom prst="roundRect">
            <a:avLst>
              <a:gd name="adj" fmla="val 4891"/>
            </a:avLst>
          </a:prstGeom>
          <a:noFill/>
          <a:ln w="28575" cap="flat" cmpd="sng">
            <a:solidFill>
              <a:srgbClr val="14103A"/>
            </a:solidFill>
            <a:prstDash val="solid"/>
            <a:miter lim="800000"/>
            <a:headEnd type="none" w="sm" len="sm"/>
            <a:tailEnd type="none" w="sm" len="sm"/>
          </a:ln>
        </p:spPr>
        <p:txBody>
          <a:bodyPr spcFirstLastPara="1" wrap="square" lIns="91425" tIns="45700" rIns="91425" bIns="45700" anchor="ctr" anchorCtr="0">
            <a:noAutofit/>
          </a:bodyPr>
          <a:lstStyle/>
          <a:p>
            <a:pPr marL="6350" marR="175260">
              <a:lnSpc>
                <a:spcPct val="104000"/>
              </a:lnSpc>
              <a:spcAft>
                <a:spcPts val="25"/>
              </a:spcAft>
            </a:pPr>
            <a:endParaRPr lang="en-GB" sz="1600"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endParaRPr lang="en-GB" dirty="0">
              <a:solidFill>
                <a:srgbClr val="130E3C"/>
              </a:solidFill>
              <a:latin typeface="Arial Rounded MT Bold" panose="020F0704030504030204" pitchFamily="34" charset="0"/>
              <a:ea typeface="Bookman Old Style" panose="02050604050505020204" pitchFamily="18" charset="0"/>
              <a:cs typeface="Bookman Old Style" panose="02050604050505020204" pitchFamily="18" charset="0"/>
            </a:endParaRPr>
          </a:p>
          <a:p>
            <a:pPr marL="6350" marR="175260">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p>
        </p:txBody>
      </p:sp>
      <p:pic>
        <p:nvPicPr>
          <p:cNvPr id="7" name="Picture 6">
            <a:extLst>
              <a:ext uri="{FF2B5EF4-FFF2-40B4-BE49-F238E27FC236}">
                <a16:creationId xmlns:a16="http://schemas.microsoft.com/office/drawing/2014/main" id="{70A2591D-4E89-708C-39C4-5C86C684418E}"/>
              </a:ext>
            </a:extLst>
          </p:cNvPr>
          <p:cNvPicPr>
            <a:picLocks noChangeAspect="1"/>
          </p:cNvPicPr>
          <p:nvPr/>
        </p:nvPicPr>
        <p:blipFill>
          <a:blip r:embed="rId5"/>
          <a:stretch>
            <a:fillRect/>
          </a:stretch>
        </p:blipFill>
        <p:spPr>
          <a:xfrm>
            <a:off x="235290" y="2838510"/>
            <a:ext cx="4184310" cy="2349524"/>
          </a:xfrm>
          <a:prstGeom prst="rect">
            <a:avLst/>
          </a:prstGeom>
        </p:spPr>
      </p:pic>
      <p:sp>
        <p:nvSpPr>
          <p:cNvPr id="13" name="TextBox 12">
            <a:extLst>
              <a:ext uri="{FF2B5EF4-FFF2-40B4-BE49-F238E27FC236}">
                <a16:creationId xmlns:a16="http://schemas.microsoft.com/office/drawing/2014/main" id="{C32A24D0-139D-0BA5-4F65-ECEB495190AD}"/>
              </a:ext>
            </a:extLst>
          </p:cNvPr>
          <p:cNvSpPr txBox="1"/>
          <p:nvPr/>
        </p:nvSpPr>
        <p:spPr>
          <a:xfrm>
            <a:off x="2987675" y="4434161"/>
            <a:ext cx="3432412" cy="299697"/>
          </a:xfrm>
          <a:prstGeom prst="rect">
            <a:avLst/>
          </a:prstGeom>
          <a:noFill/>
        </p:spPr>
        <p:txBody>
          <a:bodyPr wrap="square">
            <a:spAutoFit/>
          </a:bodyPr>
          <a:lstStyle/>
          <a:p>
            <a:pPr marL="6350" marR="175260" algn="ctr">
              <a:lnSpc>
                <a:spcPct val="104000"/>
              </a:lnSpc>
              <a:spcAft>
                <a:spcPts val="25"/>
              </a:spcAft>
            </a:pPr>
            <a:r>
              <a:rPr lang="en-GB" dirty="0">
                <a:solidFill>
                  <a:srgbClr val="130E3C"/>
                </a:solidFill>
                <a:effectLst/>
                <a:latin typeface="Arial Rounded MT Bold" panose="020F0704030504030204" pitchFamily="34" charset="0"/>
                <a:ea typeface="Bookman Old Style" panose="02050604050505020204" pitchFamily="18" charset="0"/>
                <a:cs typeface="Bookman Old Style" panose="02050604050505020204" pitchFamily="18" charset="0"/>
              </a:rPr>
              <a:t>Temperature reading ____________</a:t>
            </a:r>
          </a:p>
        </p:txBody>
      </p:sp>
      <p:sp>
        <p:nvSpPr>
          <p:cNvPr id="15" name="TextBox 14">
            <a:extLst>
              <a:ext uri="{FF2B5EF4-FFF2-40B4-BE49-F238E27FC236}">
                <a16:creationId xmlns:a16="http://schemas.microsoft.com/office/drawing/2014/main" id="{32DA7528-83AF-0E52-890D-7B851047FD24}"/>
              </a:ext>
            </a:extLst>
          </p:cNvPr>
          <p:cNvSpPr txBox="1"/>
          <p:nvPr/>
        </p:nvSpPr>
        <p:spPr>
          <a:xfrm>
            <a:off x="235291" y="5909978"/>
            <a:ext cx="6445294" cy="3108543"/>
          </a:xfrm>
          <a:prstGeom prst="rect">
            <a:avLst/>
          </a:prstGeom>
          <a:noFill/>
        </p:spPr>
        <p:txBody>
          <a:bodyPr wrap="square">
            <a:spAutoFit/>
          </a:bodyPr>
          <a:lstStyle/>
          <a:p>
            <a:pPr lvl="0"/>
            <a:r>
              <a:rPr lang="en-GB" dirty="0">
                <a:solidFill>
                  <a:srgbClr val="14103A"/>
                </a:solidFill>
                <a:latin typeface="Arial Rounded MT Bold" panose="020F0704030504030204" pitchFamily="34" charset="0"/>
              </a:rPr>
              <a:t>Write out the steps needed to complete a health check on a cat. </a:t>
            </a:r>
            <a:br>
              <a:rPr lang="en-GB" dirty="0">
                <a:solidFill>
                  <a:srgbClr val="14103A"/>
                </a:solidFill>
                <a:latin typeface="Arial Rounded MT Bold" panose="020F0704030504030204" pitchFamily="34" charset="0"/>
              </a:rPr>
            </a:br>
            <a:r>
              <a:rPr lang="en-GB" dirty="0">
                <a:solidFill>
                  <a:srgbClr val="14103A"/>
                </a:solidFill>
                <a:latin typeface="Arial Rounded MT Bold" panose="020F0704030504030204" pitchFamily="34" charset="0"/>
              </a:rPr>
              <a:t>You can go back to the video and watch Chris again if you need any reminders </a:t>
            </a:r>
          </a:p>
          <a:p>
            <a:pPr lvl="0"/>
            <a:r>
              <a:rPr lang="en-GB" dirty="0">
                <a:solidFill>
                  <a:srgbClr val="14103A"/>
                </a:solidFill>
                <a:latin typeface="Arial Rounded MT Bold" panose="020F0704030504030204" pitchFamily="34" charset="0"/>
              </a:rPr>
              <a:t>For each step, think about what the vet should check and what equipment should be used: </a:t>
            </a:r>
            <a:br>
              <a:rPr lang="en-GB" dirty="0">
                <a:solidFill>
                  <a:srgbClr val="14103A"/>
                </a:solidFill>
                <a:latin typeface="Arial Rounded MT Bold" panose="020F0704030504030204" pitchFamily="34" charset="0"/>
              </a:rPr>
            </a:br>
            <a:endParaRPr lang="en-GB" dirty="0">
              <a:solidFill>
                <a:srgbClr val="14103A"/>
              </a:solidFill>
              <a:latin typeface="Arial Rounded MT Bold" panose="020F0704030504030204" pitchFamily="34" charset="0"/>
            </a:endParaRPr>
          </a:p>
          <a:p>
            <a:pPr lvl="0"/>
            <a:r>
              <a:rPr lang="en-GB" dirty="0">
                <a:solidFill>
                  <a:srgbClr val="14103A"/>
                </a:solidFill>
                <a:latin typeface="Arial Rounded MT Bold" panose="020F0704030504030204" pitchFamily="34" charset="0"/>
              </a:rPr>
              <a:t>Step 1: _______________________________________________</a:t>
            </a:r>
          </a:p>
          <a:p>
            <a:pPr lvl="0"/>
            <a:r>
              <a:rPr lang="en-GB" dirty="0">
                <a:solidFill>
                  <a:srgbClr val="14103A"/>
                </a:solidFill>
                <a:latin typeface="Arial Rounded MT Bold" panose="020F0704030504030204" pitchFamily="34" charset="0"/>
              </a:rPr>
              <a:t>Equipment needed: ____________________________________</a:t>
            </a:r>
          </a:p>
          <a:p>
            <a:pPr lvl="0"/>
            <a:r>
              <a:rPr lang="en-GB" dirty="0">
                <a:solidFill>
                  <a:srgbClr val="14103A"/>
                </a:solidFill>
                <a:latin typeface="Arial Rounded MT Bold" panose="020F0704030504030204" pitchFamily="34" charset="0"/>
              </a:rPr>
              <a:t>Step 2: _______________________________________________</a:t>
            </a:r>
          </a:p>
          <a:p>
            <a:pPr lvl="0"/>
            <a:r>
              <a:rPr lang="en-GB" dirty="0">
                <a:solidFill>
                  <a:srgbClr val="14103A"/>
                </a:solidFill>
                <a:latin typeface="Arial Rounded MT Bold" panose="020F0704030504030204" pitchFamily="34" charset="0"/>
              </a:rPr>
              <a:t>Equipment needed: ____________________________________</a:t>
            </a:r>
          </a:p>
          <a:p>
            <a:pPr lvl="0"/>
            <a:r>
              <a:rPr lang="en-GB" dirty="0">
                <a:solidFill>
                  <a:srgbClr val="14103A"/>
                </a:solidFill>
                <a:latin typeface="Arial Rounded MT Bold" panose="020F0704030504030204" pitchFamily="34" charset="0"/>
              </a:rPr>
              <a:t>Step 3: _______________________________________________</a:t>
            </a:r>
          </a:p>
          <a:p>
            <a:pPr lvl="0"/>
            <a:r>
              <a:rPr lang="en-GB" dirty="0">
                <a:solidFill>
                  <a:srgbClr val="14103A"/>
                </a:solidFill>
                <a:latin typeface="Arial Rounded MT Bold" panose="020F0704030504030204" pitchFamily="34" charset="0"/>
              </a:rPr>
              <a:t>Equipment needed: ____________________________________</a:t>
            </a:r>
          </a:p>
          <a:p>
            <a:pPr lvl="0"/>
            <a:r>
              <a:rPr lang="en-GB" dirty="0">
                <a:solidFill>
                  <a:srgbClr val="14103A"/>
                </a:solidFill>
                <a:latin typeface="Arial Rounded MT Bold" panose="020F0704030504030204" pitchFamily="34" charset="0"/>
              </a:rPr>
              <a:t>Step 4: _______________________________________________</a:t>
            </a:r>
          </a:p>
          <a:p>
            <a:pPr lvl="0"/>
            <a:r>
              <a:rPr lang="en-GB" dirty="0">
                <a:solidFill>
                  <a:srgbClr val="14103A"/>
                </a:solidFill>
                <a:latin typeface="Arial Rounded MT Bold" panose="020F0704030504030204" pitchFamily="34" charset="0"/>
              </a:rPr>
              <a:t>Equipment needed: ____________________________________</a:t>
            </a:r>
            <a:endParaRPr lang="en-GB" sz="1400" dirty="0">
              <a:solidFill>
                <a:srgbClr val="14103A"/>
              </a:solidFill>
              <a:latin typeface="Arial Rounded MT Bold" panose="020F0704030504030204" pitchFamily="34" charset="0"/>
              <a:sym typeface="Arial"/>
            </a:endParaRPr>
          </a:p>
        </p:txBody>
      </p:sp>
    </p:spTree>
    <p:extLst>
      <p:ext uri="{BB962C8B-B14F-4D97-AF65-F5344CB8AC3E}">
        <p14:creationId xmlns:p14="http://schemas.microsoft.com/office/powerpoint/2010/main" val="117946386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rtrait Handout Template - Final" id="{D8FC7DE2-2FC9-D24C-8894-B17BA8C3984F}" vid="{C11812E9-F075-9145-8058-DFEDE7D94A8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Portrait Handout Template - Final</Template>
  <TotalTime>264</TotalTime>
  <Words>1772</Words>
  <Application>Microsoft Office PowerPoint</Application>
  <PresentationFormat>A4 Paper (210x297 mm)</PresentationFormat>
  <Paragraphs>321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Clare Faulkner</dc:creator>
  <cp:lastModifiedBy>Clare Faulkner</cp:lastModifiedBy>
  <cp:revision>16</cp:revision>
  <cp:lastPrinted>2025-01-09T12:39:51Z</cp:lastPrinted>
  <dcterms:created xsi:type="dcterms:W3CDTF">2025-01-09T13:17:14Z</dcterms:created>
  <dcterms:modified xsi:type="dcterms:W3CDTF">2025-09-19T11:36:54Z</dcterms:modified>
</cp:coreProperties>
</file>