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
  </p:notesMasterIdLst>
  <p:sldIdLst>
    <p:sldId id="261" r:id="rId2"/>
  </p:sldIdLst>
  <p:sldSz cx="6858000" cy="9906000" type="A4"/>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9" roundtripDataSignature="AMtx7mj2KcUZo7hfzotuErGnRfksbj2a+w=="/>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30E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320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tableStyles" Target="tableStyles.xml"/><Relationship Id="rId3" Type="http://schemas.openxmlformats.org/officeDocument/2006/relationships/notesMaster" Target="notesMasters/notesMaster1.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11" Type="http://schemas.openxmlformats.org/officeDocument/2006/relationships/viewProps" Target="viewProps.xml"/><Relationship Id="rId10" Type="http://schemas.openxmlformats.org/officeDocument/2006/relationships/presProps" Target="presProps.xml"/><Relationship Id="rId9"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2360613" y="1143000"/>
            <a:ext cx="21367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07C0182C-F29D-C74B-F5E7-C92C5F138A27}"/>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B681F651-E8E6-27C7-90DB-D183B6553E89}"/>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82" name="Google Shape;82;p1:notes">
            <a:extLst>
              <a:ext uri="{FF2B5EF4-FFF2-40B4-BE49-F238E27FC236}">
                <a16:creationId xmlns:a16="http://schemas.microsoft.com/office/drawing/2014/main" id="{243E2B0A-A99C-CE38-6DD5-7B49D1D56BCB}"/>
              </a:ext>
            </a:extLst>
          </p:cNvPr>
          <p:cNvSpPr>
            <a:spLocks noGrp="1" noRot="1" noChangeAspect="1"/>
          </p:cNvSpPr>
          <p:nvPr>
            <p:ph type="sldImg" idx="2"/>
          </p:nvPr>
        </p:nvSpPr>
        <p:spPr>
          <a:xfrm>
            <a:off x="2241550" y="685800"/>
            <a:ext cx="23749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621115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514350" y="1621191"/>
            <a:ext cx="5829300" cy="3448756"/>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3"/>
          <p:cNvSpPr txBox="1">
            <a:spLocks noGrp="1"/>
          </p:cNvSpPr>
          <p:nvPr>
            <p:ph type="subTitle" idx="1"/>
          </p:nvPr>
        </p:nvSpPr>
        <p:spPr>
          <a:xfrm>
            <a:off x="857250" y="5202944"/>
            <a:ext cx="5143500" cy="2391656"/>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18" name="Google Shape;18;p3"/>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9" name="Google Shape;19;p3"/>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0" name="Google Shape;20;p3"/>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1449696" y="3985464"/>
            <a:ext cx="8394877" cy="147875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1550679" y="2549570"/>
            <a:ext cx="8394877" cy="435054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8" name="Google Shape;78;p12"/>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9" name="Google Shape;79;p12"/>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471488" y="2637014"/>
            <a:ext cx="5915025"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5" name="Google Shape;25;p4"/>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6" name="Google Shape;26;p4"/>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467916" y="2469624"/>
            <a:ext cx="5915025" cy="412062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467916" y="6629226"/>
            <a:ext cx="5915025" cy="21669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800"/>
              <a:buNone/>
              <a:defRPr sz="1800">
                <a:solidFill>
                  <a:schemeClr val="dk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30" name="Google Shape;30;p5"/>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1" name="Google Shape;31;p5"/>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2" name="Google Shape;32;p5"/>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471488" y="2637014"/>
            <a:ext cx="2914650"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6" name="Google Shape;36;p6"/>
          <p:cNvSpPr txBox="1">
            <a:spLocks noGrp="1"/>
          </p:cNvSpPr>
          <p:nvPr>
            <p:ph type="body" idx="2"/>
          </p:nvPr>
        </p:nvSpPr>
        <p:spPr>
          <a:xfrm>
            <a:off x="3471863" y="2637014"/>
            <a:ext cx="2914650" cy="62852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7" name="Google Shape;37;p6"/>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8" name="Google Shape;38;p6"/>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9" name="Google Shape;39;p6"/>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472381"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472381" y="2428347"/>
            <a:ext cx="2901255" cy="119009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3" name="Google Shape;43;p7"/>
          <p:cNvSpPr txBox="1">
            <a:spLocks noGrp="1"/>
          </p:cNvSpPr>
          <p:nvPr>
            <p:ph type="body" idx="2"/>
          </p:nvPr>
        </p:nvSpPr>
        <p:spPr>
          <a:xfrm>
            <a:off x="472381" y="3618442"/>
            <a:ext cx="2901255" cy="532218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4" name="Google Shape;44;p7"/>
          <p:cNvSpPr txBox="1">
            <a:spLocks noGrp="1"/>
          </p:cNvSpPr>
          <p:nvPr>
            <p:ph type="body" idx="3"/>
          </p:nvPr>
        </p:nvSpPr>
        <p:spPr>
          <a:xfrm>
            <a:off x="3471863" y="2428347"/>
            <a:ext cx="2915543" cy="119009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5" name="Google Shape;45;p7"/>
          <p:cNvSpPr txBox="1">
            <a:spLocks noGrp="1"/>
          </p:cNvSpPr>
          <p:nvPr>
            <p:ph type="body" idx="4"/>
          </p:nvPr>
        </p:nvSpPr>
        <p:spPr>
          <a:xfrm>
            <a:off x="3471863" y="3618442"/>
            <a:ext cx="2915543" cy="5322183"/>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6" name="Google Shape;46;p7"/>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47" name="Google Shape;47;p7"/>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48" name="Google Shape;48;p7"/>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52" name="Google Shape;52;p8"/>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53" name="Google Shape;53;p8"/>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72381" y="660400"/>
            <a:ext cx="2211884" cy="2311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2915543" y="1426283"/>
            <a:ext cx="3471863" cy="7039681"/>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57" name="Google Shape;57;p9"/>
          <p:cNvSpPr txBox="1">
            <a:spLocks noGrp="1"/>
          </p:cNvSpPr>
          <p:nvPr>
            <p:ph type="body" idx="2"/>
          </p:nvPr>
        </p:nvSpPr>
        <p:spPr>
          <a:xfrm>
            <a:off x="472381" y="2971800"/>
            <a:ext cx="2211884" cy="550562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58" name="Google Shape;58;p9"/>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59" name="Google Shape;59;p9"/>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60" name="Google Shape;60;p9"/>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472381" y="660400"/>
            <a:ext cx="2211884" cy="2311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0"/>
          <p:cNvSpPr>
            <a:spLocks noGrp="1"/>
          </p:cNvSpPr>
          <p:nvPr>
            <p:ph type="pic" idx="2"/>
          </p:nvPr>
        </p:nvSpPr>
        <p:spPr>
          <a:xfrm>
            <a:off x="2915543" y="1426283"/>
            <a:ext cx="3471863" cy="7039681"/>
          </a:xfrm>
          <a:prstGeom prst="rect">
            <a:avLst/>
          </a:prstGeom>
          <a:noFill/>
          <a:ln>
            <a:noFill/>
          </a:ln>
        </p:spPr>
      </p:sp>
      <p:sp>
        <p:nvSpPr>
          <p:cNvPr id="64" name="Google Shape;64;p10"/>
          <p:cNvSpPr txBox="1">
            <a:spLocks noGrp="1"/>
          </p:cNvSpPr>
          <p:nvPr>
            <p:ph type="body" idx="1"/>
          </p:nvPr>
        </p:nvSpPr>
        <p:spPr>
          <a:xfrm>
            <a:off x="472381" y="2971800"/>
            <a:ext cx="2211884" cy="550562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5" name="Google Shape;65;p10"/>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66" name="Google Shape;66;p10"/>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67" name="Google Shape;67;p10"/>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286367" y="2822135"/>
            <a:ext cx="6285266" cy="59150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2" name="Google Shape;72;p11"/>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3" name="Google Shape;73;p11"/>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471488" y="527405"/>
            <a:ext cx="5915025" cy="191470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
          <p:cNvSpPr txBox="1">
            <a:spLocks noGrp="1"/>
          </p:cNvSpPr>
          <p:nvPr>
            <p:ph type="body" idx="1"/>
          </p:nvPr>
        </p:nvSpPr>
        <p:spPr>
          <a:xfrm>
            <a:off x="471488" y="2637014"/>
            <a:ext cx="5915025" cy="6285266"/>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2" name="Google Shape;12;p2"/>
          <p:cNvSpPr txBox="1">
            <a:spLocks noGrp="1"/>
          </p:cNvSpPr>
          <p:nvPr>
            <p:ph type="dt" idx="10"/>
          </p:nvPr>
        </p:nvSpPr>
        <p:spPr>
          <a:xfrm>
            <a:off x="471488" y="9181397"/>
            <a:ext cx="1543050" cy="527403"/>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888888"/>
              </a:buClr>
              <a:buSzPts val="1400"/>
              <a:buFont typeface="Calibri"/>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
          <p:cNvSpPr txBox="1">
            <a:spLocks noGrp="1"/>
          </p:cNvSpPr>
          <p:nvPr>
            <p:ph type="ftr" idx="11"/>
          </p:nvPr>
        </p:nvSpPr>
        <p:spPr>
          <a:xfrm>
            <a:off x="2271713" y="9181397"/>
            <a:ext cx="2314575" cy="527403"/>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888888"/>
              </a:buClr>
              <a:buSzPts val="1400"/>
              <a:buFont typeface="Calibri"/>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
          <p:cNvSpPr txBox="1">
            <a:spLocks noGrp="1"/>
          </p:cNvSpPr>
          <p:nvPr>
            <p:ph type="sldNum" idx="12"/>
          </p:nvPr>
        </p:nvSpPr>
        <p:spPr>
          <a:xfrm>
            <a:off x="4843463" y="9181397"/>
            <a:ext cx="1543050" cy="527403"/>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9D60984E-B353-63F0-D557-BC3A82F70091}"/>
            </a:ext>
          </a:extLst>
        </p:cNvPr>
        <p:cNvGrpSpPr/>
        <p:nvPr/>
      </p:nvGrpSpPr>
      <p:grpSpPr>
        <a:xfrm>
          <a:off x="0" y="0"/>
          <a:ext cx="0" cy="0"/>
          <a:chOff x="0" y="0"/>
          <a:chExt cx="0" cy="0"/>
        </a:xfrm>
      </p:grpSpPr>
      <p:sp>
        <p:nvSpPr>
          <p:cNvPr id="84" name="Google Shape;84;p1">
            <a:extLst>
              <a:ext uri="{FF2B5EF4-FFF2-40B4-BE49-F238E27FC236}">
                <a16:creationId xmlns:a16="http://schemas.microsoft.com/office/drawing/2014/main" id="{1111698D-DD04-69EF-981D-72EA4F412E59}"/>
              </a:ext>
            </a:extLst>
          </p:cNvPr>
          <p:cNvSpPr/>
          <p:nvPr/>
        </p:nvSpPr>
        <p:spPr>
          <a:xfrm>
            <a:off x="187926" y="1001634"/>
            <a:ext cx="6482147" cy="770166"/>
          </a:xfrm>
          <a:prstGeom prst="roundRect">
            <a:avLst>
              <a:gd name="adj" fmla="val 4891"/>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marL="6350" marR="175260" lvl="0" indent="0" algn="ctr" rtl="0">
              <a:lnSpc>
                <a:spcPct val="104000"/>
              </a:lnSpc>
              <a:spcBef>
                <a:spcPts val="0"/>
              </a:spcBef>
              <a:spcAft>
                <a:spcPts val="25"/>
              </a:spcAft>
              <a:buClr>
                <a:srgbClr val="000000"/>
              </a:buClr>
              <a:buSzPts val="1200"/>
              <a:buFont typeface="Arial"/>
              <a:buNone/>
            </a:pPr>
            <a:r>
              <a:rPr lang="en-GB" dirty="0">
                <a:solidFill>
                  <a:srgbClr val="130E3C"/>
                </a:solidFill>
                <a:latin typeface="Arial Rounded MT Bold" panose="020F0704030504030204" pitchFamily="34" charset="0"/>
                <a:ea typeface="Arial Rounded"/>
                <a:cs typeface="Arial Rounded"/>
                <a:sym typeface="Arial Rounded"/>
              </a:rPr>
              <a:t>Use the template below to draft a personal cover letter for future job or apprenticeship applications. </a:t>
            </a:r>
            <a:endParaRPr i="0" u="none" strike="noStrike" cap="none" dirty="0">
              <a:solidFill>
                <a:srgbClr val="130E3C"/>
              </a:solidFill>
              <a:latin typeface="Arial Rounded MT Bold" panose="020F0704030504030204" pitchFamily="34" charset="0"/>
              <a:ea typeface="Arial Rounded"/>
              <a:cs typeface="Arial Rounded"/>
              <a:sym typeface="Arial Rounded"/>
            </a:endParaRPr>
          </a:p>
        </p:txBody>
      </p:sp>
      <p:sp>
        <p:nvSpPr>
          <p:cNvPr id="87" name="Google Shape;87;p1">
            <a:extLst>
              <a:ext uri="{FF2B5EF4-FFF2-40B4-BE49-F238E27FC236}">
                <a16:creationId xmlns:a16="http://schemas.microsoft.com/office/drawing/2014/main" id="{C7A515F4-8EB9-85AA-1623-223B9FA94361}"/>
              </a:ext>
            </a:extLst>
          </p:cNvPr>
          <p:cNvSpPr txBox="1"/>
          <p:nvPr/>
        </p:nvSpPr>
        <p:spPr>
          <a:xfrm>
            <a:off x="2946180" y="9605963"/>
            <a:ext cx="3800700" cy="2154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800"/>
              <a:buFont typeface="Arial"/>
              <a:buNone/>
            </a:pPr>
            <a:r>
              <a:rPr lang="en-GB" sz="800" b="1" i="0" u="none" strike="noStrike" cap="none" dirty="0">
                <a:solidFill>
                  <a:srgbClr val="130E3C"/>
                </a:solidFill>
                <a:latin typeface="Arial Rounded"/>
                <a:ea typeface="Arial Rounded"/>
                <a:cs typeface="Arial Rounded"/>
                <a:sym typeface="Arial Rounded"/>
              </a:rPr>
              <a:t>Developing Experts Copyright 2026 All Rights Reserved</a:t>
            </a:r>
            <a:endParaRPr sz="1400" b="0" i="0" u="none" strike="noStrike" cap="none" dirty="0">
              <a:solidFill>
                <a:srgbClr val="130E3C"/>
              </a:solidFill>
              <a:latin typeface="Arial"/>
              <a:ea typeface="Arial"/>
              <a:cs typeface="Arial"/>
              <a:sym typeface="Arial"/>
            </a:endParaRPr>
          </a:p>
        </p:txBody>
      </p:sp>
      <p:pic>
        <p:nvPicPr>
          <p:cNvPr id="88" name="Google Shape;88;p1" descr="A black and grey logo with a blue line&#10;&#10;AI-generated content may be incorrect.">
            <a:extLst>
              <a:ext uri="{FF2B5EF4-FFF2-40B4-BE49-F238E27FC236}">
                <a16:creationId xmlns:a16="http://schemas.microsoft.com/office/drawing/2014/main" id="{DF3DAE1D-C11F-B135-6FA1-77E10B3E4DD9}"/>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978231" y="132704"/>
            <a:ext cx="1009934" cy="600908"/>
          </a:xfrm>
          <a:prstGeom prst="rect">
            <a:avLst/>
          </a:prstGeom>
          <a:noFill/>
          <a:ln>
            <a:noFill/>
          </a:ln>
        </p:spPr>
      </p:pic>
      <p:sp>
        <p:nvSpPr>
          <p:cNvPr id="89" name="Google Shape;89;p1">
            <a:extLst>
              <a:ext uri="{FF2B5EF4-FFF2-40B4-BE49-F238E27FC236}">
                <a16:creationId xmlns:a16="http://schemas.microsoft.com/office/drawing/2014/main" id="{620A4C0E-459B-4FEB-3A37-D98E531AE4E7}"/>
              </a:ext>
            </a:extLst>
          </p:cNvPr>
          <p:cNvSpPr txBox="1"/>
          <p:nvPr/>
        </p:nvSpPr>
        <p:spPr>
          <a:xfrm>
            <a:off x="1756153" y="187703"/>
            <a:ext cx="5619795" cy="58473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GB" sz="1600" b="1" i="0" u="none" strike="noStrike" cap="none" dirty="0">
                <a:solidFill>
                  <a:srgbClr val="130E3C"/>
                </a:solidFill>
                <a:latin typeface="Arial Rounded"/>
                <a:ea typeface="Arial Rounded"/>
                <a:cs typeface="Arial Rounded"/>
                <a:sym typeface="Arial Rounded"/>
              </a:rPr>
              <a:t>VWE: Morgan Sindall Construction – Day 4 </a:t>
            </a:r>
          </a:p>
          <a:p>
            <a:pPr marL="0" marR="0" lvl="0" indent="0" algn="ctr" rtl="0">
              <a:lnSpc>
                <a:spcPct val="100000"/>
              </a:lnSpc>
              <a:spcBef>
                <a:spcPts val="0"/>
              </a:spcBef>
              <a:spcAft>
                <a:spcPts val="0"/>
              </a:spcAft>
              <a:buClr>
                <a:srgbClr val="000000"/>
              </a:buClr>
              <a:buSzPts val="2000"/>
              <a:buFont typeface="Arial"/>
              <a:buNone/>
            </a:pPr>
            <a:r>
              <a:rPr lang="en-GB" sz="1600" i="0" u="none" strike="noStrike" cap="none" dirty="0">
                <a:solidFill>
                  <a:srgbClr val="130E3C"/>
                </a:solidFill>
                <a:latin typeface="Arial Rounded MT Bold" panose="020F0704030504030204" pitchFamily="34" charset="0"/>
                <a:ea typeface="Arial Rounded"/>
                <a:cs typeface="Arial Rounded"/>
                <a:sym typeface="Arial Rounded"/>
              </a:rPr>
              <a:t>Handout 5 – Cover letter</a:t>
            </a:r>
            <a:endParaRPr sz="1050" i="0" u="none" strike="noStrike" cap="none" dirty="0">
              <a:solidFill>
                <a:srgbClr val="000000"/>
              </a:solidFill>
              <a:latin typeface="Arial Rounded MT Bold" panose="020F0704030504030204" pitchFamily="34" charset="0"/>
              <a:sym typeface="Arial"/>
            </a:endParaRPr>
          </a:p>
        </p:txBody>
      </p:sp>
      <p:cxnSp>
        <p:nvCxnSpPr>
          <p:cNvPr id="106" name="Google Shape;106;p1">
            <a:extLst>
              <a:ext uri="{FF2B5EF4-FFF2-40B4-BE49-F238E27FC236}">
                <a16:creationId xmlns:a16="http://schemas.microsoft.com/office/drawing/2014/main" id="{D3E4AE5D-47E5-2C45-EDF7-96DF68BBD2CB}"/>
              </a:ext>
            </a:extLst>
          </p:cNvPr>
          <p:cNvCxnSpPr/>
          <p:nvPr/>
        </p:nvCxnSpPr>
        <p:spPr>
          <a:xfrm>
            <a:off x="176211" y="882729"/>
            <a:ext cx="6505575" cy="3417"/>
          </a:xfrm>
          <a:prstGeom prst="straightConnector1">
            <a:avLst/>
          </a:prstGeom>
          <a:noFill/>
          <a:ln w="28575" cap="flat" cmpd="sng">
            <a:solidFill>
              <a:srgbClr val="130E3C"/>
            </a:solidFill>
            <a:prstDash val="solid"/>
            <a:round/>
            <a:headEnd type="none" w="sm" len="sm"/>
            <a:tailEnd type="none" w="sm" len="sm"/>
          </a:ln>
          <a:effectLst>
            <a:outerShdw dist="20000" sx="1000" sy="1000" rotWithShape="0">
              <a:srgbClr val="000000"/>
            </a:outerShdw>
          </a:effectLst>
        </p:spPr>
      </p:cxnSp>
      <p:pic>
        <p:nvPicPr>
          <p:cNvPr id="2" name="Picture 6" descr="A blue square with white letters&#10;&#10;Description automatically generated">
            <a:extLst>
              <a:ext uri="{FF2B5EF4-FFF2-40B4-BE49-F238E27FC236}">
                <a16:creationId xmlns:a16="http://schemas.microsoft.com/office/drawing/2014/main" id="{EAFEFE5B-E224-9A88-3265-330542C9DC73}"/>
              </a:ext>
            </a:extLst>
          </p:cNvPr>
          <p:cNvPicPr/>
          <p:nvPr/>
        </p:nvPicPr>
        <p:blipFill>
          <a:blip r:embed="rId4" cstate="screen">
            <a:extLst>
              <a:ext uri="{28A0092B-C50C-407E-A947-70E740481C1C}">
                <a14:useLocalDpi xmlns:a14="http://schemas.microsoft.com/office/drawing/2010/main"/>
              </a:ext>
            </a:extLst>
          </a:blip>
          <a:srcRect/>
          <a:stretch>
            <a:fillRect/>
          </a:stretch>
        </p:blipFill>
        <p:spPr bwMode="auto">
          <a:xfrm>
            <a:off x="153988" y="45303"/>
            <a:ext cx="812799" cy="75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ogle Shape;84;p1">
            <a:extLst>
              <a:ext uri="{FF2B5EF4-FFF2-40B4-BE49-F238E27FC236}">
                <a16:creationId xmlns:a16="http://schemas.microsoft.com/office/drawing/2014/main" id="{6ADF346F-6E9F-2978-3B90-9614695B732D}"/>
              </a:ext>
            </a:extLst>
          </p:cNvPr>
          <p:cNvSpPr/>
          <p:nvPr/>
        </p:nvSpPr>
        <p:spPr>
          <a:xfrm>
            <a:off x="187926" y="1924334"/>
            <a:ext cx="6482147" cy="7616279"/>
          </a:xfrm>
          <a:prstGeom prst="roundRect">
            <a:avLst>
              <a:gd name="adj" fmla="val 680"/>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r>
              <a:rPr lang="en-GB" dirty="0">
                <a:solidFill>
                  <a:srgbClr val="130E3C"/>
                </a:solidFill>
                <a:latin typeface="Arial Rounded MT Bold" panose="020F0704030504030204" pitchFamily="34" charset="0"/>
              </a:rPr>
              <a:t>Your name</a:t>
            </a:r>
          </a:p>
          <a:p>
            <a:r>
              <a:rPr lang="en-GB" dirty="0">
                <a:solidFill>
                  <a:srgbClr val="130E3C"/>
                </a:solidFill>
                <a:latin typeface="Arial Rounded MT Bold" panose="020F0704030504030204" pitchFamily="34" charset="0"/>
              </a:rPr>
              <a:t>Your address</a:t>
            </a:r>
            <a:br>
              <a:rPr lang="en-GB" dirty="0">
                <a:solidFill>
                  <a:srgbClr val="130E3C"/>
                </a:solidFill>
                <a:latin typeface="Arial Rounded MT Bold" panose="020F0704030504030204" pitchFamily="34" charset="0"/>
              </a:rPr>
            </a:br>
            <a:br>
              <a:rPr lang="en-GB" dirty="0">
                <a:solidFill>
                  <a:srgbClr val="130E3C"/>
                </a:solidFill>
                <a:latin typeface="Arial Rounded MT Bold" panose="020F0704030504030204" pitchFamily="34" charset="0"/>
              </a:rPr>
            </a:br>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Your email | Your phone number</a:t>
            </a:r>
          </a:p>
          <a:p>
            <a:r>
              <a:rPr lang="en-GB" dirty="0">
                <a:solidFill>
                  <a:srgbClr val="130E3C"/>
                </a:solidFill>
                <a:latin typeface="Arial Rounded MT Bold" panose="020F0704030504030204" pitchFamily="34" charset="0"/>
              </a:rPr>
              <a:t>Date</a:t>
            </a: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Dear [hiring manager’s name/sir or madam],</a:t>
            </a:r>
          </a:p>
          <a:p>
            <a:endParaRPr lang="en-GB" dirty="0">
              <a:solidFill>
                <a:srgbClr val="130E3C"/>
              </a:solidFill>
              <a:latin typeface="Arial Rounded MT Bold" panose="020F0704030504030204" pitchFamily="34" charset="0"/>
            </a:endParaRPr>
          </a:p>
          <a:p>
            <a:r>
              <a:rPr lang="en-GB" b="1" dirty="0">
                <a:solidFill>
                  <a:srgbClr val="130E3C"/>
                </a:solidFill>
                <a:latin typeface="Arial Rounded MT Bold" panose="020F0704030504030204" pitchFamily="34" charset="0"/>
              </a:rPr>
              <a:t>Paragraph 1 – Introduction</a:t>
            </a:r>
          </a:p>
          <a:p>
            <a:r>
              <a:rPr lang="en-GB" dirty="0">
                <a:solidFill>
                  <a:srgbClr val="130E3C"/>
                </a:solidFill>
                <a:latin typeface="Arial Rounded MT Bold" panose="020F0704030504030204" pitchFamily="34" charset="0"/>
              </a:rPr>
              <a:t>State the job title you are applying for. Say where you saw the job advertised (if relevant). Briefly explain why you are interested in this role or company. Include one short sentence summarising why you are a suitable candidate.</a:t>
            </a:r>
          </a:p>
          <a:p>
            <a:endParaRPr lang="en-GB" dirty="0">
              <a:solidFill>
                <a:srgbClr val="130E3C"/>
              </a:solidFill>
              <a:latin typeface="Arial Rounded MT Bold" panose="020F0704030504030204" pitchFamily="34" charset="0"/>
            </a:endParaRPr>
          </a:p>
          <a:p>
            <a:r>
              <a:rPr lang="en-GB" b="1" dirty="0">
                <a:solidFill>
                  <a:srgbClr val="130E3C"/>
                </a:solidFill>
                <a:latin typeface="Arial Rounded MT Bold" panose="020F0704030504030204" pitchFamily="34" charset="0"/>
              </a:rPr>
              <a:t>Paragraph 2 – Skills and experience</a:t>
            </a:r>
          </a:p>
          <a:p>
            <a:r>
              <a:rPr lang="en-GB" dirty="0">
                <a:solidFill>
                  <a:srgbClr val="130E3C"/>
                </a:solidFill>
                <a:latin typeface="Arial Rounded MT Bold" panose="020F0704030504030204" pitchFamily="34" charset="0"/>
              </a:rPr>
              <a:t>Describe your most relevant experience (job, work placement, volunteering, education, etc.). Mention 2–3 key skills that match the job description. Give at least one specific example of something you achieved or were responsible for. Link your skills clearly to what the employer is looking for.</a:t>
            </a:r>
          </a:p>
          <a:p>
            <a:endParaRPr lang="en-GB" dirty="0">
              <a:solidFill>
                <a:srgbClr val="130E3C"/>
              </a:solidFill>
              <a:latin typeface="Arial Rounded MT Bold" panose="020F0704030504030204" pitchFamily="34" charset="0"/>
            </a:endParaRPr>
          </a:p>
          <a:p>
            <a:r>
              <a:rPr lang="en-GB" b="1" dirty="0">
                <a:solidFill>
                  <a:srgbClr val="130E3C"/>
                </a:solidFill>
                <a:latin typeface="Arial Rounded MT Bold" panose="020F0704030504030204" pitchFamily="34" charset="0"/>
              </a:rPr>
              <a:t>Paragraph 3 – Why this company</a:t>
            </a:r>
          </a:p>
          <a:p>
            <a:r>
              <a:rPr lang="en-GB" dirty="0">
                <a:solidFill>
                  <a:srgbClr val="130E3C"/>
                </a:solidFill>
                <a:latin typeface="Arial Rounded MT Bold" panose="020F0704030504030204" pitchFamily="34" charset="0"/>
              </a:rPr>
              <a:t>Explain why you want to work for this specific company. Mention something about their values, reputation, services, or goals. Briefly explain how you could contribute to their team.</a:t>
            </a:r>
          </a:p>
          <a:p>
            <a:endParaRPr lang="en-GB" dirty="0">
              <a:solidFill>
                <a:srgbClr val="130E3C"/>
              </a:solidFill>
              <a:latin typeface="Arial Rounded MT Bold" panose="020F0704030504030204" pitchFamily="34" charset="0"/>
            </a:endParaRPr>
          </a:p>
          <a:p>
            <a:r>
              <a:rPr lang="en-GB" b="1" dirty="0">
                <a:solidFill>
                  <a:srgbClr val="130E3C"/>
                </a:solidFill>
                <a:latin typeface="Arial Rounded MT Bold" panose="020F0704030504030204" pitchFamily="34" charset="0"/>
              </a:rPr>
              <a:t>Final Paragraph – Closing</a:t>
            </a:r>
          </a:p>
          <a:p>
            <a:r>
              <a:rPr lang="en-GB" dirty="0">
                <a:solidFill>
                  <a:srgbClr val="130E3C"/>
                </a:solidFill>
                <a:latin typeface="Arial Rounded MT Bold" panose="020F0704030504030204" pitchFamily="34" charset="0"/>
              </a:rPr>
              <a:t>Thank the employer for considering your application. State that you would welcome the opportunity to attend an interview. </a:t>
            </a:r>
          </a:p>
          <a:p>
            <a:endParaRPr lang="en-GB" dirty="0">
              <a:solidFill>
                <a:srgbClr val="130E3C"/>
              </a:solidFill>
              <a:latin typeface="Arial Rounded MT Bold" panose="020F0704030504030204" pitchFamily="34" charset="0"/>
            </a:endParaRPr>
          </a:p>
          <a:p>
            <a:r>
              <a:rPr lang="en-GB" dirty="0">
                <a:solidFill>
                  <a:srgbClr val="130E3C"/>
                </a:solidFill>
                <a:latin typeface="Arial Rounded MT Bold" panose="020F0704030504030204" pitchFamily="34" charset="0"/>
              </a:rPr>
              <a:t>End professionally (e.g. ‘Yours sincerely’ if you know their name, ‘Yours faithfully’ if you don’t).</a:t>
            </a:r>
          </a:p>
          <a:p>
            <a:r>
              <a:rPr lang="en-GB">
                <a:solidFill>
                  <a:srgbClr val="130E3C"/>
                </a:solidFill>
                <a:latin typeface="Arial Rounded MT Bold" panose="020F0704030504030204" pitchFamily="34" charset="0"/>
              </a:rPr>
              <a:t>Your name </a:t>
            </a:r>
            <a:endParaRPr lang="en-GB" dirty="0">
              <a:solidFill>
                <a:srgbClr val="130E3C"/>
              </a:solidFill>
              <a:latin typeface="Arial Rounded MT Bold" panose="020F0704030504030204" pitchFamily="34" charset="0"/>
            </a:endParaRPr>
          </a:p>
        </p:txBody>
      </p:sp>
    </p:spTree>
    <p:extLst>
      <p:ext uri="{BB962C8B-B14F-4D97-AF65-F5344CB8AC3E}">
        <p14:creationId xmlns:p14="http://schemas.microsoft.com/office/powerpoint/2010/main" val="1519312989"/>
      </p:ext>
    </p:extLst>
  </p:cSld>
  <p:clrMapOvr>
    <a:masterClrMapping/>
  </p:clrMapOvr>
</p:sld>
</file>

<file path=ppt/theme/theme1.xml><?xml version="1.0" encoding="utf-8"?>
<a:theme xmlns:a="http://schemas.openxmlformats.org/drawingml/2006/main" name="1_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1019</TotalTime>
  <Words>259</Words>
  <Application>Microsoft Office PowerPoint</Application>
  <PresentationFormat>A4 Paper (210x297 mm)</PresentationFormat>
  <Paragraphs>25</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Arial Rounded</vt:lpstr>
      <vt:lpstr>Arial Rounded MT Bold</vt:lpstr>
      <vt:lpstr>Calibri</vt:lpstr>
      <vt:lpstr>1_Office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Clare Faulkner</dc:creator>
  <cp:lastModifiedBy>Clare Faulkner</cp:lastModifiedBy>
  <cp:revision>24</cp:revision>
  <dcterms:created xsi:type="dcterms:W3CDTF">2025-02-26T15:46:15Z</dcterms:created>
  <dcterms:modified xsi:type="dcterms:W3CDTF">2026-02-20T11:32:46Z</dcterms:modified>
</cp:coreProperties>
</file>