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6"/>
  </p:notesMasterIdLst>
  <p:sldIdLst>
    <p:sldId id="261" r:id="rId2"/>
    <p:sldId id="260" r:id="rId3"/>
    <p:sldId id="258" r:id="rId4"/>
    <p:sldId id="259" r:id="rId5"/>
  </p:sldIdLst>
  <p:sldSz cx="6858000" cy="9906000" type="A4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9" roundtripDataSignature="AMtx7mj2KcUZo7hfzotuErGnRfksbj2a+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30E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320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360613" y="1143000"/>
            <a:ext cx="21367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07C0182C-F29D-C74B-F5E7-C92C5F138A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B681F651-E8E6-27C7-90DB-D183B6553E8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243E2B0A-A99C-CE38-6DD5-7B49D1D56BC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1621115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6721DF18-D5B8-C82B-9D6E-00211B063B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4CDD1F1E-C375-892E-0A7C-09227D8F4FA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DF22B18D-C949-F486-5008-29D3E01E828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525757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39B7ED47-AF65-BA15-F5FA-F0678176D6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60E65893-A205-1AEC-D2D6-58E4099EC73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6D6F7085-35DB-E0E8-5E02-8BDA18D3D7E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728940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FAC506BC-2DE4-CCF4-28AF-09B35CE9FB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E88E724B-AE03-3C08-1C86-DB0F6D9F2D2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82B5C3EC-6944-B86F-42B2-564584A8F8A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2931418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1449696" y="3985464"/>
            <a:ext cx="8394877" cy="147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-1550679" y="2549570"/>
            <a:ext cx="8394877" cy="4350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86367" y="2822135"/>
            <a:ext cx="6285266" cy="5915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9D60984E-B353-63F0-D557-BC3A82F700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>
            <a:extLst>
              <a:ext uri="{FF2B5EF4-FFF2-40B4-BE49-F238E27FC236}">
                <a16:creationId xmlns:a16="http://schemas.microsoft.com/office/drawing/2014/main" id="{1111698D-DD04-69EF-981D-72EA4F412E59}"/>
              </a:ext>
            </a:extLst>
          </p:cNvPr>
          <p:cNvSpPr/>
          <p:nvPr/>
        </p:nvSpPr>
        <p:spPr>
          <a:xfrm>
            <a:off x="187926" y="973330"/>
            <a:ext cx="6482147" cy="519358"/>
          </a:xfrm>
          <a:prstGeom prst="roundRect">
            <a:avLst>
              <a:gd name="adj" fmla="val 4891"/>
            </a:avLst>
          </a:prstGeom>
          <a:noFill/>
          <a:ln w="28575" cap="flat" cmpd="sng">
            <a:solidFill>
              <a:srgbClr val="130E3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6350" marR="175260" lvl="0" indent="0" algn="ctr" rtl="0">
              <a:lnSpc>
                <a:spcPct val="104000"/>
              </a:lnSpc>
              <a:spcBef>
                <a:spcPts val="0"/>
              </a:spcBef>
              <a:spcAft>
                <a:spcPts val="25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Take some time to complete the audit below.</a:t>
            </a:r>
            <a:endParaRPr i="0" u="none" strike="noStrike" cap="none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</p:txBody>
      </p:sp>
      <p:sp>
        <p:nvSpPr>
          <p:cNvPr id="87" name="Google Shape;87;p1">
            <a:extLst>
              <a:ext uri="{FF2B5EF4-FFF2-40B4-BE49-F238E27FC236}">
                <a16:creationId xmlns:a16="http://schemas.microsoft.com/office/drawing/2014/main" id="{C7A515F4-8EB9-85AA-1623-223B9FA94361}"/>
              </a:ext>
            </a:extLst>
          </p:cNvPr>
          <p:cNvSpPr txBox="1"/>
          <p:nvPr/>
        </p:nvSpPr>
        <p:spPr>
          <a:xfrm>
            <a:off x="2946180" y="9605963"/>
            <a:ext cx="3800700" cy="2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1" i="0" u="none" strike="noStrike" cap="none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Developing Experts Copyright 2026 All Rights Reserved</a:t>
            </a:r>
            <a:endParaRPr sz="1400" b="0" i="0" u="none" strike="noStrike" cap="none" dirty="0">
              <a:solidFill>
                <a:srgbClr val="130E3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8" name="Google Shape;88;p1" descr="A black and grey logo with a blue line&#10;&#10;AI-generated content may be incorrect.">
            <a:extLst>
              <a:ext uri="{FF2B5EF4-FFF2-40B4-BE49-F238E27FC236}">
                <a16:creationId xmlns:a16="http://schemas.microsoft.com/office/drawing/2014/main" id="{DF3DAE1D-C11F-B135-6FA1-77E10B3E4DD9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78231" y="132704"/>
            <a:ext cx="1009934" cy="600908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>
            <a:extLst>
              <a:ext uri="{FF2B5EF4-FFF2-40B4-BE49-F238E27FC236}">
                <a16:creationId xmlns:a16="http://schemas.microsoft.com/office/drawing/2014/main" id="{620A4C0E-459B-4FEB-3A37-D98E531AE4E7}"/>
              </a:ext>
            </a:extLst>
          </p:cNvPr>
          <p:cNvSpPr txBox="1"/>
          <p:nvPr/>
        </p:nvSpPr>
        <p:spPr>
          <a:xfrm>
            <a:off x="1756153" y="187703"/>
            <a:ext cx="5619795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GB" sz="1600" b="1" i="0" u="none" strike="noStrike" cap="none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VWE: Morgan Sindall Construction – Day 4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GB" sz="1600" i="0" u="none" strike="noStrike" cap="none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Handout 1 – Communication audit</a:t>
            </a:r>
            <a:endParaRPr sz="1050" i="0" u="none" strike="noStrike" cap="none" dirty="0">
              <a:solidFill>
                <a:srgbClr val="000000"/>
              </a:solidFill>
              <a:latin typeface="Arial Rounded MT Bold" panose="020F0704030504030204" pitchFamily="34" charset="0"/>
              <a:sym typeface="Arial"/>
            </a:endParaRPr>
          </a:p>
        </p:txBody>
      </p:sp>
      <p:cxnSp>
        <p:nvCxnSpPr>
          <p:cNvPr id="106" name="Google Shape;106;p1">
            <a:extLst>
              <a:ext uri="{FF2B5EF4-FFF2-40B4-BE49-F238E27FC236}">
                <a16:creationId xmlns:a16="http://schemas.microsoft.com/office/drawing/2014/main" id="{D3E4AE5D-47E5-2C45-EDF7-96DF68BBD2CB}"/>
              </a:ext>
            </a:extLst>
          </p:cNvPr>
          <p:cNvCxnSpPr/>
          <p:nvPr/>
        </p:nvCxnSpPr>
        <p:spPr>
          <a:xfrm>
            <a:off x="176211" y="882729"/>
            <a:ext cx="6505575" cy="3417"/>
          </a:xfrm>
          <a:prstGeom prst="straightConnector1">
            <a:avLst/>
          </a:prstGeom>
          <a:noFill/>
          <a:ln w="28575" cap="flat" cmpd="sng">
            <a:solidFill>
              <a:srgbClr val="130E3C"/>
            </a:solidFill>
            <a:prstDash val="solid"/>
            <a:round/>
            <a:headEnd type="none" w="sm" len="sm"/>
            <a:tailEnd type="none" w="sm" len="sm"/>
          </a:ln>
          <a:effectLst>
            <a:outerShdw dist="20000" sx="1000" sy="1000" rotWithShape="0">
              <a:srgbClr val="000000"/>
            </a:outerShdw>
          </a:effectLst>
        </p:spPr>
      </p:cxnSp>
      <p:pic>
        <p:nvPicPr>
          <p:cNvPr id="2" name="Picture 6" descr="A blue square with white letters&#10;&#10;Description automatically generated">
            <a:extLst>
              <a:ext uri="{FF2B5EF4-FFF2-40B4-BE49-F238E27FC236}">
                <a16:creationId xmlns:a16="http://schemas.microsoft.com/office/drawing/2014/main" id="{EAFEFE5B-E224-9A88-3265-330542C9DC73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988" y="45303"/>
            <a:ext cx="812799" cy="756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Google Shape;84;p1">
            <a:extLst>
              <a:ext uri="{FF2B5EF4-FFF2-40B4-BE49-F238E27FC236}">
                <a16:creationId xmlns:a16="http://schemas.microsoft.com/office/drawing/2014/main" id="{6ADF346F-6E9F-2978-3B90-9614695B732D}"/>
              </a:ext>
            </a:extLst>
          </p:cNvPr>
          <p:cNvSpPr/>
          <p:nvPr/>
        </p:nvSpPr>
        <p:spPr>
          <a:xfrm>
            <a:off x="187926" y="1645222"/>
            <a:ext cx="6482147" cy="7895391"/>
          </a:xfrm>
          <a:prstGeom prst="roundRect">
            <a:avLst>
              <a:gd name="adj" fmla="val 680"/>
            </a:avLst>
          </a:prstGeom>
          <a:noFill/>
          <a:ln w="28575" cap="flat" cmpd="sng">
            <a:solidFill>
              <a:srgbClr val="130E3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br>
              <a:rPr lang="en-GB" dirty="0"/>
            </a:b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B05CDB9-B8B1-E291-DB93-1BC49E6E767E}"/>
              </a:ext>
            </a:extLst>
          </p:cNvPr>
          <p:cNvSpPr txBox="1"/>
          <p:nvPr/>
        </p:nvSpPr>
        <p:spPr>
          <a:xfrm>
            <a:off x="166490" y="1782537"/>
            <a:ext cx="6525016" cy="74174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GB" b="1" dirty="0">
                <a:solidFill>
                  <a:srgbClr val="130E3C"/>
                </a:solidFill>
                <a:latin typeface="Arial Rounded MT Bold" panose="020F0704030504030204" pitchFamily="34" charset="0"/>
              </a:rPr>
              <a:t>Communication audit</a:t>
            </a:r>
          </a:p>
          <a:p>
            <a:pPr algn="ctr">
              <a:buNone/>
            </a:pPr>
            <a:endParaRPr lang="en-GB" b="1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pPr>
              <a:buNone/>
            </a:pPr>
            <a:r>
              <a:rPr lang="en-GB" b="1" dirty="0">
                <a:solidFill>
                  <a:srgbClr val="130E3C"/>
                </a:solidFill>
                <a:latin typeface="Arial Rounded MT Bold" panose="020F0704030504030204" pitchFamily="34" charset="0"/>
              </a:rPr>
              <a:t>Step 1: Discover your communication style </a:t>
            </a: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For each question, highlight or circle the option that most describes you.</a:t>
            </a:r>
          </a:p>
          <a:p>
            <a:pPr>
              <a:buNone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When talking to others, I usually:</a:t>
            </a: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A. Talk more than I listen</a:t>
            </a: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B. Listen more than I talk</a:t>
            </a: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C. Balance talking and listening equally</a:t>
            </a:r>
          </a:p>
          <a:p>
            <a:pPr>
              <a:buNone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How do I usually respond to questions or challenges?</a:t>
            </a: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A. Calmly and thoughtfully</a:t>
            </a: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B. Quickly and directly</a:t>
            </a: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C. Hesitantly or nervously</a:t>
            </a:r>
          </a:p>
          <a:p>
            <a:pPr>
              <a:buNone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I feel most comfortable sharing my ideas:</a:t>
            </a: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A. In a group</a:t>
            </a: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B. One-on-one</a:t>
            </a: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C. Only when I’m prepared</a:t>
            </a:r>
          </a:p>
          <a:p>
            <a:pPr>
              <a:buNone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When I receive feedback or criticism, I:</a:t>
            </a: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A. Accept it easily</a:t>
            </a: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B. Defend my point of view</a:t>
            </a: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C. Feel nervous or unsure</a:t>
            </a:r>
          </a:p>
          <a:p>
            <a:pPr>
              <a:buNone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I prefer to communicate:</a:t>
            </a: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A. Verbally (speaking)</a:t>
            </a: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B. In writing (emails, messages, reports)</a:t>
            </a: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C. Both equally</a:t>
            </a:r>
          </a:p>
          <a:p>
            <a:pPr>
              <a:buNone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When explaining something, I usually:</a:t>
            </a: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A. Give lots of detail</a:t>
            </a: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B. Keep it simple</a:t>
            </a: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C. Adapt depending on the person</a:t>
            </a:r>
          </a:p>
        </p:txBody>
      </p:sp>
    </p:spTree>
    <p:extLst>
      <p:ext uri="{BB962C8B-B14F-4D97-AF65-F5344CB8AC3E}">
        <p14:creationId xmlns:p14="http://schemas.microsoft.com/office/powerpoint/2010/main" val="15193129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BE78BAFE-50CB-8291-4A9D-A97FB9E227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">
            <a:extLst>
              <a:ext uri="{FF2B5EF4-FFF2-40B4-BE49-F238E27FC236}">
                <a16:creationId xmlns:a16="http://schemas.microsoft.com/office/drawing/2014/main" id="{C281E5A8-B73D-E047-9AE0-896C220168F9}"/>
              </a:ext>
            </a:extLst>
          </p:cNvPr>
          <p:cNvSpPr txBox="1"/>
          <p:nvPr/>
        </p:nvSpPr>
        <p:spPr>
          <a:xfrm>
            <a:off x="2946180" y="9605963"/>
            <a:ext cx="3800700" cy="2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1" i="0" u="none" strike="noStrike" cap="none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Developing Experts Copyright 2026 All Rights Reserved</a:t>
            </a:r>
            <a:endParaRPr sz="1400" b="0" i="0" u="none" strike="noStrike" cap="none" dirty="0">
              <a:solidFill>
                <a:srgbClr val="130E3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8" name="Google Shape;88;p1" descr="A black and grey logo with a blue line&#10;&#10;AI-generated content may be incorrect.">
            <a:extLst>
              <a:ext uri="{FF2B5EF4-FFF2-40B4-BE49-F238E27FC236}">
                <a16:creationId xmlns:a16="http://schemas.microsoft.com/office/drawing/2014/main" id="{D8E72F8C-720F-B4CD-D44A-829563E04C01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78231" y="132704"/>
            <a:ext cx="1009934" cy="600908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>
            <a:extLst>
              <a:ext uri="{FF2B5EF4-FFF2-40B4-BE49-F238E27FC236}">
                <a16:creationId xmlns:a16="http://schemas.microsoft.com/office/drawing/2014/main" id="{10428101-107D-F664-30CF-644D6DAEC4B4}"/>
              </a:ext>
            </a:extLst>
          </p:cNvPr>
          <p:cNvSpPr txBox="1"/>
          <p:nvPr/>
        </p:nvSpPr>
        <p:spPr>
          <a:xfrm>
            <a:off x="1756153" y="187703"/>
            <a:ext cx="5619795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GB" sz="1600" b="1" i="0" u="none" strike="noStrike" cap="none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VWE: Morgan Sindall Construction – Day 4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GB" sz="1600" i="0" u="none" strike="noStrike" cap="none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Handout 1 – Communication audit</a:t>
            </a:r>
            <a:endParaRPr sz="1050" i="0" u="none" strike="noStrike" cap="none" dirty="0">
              <a:solidFill>
                <a:srgbClr val="000000"/>
              </a:solidFill>
              <a:latin typeface="Arial Rounded MT Bold" panose="020F0704030504030204" pitchFamily="34" charset="0"/>
              <a:sym typeface="Arial"/>
            </a:endParaRPr>
          </a:p>
        </p:txBody>
      </p:sp>
      <p:cxnSp>
        <p:nvCxnSpPr>
          <p:cNvPr id="106" name="Google Shape;106;p1">
            <a:extLst>
              <a:ext uri="{FF2B5EF4-FFF2-40B4-BE49-F238E27FC236}">
                <a16:creationId xmlns:a16="http://schemas.microsoft.com/office/drawing/2014/main" id="{69A1A608-690F-A1E3-EC68-9E1B62A63EFA}"/>
              </a:ext>
            </a:extLst>
          </p:cNvPr>
          <p:cNvCxnSpPr/>
          <p:nvPr/>
        </p:nvCxnSpPr>
        <p:spPr>
          <a:xfrm>
            <a:off x="176211" y="882729"/>
            <a:ext cx="6505575" cy="3417"/>
          </a:xfrm>
          <a:prstGeom prst="straightConnector1">
            <a:avLst/>
          </a:prstGeom>
          <a:noFill/>
          <a:ln w="28575" cap="flat" cmpd="sng">
            <a:solidFill>
              <a:srgbClr val="130E3C"/>
            </a:solidFill>
            <a:prstDash val="solid"/>
            <a:round/>
            <a:headEnd type="none" w="sm" len="sm"/>
            <a:tailEnd type="none" w="sm" len="sm"/>
          </a:ln>
          <a:effectLst>
            <a:outerShdw dist="20000" sx="1000" sy="1000" rotWithShape="0">
              <a:srgbClr val="000000"/>
            </a:outerShdw>
          </a:effectLst>
        </p:spPr>
      </p:cxnSp>
      <p:pic>
        <p:nvPicPr>
          <p:cNvPr id="2" name="Picture 6" descr="A blue square with white letters&#10;&#10;Description automatically generated">
            <a:extLst>
              <a:ext uri="{FF2B5EF4-FFF2-40B4-BE49-F238E27FC236}">
                <a16:creationId xmlns:a16="http://schemas.microsoft.com/office/drawing/2014/main" id="{5E1B37AF-BB35-A6F7-7F17-3EF575D62104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988" y="45303"/>
            <a:ext cx="812799" cy="756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Google Shape;84;p1">
            <a:extLst>
              <a:ext uri="{FF2B5EF4-FFF2-40B4-BE49-F238E27FC236}">
                <a16:creationId xmlns:a16="http://schemas.microsoft.com/office/drawing/2014/main" id="{91E8340D-499B-9D36-CEC0-18307E0B7FCA}"/>
              </a:ext>
            </a:extLst>
          </p:cNvPr>
          <p:cNvSpPr/>
          <p:nvPr/>
        </p:nvSpPr>
        <p:spPr>
          <a:xfrm>
            <a:off x="187926" y="1035264"/>
            <a:ext cx="6482147" cy="8505350"/>
          </a:xfrm>
          <a:prstGeom prst="roundRect">
            <a:avLst>
              <a:gd name="adj" fmla="val 680"/>
            </a:avLst>
          </a:prstGeom>
          <a:noFill/>
          <a:ln w="28575" cap="flat" cmpd="sng">
            <a:solidFill>
              <a:srgbClr val="130E3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br>
              <a:rPr lang="en-GB" dirty="0"/>
            </a:b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2ECBA0E-89F1-BC74-2F03-F3548AEECEE6}"/>
              </a:ext>
            </a:extLst>
          </p:cNvPr>
          <p:cNvSpPr txBox="1"/>
          <p:nvPr/>
        </p:nvSpPr>
        <p:spPr>
          <a:xfrm>
            <a:off x="166490" y="1169369"/>
            <a:ext cx="6525016" cy="80637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If someone disagrees with me, I:</a:t>
            </a: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A. Try to convince them</a:t>
            </a: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B. Stay quiet</a:t>
            </a: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C. Look for compromise</a:t>
            </a:r>
          </a:p>
          <a:p>
            <a:pPr>
              <a:buNone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I usually:</a:t>
            </a: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A. Plan what I’m going to say</a:t>
            </a: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B. Speak spontaneously</a:t>
            </a: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C. Mix both approaches</a:t>
            </a:r>
          </a:p>
          <a:p>
            <a:pPr>
              <a:buNone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I am aware of my tone, body language, and facial expressions:</a:t>
            </a: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A. Always</a:t>
            </a: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B. Sometimes</a:t>
            </a: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C. Rarely</a:t>
            </a:r>
          </a:p>
          <a:p>
            <a:pPr>
              <a:buNone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After communicating with someone new, I usually feel:</a:t>
            </a: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A. Confident</a:t>
            </a: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B. Anxious</a:t>
            </a: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C. Neutral</a:t>
            </a:r>
          </a:p>
          <a:p>
            <a:pPr>
              <a:buNone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pPr>
              <a:buNone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Now count now many of each letter you selected: </a:t>
            </a: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A: _____</a:t>
            </a: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B: _____</a:t>
            </a: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C: _____</a:t>
            </a:r>
          </a:p>
          <a:p>
            <a:pPr>
              <a:buNone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If you chose mostly ‘A’s, you may have an assertive/expressive style.</a:t>
            </a: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If you chose mostly ‘B’s, you may have a passive/analytical style. </a:t>
            </a:r>
          </a:p>
          <a:p>
            <a:pPr>
              <a:buNone/>
            </a:pPr>
            <a:r>
              <a:rPr lang="en-GB" dirty="0" err="1">
                <a:solidFill>
                  <a:srgbClr val="130E3C"/>
                </a:solidFill>
                <a:latin typeface="Arial Rounded MT Bold" panose="020F0704030504030204" pitchFamily="34" charset="0"/>
              </a:rPr>
              <a:t>Ifyou</a:t>
            </a: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 chose mostly ‘C’s, you may have an adaptable/reflective style. </a:t>
            </a:r>
          </a:p>
          <a:p>
            <a:pPr>
              <a:buNone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pPr>
              <a:buNone/>
            </a:pPr>
            <a:r>
              <a:rPr lang="en-GB" b="1" dirty="0">
                <a:solidFill>
                  <a:srgbClr val="130E3C"/>
                </a:solidFill>
                <a:latin typeface="Arial Rounded MT Bold" panose="020F0704030504030204" pitchFamily="34" charset="0"/>
              </a:rPr>
              <a:t>Step 2: Self-reflection</a:t>
            </a: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Answer honestly:</a:t>
            </a: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How do I usually communicate? (Consider whether you are quiet, assertive, detailed, fast, or nervous.)</a:t>
            </a:r>
          </a:p>
          <a:p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_____________________________________________________________________________________________________________________________________________________________________________________________________________________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12777829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17997241-E516-70AB-6FC6-D34C277A42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">
            <a:extLst>
              <a:ext uri="{FF2B5EF4-FFF2-40B4-BE49-F238E27FC236}">
                <a16:creationId xmlns:a16="http://schemas.microsoft.com/office/drawing/2014/main" id="{CAECEDFC-5D3A-0109-7729-7F9B590FD477}"/>
              </a:ext>
            </a:extLst>
          </p:cNvPr>
          <p:cNvSpPr txBox="1"/>
          <p:nvPr/>
        </p:nvSpPr>
        <p:spPr>
          <a:xfrm>
            <a:off x="2946180" y="9605963"/>
            <a:ext cx="3800700" cy="2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1" i="0" u="none" strike="noStrike" cap="none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Developing Experts Copyright 2026 All Rights Reserved</a:t>
            </a:r>
            <a:endParaRPr sz="1400" b="0" i="0" u="none" strike="noStrike" cap="none" dirty="0">
              <a:solidFill>
                <a:srgbClr val="130E3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8" name="Google Shape;88;p1" descr="A black and grey logo with a blue line&#10;&#10;AI-generated content may be incorrect.">
            <a:extLst>
              <a:ext uri="{FF2B5EF4-FFF2-40B4-BE49-F238E27FC236}">
                <a16:creationId xmlns:a16="http://schemas.microsoft.com/office/drawing/2014/main" id="{F40EC71C-7C74-40B1-4566-E888821C4E7B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78231" y="132704"/>
            <a:ext cx="1009934" cy="600908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>
            <a:extLst>
              <a:ext uri="{FF2B5EF4-FFF2-40B4-BE49-F238E27FC236}">
                <a16:creationId xmlns:a16="http://schemas.microsoft.com/office/drawing/2014/main" id="{751BA4FB-BBE0-3916-0279-F6104A415C3F}"/>
              </a:ext>
            </a:extLst>
          </p:cNvPr>
          <p:cNvSpPr txBox="1"/>
          <p:nvPr/>
        </p:nvSpPr>
        <p:spPr>
          <a:xfrm>
            <a:off x="1756153" y="187703"/>
            <a:ext cx="5619795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GB" sz="1600" b="1" i="0" u="none" strike="noStrike" cap="none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VWE: Morgan Sindall Construction – Day 4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GB" sz="1600" i="0" u="none" strike="noStrike" cap="none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Handout 1 – Communication audit</a:t>
            </a:r>
            <a:endParaRPr sz="1050" i="0" u="none" strike="noStrike" cap="none" dirty="0">
              <a:solidFill>
                <a:srgbClr val="000000"/>
              </a:solidFill>
              <a:latin typeface="Arial Rounded MT Bold" panose="020F0704030504030204" pitchFamily="34" charset="0"/>
              <a:sym typeface="Arial"/>
            </a:endParaRPr>
          </a:p>
        </p:txBody>
      </p:sp>
      <p:cxnSp>
        <p:nvCxnSpPr>
          <p:cNvPr id="106" name="Google Shape;106;p1">
            <a:extLst>
              <a:ext uri="{FF2B5EF4-FFF2-40B4-BE49-F238E27FC236}">
                <a16:creationId xmlns:a16="http://schemas.microsoft.com/office/drawing/2014/main" id="{4493CB9A-A07D-CD07-FA2B-CFCFAF0B28E2}"/>
              </a:ext>
            </a:extLst>
          </p:cNvPr>
          <p:cNvCxnSpPr/>
          <p:nvPr/>
        </p:nvCxnSpPr>
        <p:spPr>
          <a:xfrm>
            <a:off x="176211" y="882729"/>
            <a:ext cx="6505575" cy="3417"/>
          </a:xfrm>
          <a:prstGeom prst="straightConnector1">
            <a:avLst/>
          </a:prstGeom>
          <a:noFill/>
          <a:ln w="28575" cap="flat" cmpd="sng">
            <a:solidFill>
              <a:srgbClr val="130E3C"/>
            </a:solidFill>
            <a:prstDash val="solid"/>
            <a:round/>
            <a:headEnd type="none" w="sm" len="sm"/>
            <a:tailEnd type="none" w="sm" len="sm"/>
          </a:ln>
          <a:effectLst>
            <a:outerShdw dist="20000" sx="1000" sy="1000" rotWithShape="0">
              <a:srgbClr val="000000"/>
            </a:outerShdw>
          </a:effectLst>
        </p:spPr>
      </p:cxnSp>
      <p:pic>
        <p:nvPicPr>
          <p:cNvPr id="2" name="Picture 6" descr="A blue square with white letters&#10;&#10;Description automatically generated">
            <a:extLst>
              <a:ext uri="{FF2B5EF4-FFF2-40B4-BE49-F238E27FC236}">
                <a16:creationId xmlns:a16="http://schemas.microsoft.com/office/drawing/2014/main" id="{03E5CE22-62F4-BE97-BC84-DCB323DC3860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988" y="45303"/>
            <a:ext cx="812799" cy="756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Google Shape;84;p1">
            <a:extLst>
              <a:ext uri="{FF2B5EF4-FFF2-40B4-BE49-F238E27FC236}">
                <a16:creationId xmlns:a16="http://schemas.microsoft.com/office/drawing/2014/main" id="{983F1587-BF35-4E5C-38DA-8E51733436F6}"/>
              </a:ext>
            </a:extLst>
          </p:cNvPr>
          <p:cNvSpPr/>
          <p:nvPr/>
        </p:nvSpPr>
        <p:spPr>
          <a:xfrm>
            <a:off x="187926" y="996438"/>
            <a:ext cx="6482147" cy="8609526"/>
          </a:xfrm>
          <a:prstGeom prst="roundRect">
            <a:avLst>
              <a:gd name="adj" fmla="val 680"/>
            </a:avLst>
          </a:prstGeom>
          <a:noFill/>
          <a:ln w="28575" cap="flat" cmpd="sng">
            <a:solidFill>
              <a:srgbClr val="130E3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br>
              <a:rPr lang="en-GB" dirty="0"/>
            </a:b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9AE3A15-25BD-5F6B-2F69-AEF71AC83AF5}"/>
              </a:ext>
            </a:extLst>
          </p:cNvPr>
          <p:cNvSpPr txBox="1"/>
          <p:nvPr/>
        </p:nvSpPr>
        <p:spPr>
          <a:xfrm>
            <a:off x="166490" y="966595"/>
            <a:ext cx="6525016" cy="8710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Do I speak clearly and confidently?</a:t>
            </a:r>
            <a:b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</a:b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_____________________________________________________________________________________________________________________________________________________________________________________________________________________</a:t>
            </a: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Do I listen carefully, or do I often interrupt?</a:t>
            </a:r>
          </a:p>
          <a:p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_____________________________________________________________________________________________________________________________________________________________________________________________________________________</a:t>
            </a:r>
          </a:p>
          <a:p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How comfortable am I explaining ideas to someone I don’t know?</a:t>
            </a:r>
            <a:b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</a:b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_____________________________________________________________________________________________________________________________________________________________________________________________________________________</a:t>
            </a: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How do I handle questions or unexpected comments?</a:t>
            </a:r>
          </a:p>
          <a:p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_____________________________________________________________________________________________________________________________________________________________________________________________________________________</a:t>
            </a:r>
          </a:p>
          <a:p>
            <a:pPr>
              <a:buNone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pPr>
              <a:buNone/>
            </a:pPr>
            <a:r>
              <a:rPr lang="en-GB" b="1" dirty="0">
                <a:solidFill>
                  <a:srgbClr val="130E3C"/>
                </a:solidFill>
                <a:latin typeface="Arial Rounded MT Bold" panose="020F0704030504030204" pitchFamily="34" charset="0"/>
              </a:rPr>
              <a:t>Step 3: Strengths and weaknesses</a:t>
            </a: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My strengths in communication: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____________________________________________________________________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____________________________________________________________________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____________________________________________________________________</a:t>
            </a: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Areas I want to improve: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____________________________________________________________________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____________________________________________________________________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____________________________________________________________________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pPr>
              <a:buNone/>
            </a:pPr>
            <a:r>
              <a:rPr lang="en-GB" b="1" dirty="0">
                <a:solidFill>
                  <a:srgbClr val="130E3C"/>
                </a:solidFill>
                <a:latin typeface="Arial Rounded MT Bold" panose="020F0704030504030204" pitchFamily="34" charset="0"/>
              </a:rPr>
              <a:t>Step 4: Confidence strategies</a:t>
            </a: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Highlight at least 3 strategies that would help you to feel confident when speaking to a client: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Speaking slowly and clearly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Maintaining eye contact or focusing on a friendly point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Preparing key points before a meeting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Using positive body language (straight posture, relaxed gestures)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Visualising the conversation going well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Practising with a peer or recording myself</a:t>
            </a:r>
            <a:b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</a:br>
            <a:b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</a:b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Can you think of any strategies of your own that you could try?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____________________________________________________________________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____________________________________________________________________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41933575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A0E90F49-92A8-73FA-EDB6-27FB9167D0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">
            <a:extLst>
              <a:ext uri="{FF2B5EF4-FFF2-40B4-BE49-F238E27FC236}">
                <a16:creationId xmlns:a16="http://schemas.microsoft.com/office/drawing/2014/main" id="{283034A9-9F83-CB38-7044-3ED7D7D370EF}"/>
              </a:ext>
            </a:extLst>
          </p:cNvPr>
          <p:cNvSpPr txBox="1"/>
          <p:nvPr/>
        </p:nvSpPr>
        <p:spPr>
          <a:xfrm>
            <a:off x="2946180" y="9605963"/>
            <a:ext cx="3800700" cy="2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1" i="0" u="none" strike="noStrike" cap="none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Developing Experts Copyright 2026 All Rights Reserved</a:t>
            </a:r>
            <a:endParaRPr sz="1400" b="0" i="0" u="none" strike="noStrike" cap="none" dirty="0">
              <a:solidFill>
                <a:srgbClr val="130E3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8" name="Google Shape;88;p1" descr="A black and grey logo with a blue line&#10;&#10;AI-generated content may be incorrect.">
            <a:extLst>
              <a:ext uri="{FF2B5EF4-FFF2-40B4-BE49-F238E27FC236}">
                <a16:creationId xmlns:a16="http://schemas.microsoft.com/office/drawing/2014/main" id="{E3F601DC-740A-DD7F-F523-DF1A85F1D6EF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78231" y="132704"/>
            <a:ext cx="1009934" cy="600908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>
            <a:extLst>
              <a:ext uri="{FF2B5EF4-FFF2-40B4-BE49-F238E27FC236}">
                <a16:creationId xmlns:a16="http://schemas.microsoft.com/office/drawing/2014/main" id="{BEBBF37F-FA40-DD13-35F7-C84D84C4A961}"/>
              </a:ext>
            </a:extLst>
          </p:cNvPr>
          <p:cNvSpPr txBox="1"/>
          <p:nvPr/>
        </p:nvSpPr>
        <p:spPr>
          <a:xfrm>
            <a:off x="1756153" y="187703"/>
            <a:ext cx="5619795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GB" sz="1600" b="1" i="0" u="none" strike="noStrike" cap="none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VWE: Morgan Sindall Construction – Day 4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GB" sz="1600" i="0" u="none" strike="noStrike" cap="none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Handout 1 – Communication audit</a:t>
            </a:r>
            <a:endParaRPr sz="1050" i="0" u="none" strike="noStrike" cap="none" dirty="0">
              <a:solidFill>
                <a:srgbClr val="000000"/>
              </a:solidFill>
              <a:latin typeface="Arial Rounded MT Bold" panose="020F0704030504030204" pitchFamily="34" charset="0"/>
              <a:sym typeface="Arial"/>
            </a:endParaRPr>
          </a:p>
        </p:txBody>
      </p:sp>
      <p:cxnSp>
        <p:nvCxnSpPr>
          <p:cNvPr id="106" name="Google Shape;106;p1">
            <a:extLst>
              <a:ext uri="{FF2B5EF4-FFF2-40B4-BE49-F238E27FC236}">
                <a16:creationId xmlns:a16="http://schemas.microsoft.com/office/drawing/2014/main" id="{190952F9-58FB-C44C-8099-6A852B826C10}"/>
              </a:ext>
            </a:extLst>
          </p:cNvPr>
          <p:cNvCxnSpPr/>
          <p:nvPr/>
        </p:nvCxnSpPr>
        <p:spPr>
          <a:xfrm>
            <a:off x="176211" y="882729"/>
            <a:ext cx="6505575" cy="3417"/>
          </a:xfrm>
          <a:prstGeom prst="straightConnector1">
            <a:avLst/>
          </a:prstGeom>
          <a:noFill/>
          <a:ln w="28575" cap="flat" cmpd="sng">
            <a:solidFill>
              <a:srgbClr val="130E3C"/>
            </a:solidFill>
            <a:prstDash val="solid"/>
            <a:round/>
            <a:headEnd type="none" w="sm" len="sm"/>
            <a:tailEnd type="none" w="sm" len="sm"/>
          </a:ln>
          <a:effectLst>
            <a:outerShdw dist="20000" sx="1000" sy="1000" rotWithShape="0">
              <a:srgbClr val="000000"/>
            </a:outerShdw>
          </a:effectLst>
        </p:spPr>
      </p:cxnSp>
      <p:pic>
        <p:nvPicPr>
          <p:cNvPr id="2" name="Picture 6" descr="A blue square with white letters&#10;&#10;Description automatically generated">
            <a:extLst>
              <a:ext uri="{FF2B5EF4-FFF2-40B4-BE49-F238E27FC236}">
                <a16:creationId xmlns:a16="http://schemas.microsoft.com/office/drawing/2014/main" id="{1ACD92E4-8781-E05B-38AF-1BAE676A97F0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988" y="45303"/>
            <a:ext cx="812799" cy="756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Google Shape;84;p1">
            <a:extLst>
              <a:ext uri="{FF2B5EF4-FFF2-40B4-BE49-F238E27FC236}">
                <a16:creationId xmlns:a16="http://schemas.microsoft.com/office/drawing/2014/main" id="{3A87B5AB-5A9A-3B57-0AD6-DAAFE095554B}"/>
              </a:ext>
            </a:extLst>
          </p:cNvPr>
          <p:cNvSpPr/>
          <p:nvPr/>
        </p:nvSpPr>
        <p:spPr>
          <a:xfrm>
            <a:off x="187926" y="1035264"/>
            <a:ext cx="6482147" cy="8505350"/>
          </a:xfrm>
          <a:prstGeom prst="roundRect">
            <a:avLst>
              <a:gd name="adj" fmla="val 680"/>
            </a:avLst>
          </a:prstGeom>
          <a:noFill/>
          <a:ln w="28575" cap="flat" cmpd="sng">
            <a:solidFill>
              <a:srgbClr val="130E3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br>
              <a:rPr lang="en-GB" dirty="0"/>
            </a:b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EA153E5-5287-F1D4-B689-4116F5F6EFDE}"/>
              </a:ext>
            </a:extLst>
          </p:cNvPr>
          <p:cNvSpPr txBox="1"/>
          <p:nvPr/>
        </p:nvSpPr>
        <p:spPr>
          <a:xfrm>
            <a:off x="166490" y="1035263"/>
            <a:ext cx="6525016" cy="84946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GB" b="1" dirty="0">
                <a:solidFill>
                  <a:srgbClr val="130E3C"/>
                </a:solidFill>
                <a:latin typeface="Arial Rounded MT Bold" panose="020F0704030504030204" pitchFamily="34" charset="0"/>
              </a:rPr>
              <a:t>An optional extra step: </a:t>
            </a:r>
            <a:br>
              <a:rPr lang="en-GB" b="1" dirty="0">
                <a:solidFill>
                  <a:srgbClr val="130E3C"/>
                </a:solidFill>
                <a:latin typeface="Arial Rounded MT Bold" panose="020F0704030504030204" pitchFamily="34" charset="0"/>
              </a:rPr>
            </a:br>
            <a:endParaRPr lang="en-GB" b="1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Role-play a scenario. Think of a time you have seen a project from start to finish. This could be a group presentation, a homework project, or revising for an exam. Act as a project manager while a classmate, teacher, or someone at home acts as the ‘client’. Practice explaining the project, answering questions, and giving updates.</a:t>
            </a:r>
          </a:p>
          <a:p>
            <a:pPr>
              <a:buNone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Ask the ‘client’ for feedback on your clarity, confidence, and professionalism.</a:t>
            </a:r>
          </a:p>
          <a:p>
            <a:pPr>
              <a:buNone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Notes from feedback:</a:t>
            </a:r>
          </a:p>
          <a:p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_____________________________________________________________________________________________________________________________________________________________________________________________________________________</a:t>
            </a:r>
          </a:p>
          <a:p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_____________________________________________________________________________________________________________________________________________________________________________________________________________________</a:t>
            </a:r>
          </a:p>
          <a:p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_____________________________________________________________________________________________________________________________________________________________________________________________________________________</a:t>
            </a:r>
          </a:p>
          <a:p>
            <a:pPr>
              <a:buNone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My goal for my next client interaction:</a:t>
            </a:r>
          </a:p>
          <a:p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_____________________________________________________________________________________________________________________________________________________________________________________________________________________</a:t>
            </a:r>
          </a:p>
          <a:p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_____________________________________________________________________________________________________________________________________________________________________________________________________________________</a:t>
            </a:r>
          </a:p>
          <a:p>
            <a:pPr>
              <a:buNone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Steps I will take to achieve this goal:</a:t>
            </a:r>
          </a:p>
          <a:p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_____________________________________________________________________________________________________________________________________________________________________________________________________________________</a:t>
            </a:r>
          </a:p>
          <a:p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_____________________________________________________________________________________________________________________________________________________________________________________________________________________</a:t>
            </a: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______________________________________________________________________________________________________________________________________________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764107509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808</TotalTime>
  <Words>721</Words>
  <Application>Microsoft Office PowerPoint</Application>
  <PresentationFormat>A4 Paper (210x297 mm)</PresentationFormat>
  <Paragraphs>130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Arial Rounded</vt:lpstr>
      <vt:lpstr>Arial Rounded MT Bold</vt:lpstr>
      <vt:lpstr>Calibri</vt:lpstr>
      <vt:lpstr>1_Office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Clare Faulkner</dc:creator>
  <cp:lastModifiedBy>Clare Faulkner</cp:lastModifiedBy>
  <cp:revision>23</cp:revision>
  <dcterms:created xsi:type="dcterms:W3CDTF">2025-02-26T15:46:15Z</dcterms:created>
  <dcterms:modified xsi:type="dcterms:W3CDTF">2026-02-27T11:27:08Z</dcterms:modified>
</cp:coreProperties>
</file>