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j2KcUZo7hfzotuErGnRfksbj2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0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5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251055" y="2203055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917180" y="128986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75881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75881" y="4589466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8233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82330" y="1681164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82330" y="2505076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5014915" y="1681164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5014915" y="2505076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4211342" y="987428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80984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361" lvl="1" indent="-36193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724" lvl="3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5904" lvl="4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085" lvl="5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266" lvl="6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447" lvl="7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628" lvl="8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4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4211342" y="987428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4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777331" y="-270667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61924" y="950445"/>
            <a:ext cx="9582151" cy="756252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Remember this budget tracker from Day 1? Keep that version to one side – it should have your estimates on. You will update this second version as the placement continues with the true costs of each element. Make sure to keep it somewhere you can </a:t>
            </a:r>
            <a:r>
              <a:rPr lang="en-GB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access again </a:t>
            </a: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in days 3,4 and 5. </a:t>
            </a:r>
          </a:p>
        </p:txBody>
      </p:sp>
      <p:sp>
        <p:nvSpPr>
          <p:cNvPr id="87" name="Google Shape;87;p1"/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3400426" y="202577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2 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6 – Budget tracker </a:t>
            </a:r>
            <a:endParaRPr sz="1050" dirty="0"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/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6DBC2581-C52B-78E7-F09A-4C2345FA835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F0222B7-7DF8-2127-8F4A-E6EC3894547D}"/>
              </a:ext>
            </a:extLst>
          </p:cNvPr>
          <p:cNvSpPr txBox="1"/>
          <p:nvPr/>
        </p:nvSpPr>
        <p:spPr>
          <a:xfrm>
            <a:off x="323850" y="2008168"/>
            <a:ext cx="93818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130E3C"/>
                </a:solidFill>
              </a:rPr>
              <a:t>|____|____|____|____|____|____|____|____|____|____|</a:t>
            </a:r>
          </a:p>
          <a:p>
            <a:r>
              <a:rPr lang="en-GB" sz="2800" dirty="0">
                <a:solidFill>
                  <a:srgbClr val="130E3C"/>
                </a:solidFill>
              </a:rPr>
              <a:t> 10%  10%  10%  10%  10%  10%  10%  10%  10%  10%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7EDBAA-E43F-807A-9811-AC5018DD5892}"/>
              </a:ext>
            </a:extLst>
          </p:cNvPr>
          <p:cNvSpPr txBox="1"/>
          <p:nvPr/>
        </p:nvSpPr>
        <p:spPr>
          <a:xfrm>
            <a:off x="204917" y="3015647"/>
            <a:ext cx="3543059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200" b="1" u="sng" dirty="0">
                <a:solidFill>
                  <a:srgbClr val="130E3C"/>
                </a:solidFill>
                <a:latin typeface="Arial Rounded MT Bold" panose="020F0704030504030204" pitchFamily="34" charset="0"/>
              </a:rPr>
              <a:t>Key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highlight>
                  <a:srgbClr val="0000FF"/>
                </a:highlight>
                <a:latin typeface="Arial Rounded MT Bold" panose="020F0704030504030204" pitchFamily="34" charset="0"/>
              </a:rPr>
              <a:t>     </a:t>
            </a: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Blue - Materials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(Raw materials, finishes, fixtures, etc.)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highlight>
                  <a:srgbClr val="66FF33"/>
                </a:highlight>
                <a:latin typeface="Arial Rounded MT Bold" panose="020F0704030504030204" pitchFamily="34" charset="0"/>
              </a:rPr>
              <a:t>     </a:t>
            </a: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Green - Labour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(Skilled trades, installers, subcontractor wages)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highlight>
                  <a:srgbClr val="FFFF00"/>
                </a:highlight>
                <a:latin typeface="Arial Rounded MT Bold" panose="020F0704030504030204" pitchFamily="34" charset="0"/>
              </a:rPr>
              <a:t>     </a:t>
            </a: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Yellow – Equipment/plant/machinery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(Hire, operating costs, small tools) 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     Purple - Professional &amp; design fees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(Architects, engineers, surveyors, consultants)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highlight>
                  <a:srgbClr val="FF0000"/>
                </a:highlight>
                <a:latin typeface="Arial Rounded MT Bold" panose="020F0704030504030204" pitchFamily="34" charset="0"/>
              </a:rPr>
              <a:t>     </a:t>
            </a: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Red - Overheads &amp; contractor profit margin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(Site preliminaries, project management, admin, insurance, permits, profit)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     Orange - Contingency/risk/waste/price fluctuations</a:t>
            </a:r>
            <a:b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(Unexpected works, risk buffer, waste, inflation)</a:t>
            </a:r>
          </a:p>
        </p:txBody>
      </p:sp>
      <p:sp>
        <p:nvSpPr>
          <p:cNvPr id="3" name="Google Shape;84;p1">
            <a:extLst>
              <a:ext uri="{FF2B5EF4-FFF2-40B4-BE49-F238E27FC236}">
                <a16:creationId xmlns:a16="http://schemas.microsoft.com/office/drawing/2014/main" id="{5091AD67-40FD-1575-77A0-350A62B7ED6A}"/>
              </a:ext>
            </a:extLst>
          </p:cNvPr>
          <p:cNvSpPr/>
          <p:nvPr/>
        </p:nvSpPr>
        <p:spPr>
          <a:xfrm>
            <a:off x="3676425" y="3206147"/>
            <a:ext cx="5962650" cy="3278659"/>
          </a:xfrm>
          <a:prstGeom prst="roundRect">
            <a:avLst>
              <a:gd name="adj" fmla="val 1719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This project has a budget of £80m. At the end of the placement, when you have all the % amounts, complete the table below with the final costs in £. </a:t>
            </a: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sz="1200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25D2C21-5E43-4E35-623A-83556EBC37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39617"/>
              </p:ext>
            </p:extLst>
          </p:nvPr>
        </p:nvGraphicFramePr>
        <p:xfrm>
          <a:off x="3871800" y="3837515"/>
          <a:ext cx="5638800" cy="24394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5151">
                  <a:extLst>
                    <a:ext uri="{9D8B030D-6E8A-4147-A177-3AD203B41FA5}">
                      <a16:colId xmlns:a16="http://schemas.microsoft.com/office/drawing/2014/main" val="3521434268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711315147"/>
                    </a:ext>
                  </a:extLst>
                </a:gridCol>
                <a:gridCol w="1190624">
                  <a:extLst>
                    <a:ext uri="{9D8B030D-6E8A-4147-A177-3AD203B41FA5}">
                      <a16:colId xmlns:a16="http://schemas.microsoft.com/office/drawing/2014/main" val="2484049868"/>
                    </a:ext>
                  </a:extLst>
                </a:gridCol>
              </a:tblGrid>
              <a:tr h="304933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Element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% of budget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Cost in £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291090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724107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Labour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779305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Equipment/plant/machinery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617667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Professional &amp; design fees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6680529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Overheads &amp; contractor profit margin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632528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Contingency/risk/waste/price fluctuations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873817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Total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631692"/>
                  </a:ext>
                </a:extLst>
              </a:tr>
            </a:tbl>
          </a:graphicData>
        </a:graphic>
      </p:graphicFrame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02019640-3506-807E-63A5-45D69870655D}"/>
              </a:ext>
            </a:extLst>
          </p:cNvPr>
          <p:cNvSpPr/>
          <p:nvPr/>
        </p:nvSpPr>
        <p:spPr>
          <a:xfrm>
            <a:off x="161924" y="1799623"/>
            <a:ext cx="9582151" cy="4812274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7C2BE4-ADF2-DEF5-F854-27A4CDDE70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" y="5822203"/>
            <a:ext cx="164606" cy="17070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9DE8918-9F51-1192-6910-3F5E7E5AFC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4800" y="4540176"/>
            <a:ext cx="164606" cy="16460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276</Words>
  <Application>Microsoft Office PowerPoint</Application>
  <PresentationFormat>A4 Paper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</vt:lpstr>
      <vt:lpstr>Arial Rounded MT Bold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Clare Faulkner</dc:creator>
  <cp:lastModifiedBy>Clare Faulkner</cp:lastModifiedBy>
  <cp:revision>19</cp:revision>
  <dcterms:created xsi:type="dcterms:W3CDTF">2025-02-26T15:46:15Z</dcterms:created>
  <dcterms:modified xsi:type="dcterms:W3CDTF">2026-02-27T13:34:44Z</dcterms:modified>
</cp:coreProperties>
</file>