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" roundtripDataSignature="AMtx7mj2KcUZo7hfzotuErGnRfksbj2a+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0E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5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10" Type="http://schemas.openxmlformats.org/officeDocument/2006/relationships/viewProps" Target="viewProps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5251055" y="2203055"/>
            <a:ext cx="5811838" cy="2135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917180" y="128986"/>
            <a:ext cx="5811838" cy="6284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681040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675881" y="1709740"/>
            <a:ext cx="8543925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675881" y="4589466"/>
            <a:ext cx="8543925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228591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361" lvl="1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543" lvl="2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724" lvl="3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5904" lvl="4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085" lvl="5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266" lvl="6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447" lvl="7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628" lvl="8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68233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682330" y="1681164"/>
            <a:ext cx="419070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81" lvl="0" indent="-228591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361" lvl="1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543" lvl="2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724" lvl="3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5904" lvl="4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085" lvl="5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266" lvl="6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447" lvl="7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628" lvl="8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682330" y="2505076"/>
            <a:ext cx="4190702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5014915" y="1681164"/>
            <a:ext cx="4211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81" lvl="0" indent="-228591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361" lvl="1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543" lvl="2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724" lvl="3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5904" lvl="4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085" lvl="5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266" lvl="6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447" lvl="7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628" lvl="8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5014915" y="2505076"/>
            <a:ext cx="4211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4211342" y="987428"/>
            <a:ext cx="5014913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80984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361" lvl="1" indent="-36193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724" lvl="3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5904" lvl="4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085" lvl="5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266" lvl="6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447" lvl="7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628" lvl="8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682328" y="2057400"/>
            <a:ext cx="3194944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228591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361" lvl="1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543" lvl="2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724" lvl="3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5904" lvl="4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085" lvl="5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266" lvl="6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447" lvl="7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628" lvl="8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4211342" y="987428"/>
            <a:ext cx="5014913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682328" y="2057400"/>
            <a:ext cx="3194944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228591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361" lvl="1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543" lvl="2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724" lvl="3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5904" lvl="4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085" lvl="5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266" lvl="6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447" lvl="7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628" lvl="8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777331" y="-270667"/>
            <a:ext cx="4351338" cy="854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681040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161924" y="950445"/>
            <a:ext cx="9582151" cy="756252"/>
          </a:xfrm>
          <a:prstGeom prst="roundRect">
            <a:avLst>
              <a:gd name="adj" fmla="val 4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Remember this budget tracker from Day 1? Keep that version to one side – it should have your estimates on. You will update this second version as the placement continues with the true costs of each element. Make sure to keep it somewhere you can </a:t>
            </a:r>
            <a:r>
              <a:rPr lang="en-GB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access again </a:t>
            </a: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in days 3,4 and 5. </a:t>
            </a:r>
          </a:p>
        </p:txBody>
      </p:sp>
      <p:sp>
        <p:nvSpPr>
          <p:cNvPr id="87" name="Google Shape;87;p1"/>
          <p:cNvSpPr txBox="1"/>
          <p:nvPr/>
        </p:nvSpPr>
        <p:spPr>
          <a:xfrm>
            <a:off x="6105300" y="6611896"/>
            <a:ext cx="3800700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buSzPts val="800"/>
            </a:pP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</a:t>
            </a:r>
            <a:r>
              <a:rPr lang="en-GB" sz="800" b="1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Copyright 2026 </a:t>
            </a: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All Rights Reserved</a:t>
            </a:r>
            <a:endParaRPr dirty="0"/>
          </a:p>
        </p:txBody>
      </p:sp>
      <p:pic>
        <p:nvPicPr>
          <p:cNvPr id="88" name="Google Shape;88;p1" descr="A black and grey logo with a blue line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9948" y="109907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/>
        </p:nvSpPr>
        <p:spPr>
          <a:xfrm>
            <a:off x="3400426" y="202577"/>
            <a:ext cx="84201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2000"/>
            </a:pPr>
            <a:r>
              <a:rPr lang="en-GB" sz="16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2 </a:t>
            </a:r>
          </a:p>
          <a:p>
            <a:pPr algn="ctr">
              <a:buSzPts val="2000"/>
            </a:pP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6 – Budget tracker </a:t>
            </a:r>
            <a:endParaRPr sz="1050" dirty="0">
              <a:latin typeface="Arial Rounded MT Bold" panose="020F0704030504030204" pitchFamily="34" charset="0"/>
            </a:endParaRPr>
          </a:p>
        </p:txBody>
      </p:sp>
      <p:cxnSp>
        <p:nvCxnSpPr>
          <p:cNvPr id="106" name="Google Shape;106;p1"/>
          <p:cNvCxnSpPr>
            <a:cxnSpLocks/>
          </p:cNvCxnSpPr>
          <p:nvPr/>
        </p:nvCxnSpPr>
        <p:spPr>
          <a:xfrm>
            <a:off x="161924" y="857518"/>
            <a:ext cx="9582151" cy="0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6DBC2581-C52B-78E7-F09A-4C2345FA835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9" y="3187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F0222B7-7DF8-2127-8F4A-E6EC3894547D}"/>
              </a:ext>
            </a:extLst>
          </p:cNvPr>
          <p:cNvSpPr txBox="1"/>
          <p:nvPr/>
        </p:nvSpPr>
        <p:spPr>
          <a:xfrm>
            <a:off x="323850" y="2008168"/>
            <a:ext cx="93818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130E3C"/>
                </a:solidFill>
              </a:rPr>
              <a:t>|____|____|____|____|____|____|____|____|____|____|</a:t>
            </a:r>
          </a:p>
          <a:p>
            <a:r>
              <a:rPr lang="en-GB" sz="2800" dirty="0">
                <a:solidFill>
                  <a:srgbClr val="130E3C"/>
                </a:solidFill>
              </a:rPr>
              <a:t> 10%  10%  10%  10%  10%  10%  10%  10%  10%  10%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7EDBAA-E43F-807A-9811-AC5018DD5892}"/>
              </a:ext>
            </a:extLst>
          </p:cNvPr>
          <p:cNvSpPr txBox="1"/>
          <p:nvPr/>
        </p:nvSpPr>
        <p:spPr>
          <a:xfrm>
            <a:off x="204917" y="3015647"/>
            <a:ext cx="3543059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200" b="1" u="sng" dirty="0">
                <a:solidFill>
                  <a:srgbClr val="130E3C"/>
                </a:solidFill>
                <a:latin typeface="Arial Rounded MT Bold" panose="020F0704030504030204" pitchFamily="34" charset="0"/>
              </a:rPr>
              <a:t>Key</a:t>
            </a:r>
          </a:p>
          <a:p>
            <a:pPr>
              <a:buNone/>
            </a:pPr>
            <a:r>
              <a:rPr lang="en-GB" sz="1200" b="1" dirty="0">
                <a:solidFill>
                  <a:srgbClr val="130E3C"/>
                </a:solidFill>
                <a:highlight>
                  <a:srgbClr val="0000FF"/>
                </a:highlight>
                <a:latin typeface="Arial Rounded MT Bold" panose="020F0704030504030204" pitchFamily="34" charset="0"/>
              </a:rPr>
              <a:t>     </a:t>
            </a:r>
            <a:r>
              <a:rPr lang="en-GB" sz="1200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Blue - Materials</a:t>
            </a:r>
            <a:b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</a:rPr>
              <a:t>(Raw materials, finishes, fixtures, etc.)</a:t>
            </a:r>
          </a:p>
          <a:p>
            <a:pPr>
              <a:buNone/>
            </a:pPr>
            <a:r>
              <a:rPr lang="en-GB" sz="1200" b="1" dirty="0">
                <a:solidFill>
                  <a:srgbClr val="130E3C"/>
                </a:solidFill>
                <a:highlight>
                  <a:srgbClr val="66FF33"/>
                </a:highlight>
                <a:latin typeface="Arial Rounded MT Bold" panose="020F0704030504030204" pitchFamily="34" charset="0"/>
              </a:rPr>
              <a:t>     </a:t>
            </a:r>
            <a:r>
              <a:rPr lang="en-GB" sz="1200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Green - Labour</a:t>
            </a:r>
            <a:b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</a:rPr>
              <a:t>(Skilled trades, installers, subcontractor wages)</a:t>
            </a:r>
          </a:p>
          <a:p>
            <a:pPr>
              <a:buNone/>
            </a:pPr>
            <a:r>
              <a:rPr lang="en-GB" sz="1200" b="1" dirty="0">
                <a:solidFill>
                  <a:srgbClr val="130E3C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     </a:t>
            </a:r>
            <a:r>
              <a:rPr lang="en-GB" sz="1200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Yellow – Equipment/plant/machinery</a:t>
            </a:r>
            <a:b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</a:rPr>
              <a:t>(Hire, operating costs, small tools) </a:t>
            </a:r>
          </a:p>
          <a:p>
            <a:pPr>
              <a:buNone/>
            </a:pPr>
            <a:r>
              <a:rPr lang="en-GB" sz="1200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     Purple - Professional &amp; design fees</a:t>
            </a:r>
            <a:b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</a:rPr>
              <a:t>(Architects, engineers, surveyors, consultants)</a:t>
            </a:r>
          </a:p>
          <a:p>
            <a:pPr>
              <a:buNone/>
            </a:pPr>
            <a:r>
              <a:rPr lang="en-GB" sz="1200" b="1" dirty="0">
                <a:solidFill>
                  <a:srgbClr val="130E3C"/>
                </a:solidFill>
                <a:highlight>
                  <a:srgbClr val="FF0000"/>
                </a:highlight>
                <a:latin typeface="Arial Rounded MT Bold" panose="020F0704030504030204" pitchFamily="34" charset="0"/>
              </a:rPr>
              <a:t>     </a:t>
            </a:r>
            <a:r>
              <a:rPr lang="en-GB" sz="1200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Red - Overheads &amp; contractor profit margin</a:t>
            </a:r>
            <a:b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</a:rPr>
              <a:t>(Site preliminaries, project management, admin, insurance, permits, profit)</a:t>
            </a:r>
          </a:p>
          <a:p>
            <a:pPr>
              <a:buNone/>
            </a:pPr>
            <a:r>
              <a:rPr lang="en-GB" sz="1200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     Orange - Contingency/risk/waste/price fluctuations</a:t>
            </a:r>
            <a:br>
              <a:rPr lang="en-GB" sz="1200" b="1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</a:rPr>
              <a:t>(Unexpected works, risk buffer, waste, inflation)</a:t>
            </a:r>
          </a:p>
        </p:txBody>
      </p:sp>
      <p:sp>
        <p:nvSpPr>
          <p:cNvPr id="3" name="Google Shape;84;p1">
            <a:extLst>
              <a:ext uri="{FF2B5EF4-FFF2-40B4-BE49-F238E27FC236}">
                <a16:creationId xmlns:a16="http://schemas.microsoft.com/office/drawing/2014/main" id="{5091AD67-40FD-1575-77A0-350A62B7ED6A}"/>
              </a:ext>
            </a:extLst>
          </p:cNvPr>
          <p:cNvSpPr/>
          <p:nvPr/>
        </p:nvSpPr>
        <p:spPr>
          <a:xfrm>
            <a:off x="3676425" y="3206147"/>
            <a:ext cx="5962650" cy="3278659"/>
          </a:xfrm>
          <a:prstGeom prst="roundRect">
            <a:avLst>
              <a:gd name="adj" fmla="val 1719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This project has a budget of £80m. At the end of the placement, when you have all the % amounts, complete the table below with the final costs in £. </a:t>
            </a: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sz="1200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25D2C21-5E43-4E35-623A-83556EBC37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339617"/>
              </p:ext>
            </p:extLst>
          </p:nvPr>
        </p:nvGraphicFramePr>
        <p:xfrm>
          <a:off x="3871800" y="3837515"/>
          <a:ext cx="5638800" cy="24394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05151">
                  <a:extLst>
                    <a:ext uri="{9D8B030D-6E8A-4147-A177-3AD203B41FA5}">
                      <a16:colId xmlns:a16="http://schemas.microsoft.com/office/drawing/2014/main" val="3521434268"/>
                    </a:ext>
                  </a:extLst>
                </a:gridCol>
                <a:gridCol w="1343025">
                  <a:extLst>
                    <a:ext uri="{9D8B030D-6E8A-4147-A177-3AD203B41FA5}">
                      <a16:colId xmlns:a16="http://schemas.microsoft.com/office/drawing/2014/main" val="711315147"/>
                    </a:ext>
                  </a:extLst>
                </a:gridCol>
                <a:gridCol w="1190624">
                  <a:extLst>
                    <a:ext uri="{9D8B030D-6E8A-4147-A177-3AD203B41FA5}">
                      <a16:colId xmlns:a16="http://schemas.microsoft.com/office/drawing/2014/main" val="2484049868"/>
                    </a:ext>
                  </a:extLst>
                </a:gridCol>
              </a:tblGrid>
              <a:tr h="304933"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Element 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% of budget 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Cost in £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291090"/>
                  </a:ext>
                </a:extLst>
              </a:tr>
              <a:tr h="304933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Materials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6724107"/>
                  </a:ext>
                </a:extLst>
              </a:tr>
              <a:tr h="304933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Labour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3779305"/>
                  </a:ext>
                </a:extLst>
              </a:tr>
              <a:tr h="304933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Equipment/plant/machinery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3617667"/>
                  </a:ext>
                </a:extLst>
              </a:tr>
              <a:tr h="304933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Professional &amp; design fees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6680529"/>
                  </a:ext>
                </a:extLst>
              </a:tr>
              <a:tr h="304933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Overheads &amp; contractor profit margin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9632528"/>
                  </a:ext>
                </a:extLst>
              </a:tr>
              <a:tr h="304933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Contingency/risk/waste/price fluctuations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7873817"/>
                  </a:ext>
                </a:extLst>
              </a:tr>
              <a:tr h="304933"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Total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8631692"/>
                  </a:ext>
                </a:extLst>
              </a:tr>
            </a:tbl>
          </a:graphicData>
        </a:graphic>
      </p:graphicFrame>
      <p:sp>
        <p:nvSpPr>
          <p:cNvPr id="5" name="Google Shape;84;p1">
            <a:extLst>
              <a:ext uri="{FF2B5EF4-FFF2-40B4-BE49-F238E27FC236}">
                <a16:creationId xmlns:a16="http://schemas.microsoft.com/office/drawing/2014/main" id="{02019640-3506-807E-63A5-45D69870655D}"/>
              </a:ext>
            </a:extLst>
          </p:cNvPr>
          <p:cNvSpPr/>
          <p:nvPr/>
        </p:nvSpPr>
        <p:spPr>
          <a:xfrm>
            <a:off x="161924" y="1799623"/>
            <a:ext cx="9582151" cy="4812274"/>
          </a:xfrm>
          <a:prstGeom prst="roundRect">
            <a:avLst>
              <a:gd name="adj" fmla="val 887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7C2BE4-ADF2-DEF5-F854-27A4CDDE70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5822203"/>
            <a:ext cx="164606" cy="1707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DE8918-9F51-1192-6910-3F5E7E5AFC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4540176"/>
            <a:ext cx="164606" cy="16460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626</TotalTime>
  <Words>276</Words>
  <Application>Microsoft Office PowerPoint</Application>
  <PresentationFormat>A4 Paper (210x297 mm)</PresentationFormat>
  <Paragraphs>34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Rounded</vt:lpstr>
      <vt:lpstr>Arial Rounded MT Bold</vt:lpstr>
      <vt:lpstr>Calibri</vt:lpstr>
      <vt:lpstr>1_Office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Clare Faulkner</dc:creator>
  <cp:lastModifiedBy>Clare Faulkner</cp:lastModifiedBy>
  <cp:revision>19</cp:revision>
  <dcterms:created xsi:type="dcterms:W3CDTF">2025-02-26T15:46:15Z</dcterms:created>
  <dcterms:modified xsi:type="dcterms:W3CDTF">2026-02-27T13:34:44Z</dcterms:modified>
</cp:coreProperties>
</file>