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3" r:id="rId3"/>
    <p:sldId id="264" r:id="rId4"/>
    <p:sldId id="262" r:id="rId5"/>
    <p:sldId id="257" r:id="rId6"/>
    <p:sldId id="265" r:id="rId7"/>
  </p:sldIdLst>
  <p:sldSz cx="6858000" cy="9906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0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24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76A03E33-9F40-E7E7-F207-0BA55C81F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9A7BEC3B-4DB0-7C63-8143-B20774881D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E40C169E-3F28-55F8-1E62-B545017FDD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49249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4AC99F7F-1D49-9BFB-5999-D07A4570A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56301405-6123-B660-24B0-A3FB83BA81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6B22489B-FC6C-6A7C-D525-0E706AD8E1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16167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45751682-278C-1D81-7AC4-B884313E1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2A53E7D-9BDC-629F-2BFD-961807C971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B4C624F5-6BC3-2246-3107-2E7365A5B1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52108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521BE85-9F12-9142-CC5C-975F29DBD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9D82E20F-1A64-20EC-D879-4927321888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6D10EBD2-B634-24E6-8DC6-D23D568A8E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364319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9DDF4334-FEB6-E003-4A50-593512976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967A1497-7424-6DE7-C433-7BB904D163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3E0A3173-74E5-ACCF-D11F-C96B1B2007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99048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30560" y="1013605"/>
            <a:ext cx="6592892" cy="690597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The generator below has been delivered. Look carefully at the pictures on the next four pages and complete the inspection form that follows. </a:t>
            </a: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2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1 – Generator task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/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6DBC2581-C52B-78E7-F09A-4C2345FA835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7CE3E9-B6CF-A8FB-8BAC-65436B6CAF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993" y="2041432"/>
            <a:ext cx="6408013" cy="36045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71E6F8-BFC9-D496-7F6E-856F8FDC7E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555" y="5870758"/>
            <a:ext cx="6407451" cy="3609145"/>
          </a:xfrm>
          <a:prstGeom prst="rect">
            <a:avLst/>
          </a:prstGeom>
        </p:spPr>
      </p:pic>
      <p:sp>
        <p:nvSpPr>
          <p:cNvPr id="4" name="Google Shape;84;p1">
            <a:extLst>
              <a:ext uri="{FF2B5EF4-FFF2-40B4-BE49-F238E27FC236}">
                <a16:creationId xmlns:a16="http://schemas.microsoft.com/office/drawing/2014/main" id="{79453342-831A-F5F1-338D-847D9B10A550}"/>
              </a:ext>
            </a:extLst>
          </p:cNvPr>
          <p:cNvSpPr/>
          <p:nvPr/>
        </p:nvSpPr>
        <p:spPr>
          <a:xfrm>
            <a:off x="136110" y="1816612"/>
            <a:ext cx="6596582" cy="7789351"/>
          </a:xfrm>
          <a:prstGeom prst="roundRect">
            <a:avLst>
              <a:gd name="adj" fmla="val 47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000F8426-7B17-6BA6-88A7-81B37C53E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B9670937-81D3-E3F9-2FD5-150D316B64E8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332F1DA2-22A3-0088-EDA0-B3430CD3150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98460964-1FC5-7EBA-F2D7-C1B07E4FAB9A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2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1 – Generator task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916D69C4-8CBA-E139-1C75-A4CF63108A9D}"/>
              </a:ext>
            </a:extLst>
          </p:cNvPr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CB4B1483-6BBD-4D67-3CB1-F93E2FACB7D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0EB1BF-BBB6-B9B0-2BCD-D39C557C0C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577" y="5445239"/>
            <a:ext cx="6408012" cy="36045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15E04C-E56D-1E25-A63A-06F0957077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575" y="1348492"/>
            <a:ext cx="6408014" cy="3604508"/>
          </a:xfrm>
          <a:prstGeom prst="rect">
            <a:avLst/>
          </a:prstGeom>
        </p:spPr>
      </p:pic>
      <p:sp>
        <p:nvSpPr>
          <p:cNvPr id="3" name="Google Shape;84;p1">
            <a:extLst>
              <a:ext uri="{FF2B5EF4-FFF2-40B4-BE49-F238E27FC236}">
                <a16:creationId xmlns:a16="http://schemas.microsoft.com/office/drawing/2014/main" id="{5833DF59-E9F3-8099-5D67-B9B02467842E}"/>
              </a:ext>
            </a:extLst>
          </p:cNvPr>
          <p:cNvSpPr/>
          <p:nvPr/>
        </p:nvSpPr>
        <p:spPr>
          <a:xfrm>
            <a:off x="174285" y="1076524"/>
            <a:ext cx="6572595" cy="8442206"/>
          </a:xfrm>
          <a:prstGeom prst="roundRect">
            <a:avLst>
              <a:gd name="adj" fmla="val 47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</p:spTree>
    <p:extLst>
      <p:ext uri="{BB962C8B-B14F-4D97-AF65-F5344CB8AC3E}">
        <p14:creationId xmlns:p14="http://schemas.microsoft.com/office/powerpoint/2010/main" val="1946694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CD934CC-522E-E2D0-8565-3E35E6927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45D6B09D-BC02-0081-4A22-D47403E43EFA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D590D3F0-2510-9A7C-3ABD-345083213B6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448CB5D5-CD26-3F94-0027-3425B90E588D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2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1 – Generator task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983F4B1A-1412-8410-074F-BA999AE62681}"/>
              </a:ext>
            </a:extLst>
          </p:cNvPr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80338C55-1B13-F19B-8D0E-836CD208CD3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11D3E2-DE0D-B114-F9BA-983A91F673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994" y="1212445"/>
            <a:ext cx="6408012" cy="3604507"/>
          </a:xfrm>
          <a:prstGeom prst="rect">
            <a:avLst/>
          </a:prstGeom>
        </p:spPr>
      </p:pic>
      <p:pic>
        <p:nvPicPr>
          <p:cNvPr id="9" name="Picture 8" descr="A white machine with a red button&#10;&#10;AI-generated content may be incorrect.">
            <a:extLst>
              <a:ext uri="{FF2B5EF4-FFF2-40B4-BE49-F238E27FC236}">
                <a16:creationId xmlns:a16="http://schemas.microsoft.com/office/drawing/2014/main" id="{704EF2A3-3140-A2AA-ACA5-D4727B2F14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994" y="5169726"/>
            <a:ext cx="6408012" cy="3604507"/>
          </a:xfrm>
          <a:prstGeom prst="rect">
            <a:avLst/>
          </a:prstGeom>
        </p:spPr>
      </p:pic>
      <p:sp>
        <p:nvSpPr>
          <p:cNvPr id="4" name="Google Shape;84;p1">
            <a:extLst>
              <a:ext uri="{FF2B5EF4-FFF2-40B4-BE49-F238E27FC236}">
                <a16:creationId xmlns:a16="http://schemas.microsoft.com/office/drawing/2014/main" id="{164EA87E-C41B-B7D7-0552-0B67B56E2F71}"/>
              </a:ext>
            </a:extLst>
          </p:cNvPr>
          <p:cNvSpPr/>
          <p:nvPr/>
        </p:nvSpPr>
        <p:spPr>
          <a:xfrm>
            <a:off x="130560" y="1058324"/>
            <a:ext cx="6616320" cy="8421580"/>
          </a:xfrm>
          <a:prstGeom prst="roundRect">
            <a:avLst>
              <a:gd name="adj" fmla="val 47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</p:spTree>
    <p:extLst>
      <p:ext uri="{BB962C8B-B14F-4D97-AF65-F5344CB8AC3E}">
        <p14:creationId xmlns:p14="http://schemas.microsoft.com/office/powerpoint/2010/main" val="4241739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468EBAFA-5E27-DE22-6B0E-875798E08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3E25BDFC-294D-0111-1FD6-3CE1D9F16789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8426B75D-4E81-731C-28C6-0C0C50BFEA2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3052C890-C0C0-8D43-C757-3CD81417F48A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2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1 – Generator task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F58A58F4-D914-5547-BFF4-C3B73C0775F4}"/>
              </a:ext>
            </a:extLst>
          </p:cNvPr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09C03D62-4C95-2B28-B884-1ABDC6968A3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 blue label with black text&#10;&#10;AI-generated content may be incorrect.">
            <a:extLst>
              <a:ext uri="{FF2B5EF4-FFF2-40B4-BE49-F238E27FC236}">
                <a16:creationId xmlns:a16="http://schemas.microsoft.com/office/drawing/2014/main" id="{16E4E6E1-FE49-1121-9235-9EAB28E695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993" y="1263804"/>
            <a:ext cx="6408014" cy="3604508"/>
          </a:xfrm>
          <a:prstGeom prst="rect">
            <a:avLst/>
          </a:prstGeom>
        </p:spPr>
      </p:pic>
      <p:pic>
        <p:nvPicPr>
          <p:cNvPr id="7" name="Picture 6" descr="A label on a blue surface&#10;&#10;AI-generated content may be incorrect.">
            <a:extLst>
              <a:ext uri="{FF2B5EF4-FFF2-40B4-BE49-F238E27FC236}">
                <a16:creationId xmlns:a16="http://schemas.microsoft.com/office/drawing/2014/main" id="{A3E28FC8-670D-5349-AAF1-357CFAFB2D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993" y="5434883"/>
            <a:ext cx="6408014" cy="3604508"/>
          </a:xfrm>
          <a:prstGeom prst="rect">
            <a:avLst/>
          </a:prstGeom>
        </p:spPr>
      </p:pic>
      <p:sp>
        <p:nvSpPr>
          <p:cNvPr id="3" name="Google Shape;84;p1">
            <a:extLst>
              <a:ext uri="{FF2B5EF4-FFF2-40B4-BE49-F238E27FC236}">
                <a16:creationId xmlns:a16="http://schemas.microsoft.com/office/drawing/2014/main" id="{DBDC9C50-9BDB-FC80-7900-1C5F233AF623}"/>
              </a:ext>
            </a:extLst>
          </p:cNvPr>
          <p:cNvSpPr/>
          <p:nvPr/>
        </p:nvSpPr>
        <p:spPr>
          <a:xfrm>
            <a:off x="130560" y="1058324"/>
            <a:ext cx="6616320" cy="8418163"/>
          </a:xfrm>
          <a:prstGeom prst="roundRect">
            <a:avLst>
              <a:gd name="adj" fmla="val 47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</p:spTree>
    <p:extLst>
      <p:ext uri="{BB962C8B-B14F-4D97-AF65-F5344CB8AC3E}">
        <p14:creationId xmlns:p14="http://schemas.microsoft.com/office/powerpoint/2010/main" val="1885880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5B35C69D-A26F-C4C4-33BE-B2262859E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>
            <a:extLst>
              <a:ext uri="{FF2B5EF4-FFF2-40B4-BE49-F238E27FC236}">
                <a16:creationId xmlns:a16="http://schemas.microsoft.com/office/drawing/2014/main" id="{56B362FB-4754-B731-ADEB-EAC754FAD986}"/>
              </a:ext>
            </a:extLst>
          </p:cNvPr>
          <p:cNvSpPr/>
          <p:nvPr/>
        </p:nvSpPr>
        <p:spPr>
          <a:xfrm>
            <a:off x="153988" y="982312"/>
            <a:ext cx="6482147" cy="8497591"/>
          </a:xfrm>
          <a:prstGeom prst="roundRect">
            <a:avLst>
              <a:gd name="adj" fmla="val 810"/>
            </a:avLst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33CCCC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2E059A9A-31D3-FD0C-DEB0-229205E59EB8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AB67CD61-FB56-F6A7-4A37-6D56B611624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7DB86494-98A2-4C74-5A81-EBC3FA606BCD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2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1 – Generator task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sp>
        <p:nvSpPr>
          <p:cNvPr id="91" name="Google Shape;91;p1">
            <a:extLst>
              <a:ext uri="{FF2B5EF4-FFF2-40B4-BE49-F238E27FC236}">
                <a16:creationId xmlns:a16="http://schemas.microsoft.com/office/drawing/2014/main" id="{7CD77A13-FCC6-9290-DA5E-B78AFC36FDED}"/>
              </a:ext>
            </a:extLst>
          </p:cNvPr>
          <p:cNvSpPr txBox="1"/>
          <p:nvPr/>
        </p:nvSpPr>
        <p:spPr>
          <a:xfrm>
            <a:off x="165701" y="1079037"/>
            <a:ext cx="6458719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Delivery inspection </a:t>
            </a: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f</a:t>
            </a:r>
            <a:r>
              <a:rPr lang="en-GB" sz="1400" b="1" i="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orm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u="sng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Site information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Project name: ______________________________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Site Address: ______________________________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Date of delivery: __________________________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Time of delivery: __________________________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u="sng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u="sng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Generator details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Generator make: __________________________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Serial number: ____________________________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Engine number: ___________________________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Mass: _____________________________________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Dimensions: _______________________________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Rated voltage: ____________________________</a:t>
            </a:r>
            <a:endParaRPr lang="en-GB" u="sng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u="sng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Checklist</a:t>
            </a: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2BDCE74E-D60D-DCC2-FC7B-C0726D2DEE01}"/>
              </a:ext>
            </a:extLst>
          </p:cNvPr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BCAE12AE-B9F9-45E3-E3FD-CBCDD7E3799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CB148F3-2B25-4B0E-73B8-323951D765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105344"/>
              </p:ext>
            </p:extLst>
          </p:nvPr>
        </p:nvGraphicFramePr>
        <p:xfrm>
          <a:off x="280231" y="5049314"/>
          <a:ext cx="6159376" cy="417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3979">
                  <a:extLst>
                    <a:ext uri="{9D8B030D-6E8A-4147-A177-3AD203B41FA5}">
                      <a16:colId xmlns:a16="http://schemas.microsoft.com/office/drawing/2014/main" val="1295477872"/>
                    </a:ext>
                  </a:extLst>
                </a:gridCol>
                <a:gridCol w="559558">
                  <a:extLst>
                    <a:ext uri="{9D8B030D-6E8A-4147-A177-3AD203B41FA5}">
                      <a16:colId xmlns:a16="http://schemas.microsoft.com/office/drawing/2014/main" val="2881726210"/>
                    </a:ext>
                  </a:extLst>
                </a:gridCol>
                <a:gridCol w="657229">
                  <a:extLst>
                    <a:ext uri="{9D8B030D-6E8A-4147-A177-3AD203B41FA5}">
                      <a16:colId xmlns:a16="http://schemas.microsoft.com/office/drawing/2014/main" val="809188110"/>
                    </a:ext>
                  </a:extLst>
                </a:gridCol>
                <a:gridCol w="3068610">
                  <a:extLst>
                    <a:ext uri="{9D8B030D-6E8A-4147-A177-3AD203B41FA5}">
                      <a16:colId xmlns:a16="http://schemas.microsoft.com/office/drawing/2014/main" val="6550949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Check item:</a:t>
                      </a:r>
                    </a:p>
                  </a:txBody>
                  <a:tcPr>
                    <a:lnR w="12700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OK </a:t>
                      </a:r>
                      <a:r>
                        <a:rPr lang="en-GB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Not OK </a:t>
                      </a:r>
                      <a:r>
                        <a:rPr lang="en-GB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794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No visible damage or scratches to paintwork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1158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No oil, fuel or coolant leaks </a:t>
                      </a:r>
                    </a:p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038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Warning labels and signage present </a:t>
                      </a:r>
                    </a:p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9233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Control panel undamaged</a:t>
                      </a:r>
                    </a:p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4574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Cables secured safely </a:t>
                      </a:r>
                    </a:p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430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2267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E5895C8-3212-1D04-C064-EF9AD8417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>
            <a:extLst>
              <a:ext uri="{FF2B5EF4-FFF2-40B4-BE49-F238E27FC236}">
                <a16:creationId xmlns:a16="http://schemas.microsoft.com/office/drawing/2014/main" id="{05E37506-F1B9-9672-A4B6-CF50538B16F9}"/>
              </a:ext>
            </a:extLst>
          </p:cNvPr>
          <p:cNvSpPr/>
          <p:nvPr/>
        </p:nvSpPr>
        <p:spPr>
          <a:xfrm>
            <a:off x="153988" y="982313"/>
            <a:ext cx="6482147" cy="8275354"/>
          </a:xfrm>
          <a:prstGeom prst="roundRect">
            <a:avLst>
              <a:gd name="adj" fmla="val 810"/>
            </a:avLst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33CCCC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5ADE078D-FF07-9FBF-785D-4A88CE72FF78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B2BB67B1-A10C-9C70-26FB-354CE0E6CEE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8127304D-D8D3-5D2F-89D8-B8522786590A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2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1 – Generator task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sp>
        <p:nvSpPr>
          <p:cNvPr id="91" name="Google Shape;91;p1">
            <a:extLst>
              <a:ext uri="{FF2B5EF4-FFF2-40B4-BE49-F238E27FC236}">
                <a16:creationId xmlns:a16="http://schemas.microsoft.com/office/drawing/2014/main" id="{87091A25-8A8A-782E-B356-106E341857A1}"/>
              </a:ext>
            </a:extLst>
          </p:cNvPr>
          <p:cNvSpPr txBox="1"/>
          <p:nvPr/>
        </p:nvSpPr>
        <p:spPr>
          <a:xfrm>
            <a:off x="130560" y="982313"/>
            <a:ext cx="6458719" cy="8494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>
              <a:buNone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Damage or issues noted on delivery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(Include photos if possible)</a:t>
            </a:r>
          </a:p>
          <a:p>
            <a:pPr>
              <a:buNone/>
            </a:pP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Any further comments </a:t>
            </a:r>
          </a:p>
          <a:p>
            <a:pPr>
              <a:buNone/>
            </a:pPr>
            <a:endParaRPr lang="en-GB" u="sng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endParaRPr lang="en-GB" u="sng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endParaRPr lang="en-GB" u="sng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endParaRPr lang="en-GB" u="sng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endParaRPr lang="en-GB" u="sng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Acceptance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Accepted on site: ☐ Yes ☐ No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Accepted with comments: ☐ Yes ☐ No</a:t>
            </a:r>
          </a:p>
          <a:p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endParaRPr lang="en-GB" b="1" u="sng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Signatures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Inspected by (name): _______________________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Position: _________________________________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Signature: ________________________________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Date: ____________________________________</a:t>
            </a:r>
            <a:endParaRPr lang="en-GB" u="sng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GB" u="sng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A1B65B98-B3AD-F03D-52AD-C4BDFDEA5136}"/>
              </a:ext>
            </a:extLst>
          </p:cNvPr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3BCC2B60-365C-4714-E819-1192A3F04D9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8C95923-90B7-973B-9B03-5296052345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110859"/>
              </p:ext>
            </p:extLst>
          </p:nvPr>
        </p:nvGraphicFramePr>
        <p:xfrm>
          <a:off x="315373" y="1163737"/>
          <a:ext cx="6159376" cy="2712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3979">
                  <a:extLst>
                    <a:ext uri="{9D8B030D-6E8A-4147-A177-3AD203B41FA5}">
                      <a16:colId xmlns:a16="http://schemas.microsoft.com/office/drawing/2014/main" val="1295477872"/>
                    </a:ext>
                  </a:extLst>
                </a:gridCol>
                <a:gridCol w="559558">
                  <a:extLst>
                    <a:ext uri="{9D8B030D-6E8A-4147-A177-3AD203B41FA5}">
                      <a16:colId xmlns:a16="http://schemas.microsoft.com/office/drawing/2014/main" val="2881726210"/>
                    </a:ext>
                  </a:extLst>
                </a:gridCol>
                <a:gridCol w="647449">
                  <a:extLst>
                    <a:ext uri="{9D8B030D-6E8A-4147-A177-3AD203B41FA5}">
                      <a16:colId xmlns:a16="http://schemas.microsoft.com/office/drawing/2014/main" val="809188110"/>
                    </a:ext>
                  </a:extLst>
                </a:gridCol>
                <a:gridCol w="3078390">
                  <a:extLst>
                    <a:ext uri="{9D8B030D-6E8A-4147-A177-3AD203B41FA5}">
                      <a16:colId xmlns:a16="http://schemas.microsoft.com/office/drawing/2014/main" val="6550949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Check item:</a:t>
                      </a:r>
                    </a:p>
                  </a:txBody>
                  <a:tcPr>
                    <a:lnR w="12700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OK </a:t>
                      </a:r>
                      <a:r>
                        <a:rPr lang="en-GB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lang="en-GB" b="0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Not OK </a:t>
                      </a:r>
                      <a:r>
                        <a:rPr lang="en-GB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r>
                        <a:rPr lang="en-GB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794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Exhaust system secured </a:t>
                      </a:r>
                    </a:p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1158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No visible damage to panels or casing</a:t>
                      </a:r>
                    </a:p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038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Emergency stop button fitted and accessible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9233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63070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305</Words>
  <Application>Microsoft Office PowerPoint</Application>
  <PresentationFormat>A4 Paper (210x297 mm)</PresentationFormat>
  <Paragraphs>88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Rounded</vt:lpstr>
      <vt:lpstr>Arial Rounded MT Bold</vt:lpstr>
      <vt:lpstr>Calibri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16</cp:revision>
  <dcterms:created xsi:type="dcterms:W3CDTF">2025-02-26T15:46:15Z</dcterms:created>
  <dcterms:modified xsi:type="dcterms:W3CDTF">2026-02-17T11:59:35Z</dcterms:modified>
</cp:coreProperties>
</file>