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61" r:id="rId2"/>
    <p:sldId id="262" r:id="rId3"/>
    <p:sldId id="263" r:id="rId4"/>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7C0182C-F29D-C74B-F5E7-C92C5F138A2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681F651-E8E6-27C7-90DB-D183B6553E8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43E2B0A-A99C-CE38-6DD5-7B49D1D56BC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62111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E941EE11-F6E4-8BA4-4628-05202056C04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851224C7-C110-661E-0801-EA5685CEFA7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4BE3290C-CF42-DEDE-995D-5E7674CD0293}"/>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36507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C4F9ED33-0B02-686D-4D6D-9DE2B862117D}"/>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EE17640B-9DDB-FB9D-7408-479C395373A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D20E42B4-ACA5-CDDC-1A59-B477A53FA444}"/>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56501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D60984E-B353-63F0-D557-BC3A82F70091}"/>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1111698D-DD04-69EF-981D-72EA4F412E59}"/>
              </a:ext>
            </a:extLst>
          </p:cNvPr>
          <p:cNvSpPr/>
          <p:nvPr/>
        </p:nvSpPr>
        <p:spPr>
          <a:xfrm>
            <a:off x="187926" y="1001633"/>
            <a:ext cx="6482147" cy="82716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Read the full brief for the engagement day below. This will give you all the information you need, plus extra things to consider. You will also have your own ideas – creativity is encouraged! </a:t>
            </a:r>
          </a:p>
        </p:txBody>
      </p:sp>
      <p:sp>
        <p:nvSpPr>
          <p:cNvPr id="87" name="Google Shape;87;p1">
            <a:extLst>
              <a:ext uri="{FF2B5EF4-FFF2-40B4-BE49-F238E27FC236}">
                <a16:creationId xmlns:a16="http://schemas.microsoft.com/office/drawing/2014/main" id="{C7A515F4-8EB9-85AA-1623-223B9FA94361}"/>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F3DAE1D-C11F-B135-6FA1-77E10B3E4DD9}"/>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620A4C0E-459B-4FEB-3A37-D98E531AE4E7}"/>
              </a:ext>
            </a:extLst>
          </p:cNvPr>
          <p:cNvSpPr txBox="1"/>
          <p:nvPr/>
        </p:nvSpPr>
        <p:spPr>
          <a:xfrm>
            <a:off x="1633324" y="19000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5 – </a:t>
            </a:r>
            <a:r>
              <a:rPr lang="en-GB" sz="1600" dirty="0">
                <a:solidFill>
                  <a:srgbClr val="130E3C"/>
                </a:solidFill>
                <a:latin typeface="Arial Rounded MT Bold" panose="020F0704030504030204" pitchFamily="34" charset="0"/>
                <a:ea typeface="Arial Rounded"/>
                <a:cs typeface="Arial Rounded"/>
                <a:sym typeface="Arial Rounded"/>
              </a:rPr>
              <a:t>Engagement event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3E4AE5D-47E5-2C45-EDF7-96DF68BBD2C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AFEFE5B-E224-9A88-3265-330542C9DC7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ADF346F-6E9F-2978-3B90-9614695B732D}"/>
              </a:ext>
            </a:extLst>
          </p:cNvPr>
          <p:cNvSpPr/>
          <p:nvPr/>
        </p:nvSpPr>
        <p:spPr>
          <a:xfrm>
            <a:off x="187926" y="1944287"/>
            <a:ext cx="6482147" cy="7596326"/>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dirty="0">
                <a:solidFill>
                  <a:srgbClr val="130E3C"/>
                </a:solidFill>
                <a:latin typeface="Arial Rounded MT Bold" panose="020F0704030504030204" pitchFamily="34" charset="0"/>
              </a:rPr>
              <a:t>Number of students attending: 45 </a:t>
            </a:r>
          </a:p>
          <a:p>
            <a:r>
              <a:rPr lang="en-GB" dirty="0">
                <a:solidFill>
                  <a:srgbClr val="130E3C"/>
                </a:solidFill>
                <a:latin typeface="Arial Rounded MT Bold" panose="020F0704030504030204" pitchFamily="34" charset="0"/>
              </a:rPr>
              <a:t>Number of staff attending: 5 </a:t>
            </a:r>
          </a:p>
          <a:p>
            <a:r>
              <a:rPr lang="en-GB" dirty="0">
                <a:solidFill>
                  <a:srgbClr val="130E3C"/>
                </a:solidFill>
                <a:latin typeface="Arial Rounded MT Bold" panose="020F0704030504030204" pitchFamily="34" charset="0"/>
              </a:rPr>
              <a:t>Students attending with additional needs: 6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Arrival time: 9:30 am </a:t>
            </a:r>
          </a:p>
          <a:p>
            <a:r>
              <a:rPr lang="en-GB" dirty="0">
                <a:solidFill>
                  <a:srgbClr val="130E3C"/>
                </a:solidFill>
                <a:latin typeface="Arial Rounded MT Bold" panose="020F0704030504030204" pitchFamily="34" charset="0"/>
              </a:rPr>
              <a:t>Departure time: 3 pm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Morgan Sindall Construction event lead: Monica Paul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Morgan Sindall Construction colleagues available to support on the day: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Tony, Project Manager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Saif, Design Manager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Grace, Apprentice Site Manager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Katie, Building Services Manager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Your day could include a tour of the site (with a safety talk beforehand), talks by Morgan Sindall Construction colleagues, apprentice and career information, CV workshops, and different construction workshops. You need to think about the focus of each activity; what do you want each student to get from it?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Each student does not need to complete every activity.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How will you ensure students understand the community hub project and want to engage with it on completion?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What will you give students to take away with them to encourage engagement with Morgan Sindall Construction?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How will you ensure students with additional needs are catered for and engaged throughout the day?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How will you measure the impact of the day? </a:t>
            </a:r>
          </a:p>
        </p:txBody>
      </p:sp>
    </p:spTree>
    <p:extLst>
      <p:ext uri="{BB962C8B-B14F-4D97-AF65-F5344CB8AC3E}">
        <p14:creationId xmlns:p14="http://schemas.microsoft.com/office/powerpoint/2010/main" val="151931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09570D41-C602-4944-0EAD-2B570EC78D3D}"/>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A5D11205-3070-C706-2505-A3BB973C8287}"/>
              </a:ext>
            </a:extLst>
          </p:cNvPr>
          <p:cNvSpPr/>
          <p:nvPr/>
        </p:nvSpPr>
        <p:spPr>
          <a:xfrm>
            <a:off x="187926" y="1001634"/>
            <a:ext cx="6482147" cy="588322"/>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Use the timings below to schedule the day. This will be sent to the college before they attend. </a:t>
            </a:r>
          </a:p>
        </p:txBody>
      </p:sp>
      <p:sp>
        <p:nvSpPr>
          <p:cNvPr id="87" name="Google Shape;87;p1">
            <a:extLst>
              <a:ext uri="{FF2B5EF4-FFF2-40B4-BE49-F238E27FC236}">
                <a16:creationId xmlns:a16="http://schemas.microsoft.com/office/drawing/2014/main" id="{4AF6D20F-7B55-8B63-D17B-17085A827DED}"/>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7D0F30D8-64CA-DA28-496C-2DE2EA1D44C3}"/>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93D97FE4-D210-1183-6D04-8443A7BF6311}"/>
              </a:ext>
            </a:extLst>
          </p:cNvPr>
          <p:cNvSpPr txBox="1"/>
          <p:nvPr/>
        </p:nvSpPr>
        <p:spPr>
          <a:xfrm>
            <a:off x="1633324" y="19000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5 – </a:t>
            </a:r>
            <a:r>
              <a:rPr lang="en-GB" sz="1600" dirty="0">
                <a:solidFill>
                  <a:srgbClr val="130E3C"/>
                </a:solidFill>
                <a:latin typeface="Arial Rounded MT Bold" panose="020F0704030504030204" pitchFamily="34" charset="0"/>
                <a:ea typeface="Arial Rounded"/>
                <a:cs typeface="Arial Rounded"/>
                <a:sym typeface="Arial Rounded"/>
              </a:rPr>
              <a:t>Engagement event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35C66AB4-C455-49D1-C345-9CB54A4FAFD1}"/>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5F7D199E-3134-886A-2DD1-88B046F809B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4ACE667-6B64-6D33-783B-DA3704A04E19}"/>
              </a:ext>
            </a:extLst>
          </p:cNvPr>
          <p:cNvSpPr/>
          <p:nvPr/>
        </p:nvSpPr>
        <p:spPr>
          <a:xfrm>
            <a:off x="187926" y="1705444"/>
            <a:ext cx="6482147" cy="783516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algn="ctr"/>
            <a:r>
              <a:rPr lang="en-GB" b="1" dirty="0">
                <a:solidFill>
                  <a:srgbClr val="130E3C"/>
                </a:solidFill>
                <a:latin typeface="Arial Rounded MT Bold" panose="020F0704030504030204" pitchFamily="34" charset="0"/>
              </a:rPr>
              <a:t>Event schedule</a:t>
            </a:r>
          </a:p>
          <a:p>
            <a:pPr algn="ctr"/>
            <a:endParaRPr lang="en-GB" b="1" dirty="0">
              <a:solidFill>
                <a:schemeClr val="accent5"/>
              </a:solidFill>
              <a:latin typeface="Arial Rounded MT Bold" panose="020F0704030504030204" pitchFamily="34" charset="0"/>
            </a:endParaRPr>
          </a:p>
          <a:p>
            <a:r>
              <a:rPr lang="en-GB" dirty="0">
                <a:solidFill>
                  <a:srgbClr val="130E3C"/>
                </a:solidFill>
                <a:latin typeface="Arial Rounded MT Bold" panose="020F0704030504030204" pitchFamily="34" charset="0"/>
              </a:rPr>
              <a:t>09:30 - 09:45 </a:t>
            </a:r>
          </a:p>
          <a:p>
            <a:r>
              <a:rPr lang="en-GB" dirty="0">
                <a:solidFill>
                  <a:srgbClr val="130E3C"/>
                </a:solidFill>
                <a:latin typeface="Arial Rounded MT Bold" panose="020F0704030504030204" pitchFamily="34" charset="0"/>
              </a:rPr>
              <a:t>______________________________________________________________________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09:45 - 10:00 </a:t>
            </a:r>
          </a:p>
          <a:p>
            <a:r>
              <a:rPr lang="en-GB" dirty="0">
                <a:solidFill>
                  <a:srgbClr val="130E3C"/>
                </a:solidFill>
                <a:latin typeface="Arial Rounded MT Bold" panose="020F0704030504030204" pitchFamily="34" charset="0"/>
              </a:rPr>
              <a:t>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10:00 - 10:45 Session 1</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OPTION A: 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OPTION B: 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10:45 - 11:00 Break</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11:00 - 11:45 Session 2</a:t>
            </a:r>
          </a:p>
          <a:p>
            <a:r>
              <a:rPr lang="en-GB" dirty="0">
                <a:solidFill>
                  <a:srgbClr val="130E3C"/>
                </a:solidFill>
                <a:latin typeface="Arial Rounded MT Bold" panose="020F0704030504030204" pitchFamily="34" charset="0"/>
              </a:rPr>
              <a:t>OPTION A: 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OPTION B: 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11:45 - 12:30 Session 3 </a:t>
            </a:r>
          </a:p>
          <a:p>
            <a:r>
              <a:rPr lang="en-GB" dirty="0">
                <a:solidFill>
                  <a:srgbClr val="130E3C"/>
                </a:solidFill>
                <a:latin typeface="Arial Rounded MT Bold" panose="020F0704030504030204" pitchFamily="34" charset="0"/>
              </a:rPr>
              <a:t>OPTION A: 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OPTION B: 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12:30 - 13:00 Lunch</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13:00 - 13:45 Session 4</a:t>
            </a:r>
          </a:p>
          <a:p>
            <a:r>
              <a:rPr lang="en-GB" dirty="0">
                <a:solidFill>
                  <a:srgbClr val="130E3C"/>
                </a:solidFill>
                <a:latin typeface="Arial Rounded MT Bold" panose="020F0704030504030204" pitchFamily="34" charset="0"/>
              </a:rPr>
              <a:t>OPTION A: ___________________________________________________________</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OPTION B: 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13:45 - 14:30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14:30 - 14:50</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14:50 - 15:00</a:t>
            </a:r>
          </a:p>
          <a:p>
            <a:r>
              <a:rPr lang="en-GB" dirty="0">
                <a:solidFill>
                  <a:srgbClr val="130E3C"/>
                </a:solidFill>
                <a:latin typeface="Arial Rounded MT Bold" panose="020F0704030504030204" pitchFamily="34" charset="0"/>
              </a:rPr>
              <a:t>______________________________________________________________________</a:t>
            </a:r>
          </a:p>
        </p:txBody>
      </p:sp>
    </p:spTree>
    <p:extLst>
      <p:ext uri="{BB962C8B-B14F-4D97-AF65-F5344CB8AC3E}">
        <p14:creationId xmlns:p14="http://schemas.microsoft.com/office/powerpoint/2010/main" val="321104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A817E9D6-9EB7-71DE-BE96-EFC777D49797}"/>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06B8E9FC-E67B-D9A0-279F-48DD537BC540}"/>
              </a:ext>
            </a:extLst>
          </p:cNvPr>
          <p:cNvSpPr/>
          <p:nvPr/>
        </p:nvSpPr>
        <p:spPr>
          <a:xfrm>
            <a:off x="187926" y="1001634"/>
            <a:ext cx="6482147" cy="670210"/>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Use this page to prepare for the event. Make a to-do list under each title of tasks to complete before the students arrive on site. </a:t>
            </a:r>
          </a:p>
        </p:txBody>
      </p:sp>
      <p:sp>
        <p:nvSpPr>
          <p:cNvPr id="87" name="Google Shape;87;p1">
            <a:extLst>
              <a:ext uri="{FF2B5EF4-FFF2-40B4-BE49-F238E27FC236}">
                <a16:creationId xmlns:a16="http://schemas.microsoft.com/office/drawing/2014/main" id="{719C9588-BBD3-166E-C27D-1C6423888E8B}"/>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80B01DB2-DBDD-9B88-B1C3-A9B261760D53}"/>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39430557-65CF-5D87-2008-055EAF596595}"/>
              </a:ext>
            </a:extLst>
          </p:cNvPr>
          <p:cNvSpPr txBox="1"/>
          <p:nvPr/>
        </p:nvSpPr>
        <p:spPr>
          <a:xfrm>
            <a:off x="1633324" y="19000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5 – </a:t>
            </a:r>
            <a:r>
              <a:rPr lang="en-GB" sz="1600" dirty="0">
                <a:solidFill>
                  <a:srgbClr val="130E3C"/>
                </a:solidFill>
                <a:latin typeface="Arial Rounded MT Bold" panose="020F0704030504030204" pitchFamily="34" charset="0"/>
                <a:ea typeface="Arial Rounded"/>
                <a:cs typeface="Arial Rounded"/>
                <a:sym typeface="Arial Rounded"/>
              </a:rPr>
              <a:t>Engagement event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2DD9E469-8C46-24C0-DDEF-C5DB8602C236}"/>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46A2BC23-8469-0715-5E36-12954528BB5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E123A411-905E-9478-D436-396E8CFEA223}"/>
              </a:ext>
            </a:extLst>
          </p:cNvPr>
          <p:cNvSpPr/>
          <p:nvPr/>
        </p:nvSpPr>
        <p:spPr>
          <a:xfrm>
            <a:off x="187926" y="1787332"/>
            <a:ext cx="6482147" cy="7753281"/>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b="1" dirty="0">
                <a:solidFill>
                  <a:srgbClr val="130E3C"/>
                </a:solidFill>
                <a:latin typeface="Arial Rounded MT Bold" panose="020F0704030504030204" pitchFamily="34" charset="0"/>
              </a:rPr>
              <a:t>Health and safety - </a:t>
            </a:r>
            <a:r>
              <a:rPr lang="en-GB" dirty="0">
                <a:solidFill>
                  <a:srgbClr val="130E3C"/>
                </a:solidFill>
                <a:latin typeface="Arial Rounded MT Bold" panose="020F0704030504030204" pitchFamily="34" charset="0"/>
              </a:rPr>
              <a:t>What do you need to do before the event to ensure everyone on site will be safe? Think about PPE for the students, emergency contact details, clear walk routes, and no access areas.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Resources - </a:t>
            </a:r>
            <a:r>
              <a:rPr lang="en-GB" dirty="0">
                <a:solidFill>
                  <a:srgbClr val="130E3C"/>
                </a:solidFill>
                <a:latin typeface="Arial Rounded MT Bold" panose="020F0704030504030204" pitchFamily="34" charset="0"/>
              </a:rPr>
              <a:t>What do you need to buy or source before the day? </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b="1"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Roles and responsibilities - </a:t>
            </a:r>
            <a:r>
              <a:rPr lang="en-GB" dirty="0">
                <a:solidFill>
                  <a:srgbClr val="130E3C"/>
                </a:solidFill>
                <a:latin typeface="Arial Rounded MT Bold" panose="020F0704030504030204" pitchFamily="34" charset="0"/>
              </a:rPr>
              <a:t>Who will do what on the day? Who will lead each workshop? Who is responsible for what? </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Data to capture  - </a:t>
            </a:r>
            <a:r>
              <a:rPr lang="en-GB" dirty="0">
                <a:solidFill>
                  <a:srgbClr val="130E3C"/>
                </a:solidFill>
                <a:latin typeface="Arial Rounded MT Bold" panose="020F0704030504030204" pitchFamily="34" charset="0"/>
              </a:rPr>
              <a:t>What would you like to find out following this event? Think about the number of students who attended, their interests and next steps. </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Post-event follow-up actions - </a:t>
            </a:r>
            <a:r>
              <a:rPr lang="en-GB" dirty="0">
                <a:solidFill>
                  <a:srgbClr val="130E3C"/>
                </a:solidFill>
                <a:latin typeface="Arial Rounded MT Bold" panose="020F0704030504030204" pitchFamily="34" charset="0"/>
              </a:rPr>
              <a:t>What will you do after the event to make sure students stay engaged with the project? </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b="1" dirty="0">
              <a:solidFill>
                <a:srgbClr val="130E3C"/>
              </a:solidFill>
              <a:latin typeface="Arial Rounded MT Bold" panose="020F0704030504030204" pitchFamily="34" charset="0"/>
            </a:endParaRPr>
          </a:p>
        </p:txBody>
      </p:sp>
    </p:spTree>
    <p:extLst>
      <p:ext uri="{BB962C8B-B14F-4D97-AF65-F5344CB8AC3E}">
        <p14:creationId xmlns:p14="http://schemas.microsoft.com/office/powerpoint/2010/main" val="2753583393"/>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1084</TotalTime>
  <Words>569</Words>
  <Application>Microsoft Office PowerPoint</Application>
  <PresentationFormat>A4 Paper (210x297 mm)</PresentationFormat>
  <Paragraphs>79</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Rounded</vt:lpstr>
      <vt:lpstr>Arial Rounded MT Bold</vt:lpstr>
      <vt:lpstr>Calibri</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30</cp:revision>
  <dcterms:created xsi:type="dcterms:W3CDTF">2025-02-26T15:46:15Z</dcterms:created>
  <dcterms:modified xsi:type="dcterms:W3CDTF">2026-03-04T15:40:21Z</dcterms:modified>
</cp:coreProperties>
</file>