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8" r:id="rId2"/>
    <p:sldId id="260" r:id="rId3"/>
    <p:sldId id="259" r:id="rId4"/>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39B7ED47-AF65-BA15-F5FA-F0678176D6D9}"/>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60E65893-A205-1AEC-D2D6-58E4099EC733}"/>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6D6F7085-35DB-E0E8-5E02-8BDA18D3D7E6}"/>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2894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CB6F9F50-550D-2DBC-1858-D9386EAD8303}"/>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AB8E4717-663E-8CD0-DAD2-F57ED3B1F57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25999714-2733-8548-2249-6C396CA2DE91}"/>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19842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29E2B96F-8ADA-7127-42EE-BC25F2B4AE26}"/>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22677A79-40EB-A342-EEA6-50AF8EB3DCDF}"/>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1F24A57E-4F37-6D96-C11B-6678BC15B5A6}"/>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43031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17997241-E516-70AB-6FC6-D34C277A4216}"/>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E07D8EA8-7AA9-5C98-21C3-9392836FBDF7}"/>
              </a:ext>
            </a:extLst>
          </p:cNvPr>
          <p:cNvSpPr/>
          <p:nvPr/>
        </p:nvSpPr>
        <p:spPr>
          <a:xfrm>
            <a:off x="187926" y="1035264"/>
            <a:ext cx="6482147" cy="842870"/>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algn="ctr"/>
            <a:r>
              <a:rPr lang="en-GB" dirty="0">
                <a:solidFill>
                  <a:srgbClr val="130E3C"/>
                </a:solidFill>
                <a:latin typeface="Arial Rounded MT Bold" panose="020F0704030504030204" pitchFamily="34" charset="0"/>
              </a:rPr>
              <a:t>Here is a recording of your day as site manager on the 17 Columbus Courtyard project. Read through it carefully and highlight anything you think might be important to log in the daily site diary. </a:t>
            </a:r>
          </a:p>
        </p:txBody>
      </p:sp>
      <p:sp>
        <p:nvSpPr>
          <p:cNvPr id="87" name="Google Shape;87;p1">
            <a:extLst>
              <a:ext uri="{FF2B5EF4-FFF2-40B4-BE49-F238E27FC236}">
                <a16:creationId xmlns:a16="http://schemas.microsoft.com/office/drawing/2014/main" id="{CAECEDFC-5D3A-0109-7729-7F9B590FD477}"/>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F40EC71C-7C74-40B1-4566-E888821C4E7B}"/>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751BA4FB-BBE0-3916-0279-F6104A415C3F}"/>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3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6 – </a:t>
            </a:r>
            <a:r>
              <a:rPr lang="en-GB" sz="1600" dirty="0">
                <a:solidFill>
                  <a:srgbClr val="130E3C"/>
                </a:solidFill>
                <a:latin typeface="Arial Rounded MT Bold" panose="020F0704030504030204" pitchFamily="34" charset="0"/>
                <a:ea typeface="Arial Rounded"/>
                <a:cs typeface="Arial Rounded"/>
                <a:sym typeface="Arial Rounded"/>
              </a:rPr>
              <a:t>Daily diary</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4493CB9A-A07D-CD07-FA2B-CFCFAF0B28E2}"/>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03E5CE22-62F4-BE97-BC84-DCB323DC386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983F1587-BF35-4E5C-38DA-8E51733436F6}"/>
              </a:ext>
            </a:extLst>
          </p:cNvPr>
          <p:cNvSpPr/>
          <p:nvPr/>
        </p:nvSpPr>
        <p:spPr>
          <a:xfrm>
            <a:off x="187926" y="2030668"/>
            <a:ext cx="6482147" cy="7461585"/>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3" name="TextBox 2">
            <a:extLst>
              <a:ext uri="{FF2B5EF4-FFF2-40B4-BE49-F238E27FC236}">
                <a16:creationId xmlns:a16="http://schemas.microsoft.com/office/drawing/2014/main" id="{D852F7BF-4116-97B3-00DE-7DD2A1439C37}"/>
              </a:ext>
            </a:extLst>
          </p:cNvPr>
          <p:cNvSpPr txBox="1"/>
          <p:nvPr/>
        </p:nvSpPr>
        <p:spPr>
          <a:xfrm>
            <a:off x="267685" y="2252187"/>
            <a:ext cx="6322626" cy="6771084"/>
          </a:xfrm>
          <a:prstGeom prst="rect">
            <a:avLst/>
          </a:prstGeom>
          <a:noFill/>
        </p:spPr>
        <p:txBody>
          <a:bodyPr wrap="square" rtlCol="0">
            <a:spAutoFit/>
          </a:bodyPr>
          <a:lstStyle/>
          <a:p>
            <a:r>
              <a:rPr lang="en-GB" dirty="0">
                <a:solidFill>
                  <a:srgbClr val="130E3C"/>
                </a:solidFill>
                <a:latin typeface="Arial Rounded MT Bold" panose="020F0704030504030204" pitchFamily="34" charset="0"/>
              </a:rPr>
              <a:t>It’s Thursday 11th December 2025. You arrive on site at 6:45 am after sitting in heavy traffic caused by roadworks near the bypass. The weather is dry but very windy in the morning, with clouds building in the afternoon. Around 3:00 pm, there is a short but heavy rain shower lasting 20 minutes. The temperature ranges between 11°C and 15°C, averaging about 13°C.</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Before the morning briefing, a supervisor tells you that a local school has emailed asking about arranging a careers visit next month. You make a note to reply later.</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There are 86 personnel on site today. Subcontractor teams present include:</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Groundworks contractor (12 workers)</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Steel erection team (10 workers)</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Cladding installers (14 workers)</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Electrical contractor (9 workers)</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Plumbing contractor (6 workers)</a:t>
            </a:r>
          </a:p>
          <a:p>
            <a:pPr marL="285750" indent="-285750">
              <a:buFont typeface="Arial" panose="020B0604020202020204" pitchFamily="34" charset="0"/>
              <a:buChar char="•"/>
            </a:pPr>
            <a:r>
              <a:rPr lang="en-GB" dirty="0">
                <a:solidFill>
                  <a:srgbClr val="130E3C"/>
                </a:solidFill>
                <a:latin typeface="Arial Rounded MT Bold" panose="020F0704030504030204" pitchFamily="34" charset="0"/>
              </a:rPr>
              <a:t>Drylining team (8 workers)</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2 new steel fixers and 1 apprentice electrician all started work today. They completed their site induction at 8:00 am before starting work. A groundworker left site early at 2:30 pm due to illness.</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The steel erection team completed installation of the final ceiling beam on Level 7, and cladding installers began fitting insulated wall panels on the west elevation but had to pause briefly during the heavy rain. On Level 13, the plumbing team completed first-fix pipework to the toilet block. Electricians continued installing electrics to the dry labs on Level 10. During lunch, a forklift battery needed to be replaced, causing a short delay of about 25 minutes. </a:t>
            </a:r>
          </a:p>
        </p:txBody>
      </p:sp>
    </p:spTree>
    <p:extLst>
      <p:ext uri="{BB962C8B-B14F-4D97-AF65-F5344CB8AC3E}">
        <p14:creationId xmlns:p14="http://schemas.microsoft.com/office/powerpoint/2010/main" val="4193357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EA6642DE-B0C4-D181-C7D2-51BC82678637}"/>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0E933937-CB43-707D-9742-C0ED0A8147FE}"/>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F54FD5FA-12C3-B812-91CD-D42D83245325}"/>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7F4FA93D-977C-420F-FDC7-ACE592DF120D}"/>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3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6 – </a:t>
            </a:r>
            <a:r>
              <a:rPr lang="en-GB" sz="1600" dirty="0">
                <a:solidFill>
                  <a:srgbClr val="130E3C"/>
                </a:solidFill>
                <a:latin typeface="Arial Rounded MT Bold" panose="020F0704030504030204" pitchFamily="34" charset="0"/>
                <a:ea typeface="Arial Rounded"/>
                <a:cs typeface="Arial Rounded"/>
                <a:sym typeface="Arial Rounded"/>
              </a:rPr>
              <a:t>Daily diary</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3E908E50-1404-2139-7A81-2DF3D1ACA84B}"/>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431E079A-135D-30D7-8E6A-F1E50BC7D09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5C257228-1FED-E657-B93B-A81FC9DEF31A}"/>
              </a:ext>
            </a:extLst>
          </p:cNvPr>
          <p:cNvSpPr/>
          <p:nvPr/>
        </p:nvSpPr>
        <p:spPr>
          <a:xfrm>
            <a:off x="187926" y="1161111"/>
            <a:ext cx="6482147" cy="8331144"/>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3" name="TextBox 2">
            <a:extLst>
              <a:ext uri="{FF2B5EF4-FFF2-40B4-BE49-F238E27FC236}">
                <a16:creationId xmlns:a16="http://schemas.microsoft.com/office/drawing/2014/main" id="{566288A0-3AAF-15F8-29E7-0614DBF7F164}"/>
              </a:ext>
            </a:extLst>
          </p:cNvPr>
          <p:cNvSpPr txBox="1"/>
          <p:nvPr/>
        </p:nvSpPr>
        <p:spPr>
          <a:xfrm>
            <a:off x="267685" y="1294338"/>
            <a:ext cx="6322626" cy="7632859"/>
          </a:xfrm>
          <a:prstGeom prst="rect">
            <a:avLst/>
          </a:prstGeom>
          <a:noFill/>
        </p:spPr>
        <p:txBody>
          <a:bodyPr wrap="square" rtlCol="0">
            <a:spAutoFit/>
          </a:bodyPr>
          <a:lstStyle/>
          <a:p>
            <a:r>
              <a:rPr lang="en-GB" dirty="0">
                <a:solidFill>
                  <a:srgbClr val="130E3C"/>
                </a:solidFill>
                <a:latin typeface="Arial Rounded MT Bold" panose="020F0704030504030204" pitchFamily="34" charset="0"/>
              </a:rPr>
              <a:t>You carried out the daily safety walk at 9:45 am and saw a missing handrail on part of the temporary stair tower. You noticed materials stored too close to the edge of an excavation, and an operative not wearing eye protection while cutting metal.</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The handrail was fitted by 11:30am and you told subcontractors to move materials 2 metres away from the excavation. The operative was stopped and reminded of PPE requirements; eye protection was worn immediately, and you will bring this up as a reminder in tomorrow’s briefing. You also checked fire extinguishers in the office block - all were in date. The site scored 94% in last week’s internal safety audit.</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A structural steel delivery arrived this morning (7:20 am) and 20 pallets of insulated cladding panels arrived at 10:15 am. Drainage pipes and fittings arrived at 12:40 pm, and a concrete delivery scheduled for today has been rearranged for tomorrow morning.</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On site today were 2 tower cranes, 3 forklifts, 1 telehandler, 2 360° excavators and 1 concrete pump (on standby). 1 forklift required a battery replacement as mentioned earlier.</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A subcontractor informed you that high winds created lifting restrictions for the tower crane between 8:30 am and 9:15 am and a short rain shower temporarily stopped cladding installation. The forklift battery issue caused a minor delay, and you saw that the subcontractors got back to work quickly. Traffic management cones at the site entrance were knocked over by a delivery vehicle and had to be repositioned.</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You check your emails before leaving and confirm that the client (LS Estates) is visiting the site tomorrow at 2:00 pm. You reply and let them know that the project remains 2 weeks ahead of programme.</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You leave site at 5:30 pm after updating the progress board in the site office.</a:t>
            </a:r>
          </a:p>
        </p:txBody>
      </p:sp>
    </p:spTree>
    <p:extLst>
      <p:ext uri="{BB962C8B-B14F-4D97-AF65-F5344CB8AC3E}">
        <p14:creationId xmlns:p14="http://schemas.microsoft.com/office/powerpoint/2010/main" val="2616619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332D7169-AFCE-5EEC-41B8-70DDA2BEF3EA}"/>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E3B37B32-71D3-DEC6-0CCC-1FFEA6A092C7}"/>
              </a:ext>
            </a:extLst>
          </p:cNvPr>
          <p:cNvSpPr/>
          <p:nvPr/>
        </p:nvSpPr>
        <p:spPr>
          <a:xfrm>
            <a:off x="187926" y="1035264"/>
            <a:ext cx="6482147" cy="532496"/>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algn="ctr"/>
            <a:r>
              <a:rPr lang="en-GB" dirty="0">
                <a:solidFill>
                  <a:srgbClr val="130E3C"/>
                </a:solidFill>
                <a:latin typeface="Arial Rounded MT Bold" panose="020F0704030504030204" pitchFamily="34" charset="0"/>
              </a:rPr>
              <a:t>Complete the site manager’s daily diary below, using the information on the previous pages. </a:t>
            </a:r>
          </a:p>
        </p:txBody>
      </p:sp>
      <p:sp>
        <p:nvSpPr>
          <p:cNvPr id="87" name="Google Shape;87;p1">
            <a:extLst>
              <a:ext uri="{FF2B5EF4-FFF2-40B4-BE49-F238E27FC236}">
                <a16:creationId xmlns:a16="http://schemas.microsoft.com/office/drawing/2014/main" id="{9AEBF4C0-93CC-8FE1-B34D-0B69AFE7DD5D}"/>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B2E4D212-804D-B88D-DE7C-4EFE95511CDA}"/>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086315EC-A458-76C9-468D-16023754E2DD}"/>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3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6 – </a:t>
            </a:r>
            <a:r>
              <a:rPr lang="en-GB" sz="1600" dirty="0">
                <a:solidFill>
                  <a:srgbClr val="130E3C"/>
                </a:solidFill>
                <a:latin typeface="Arial Rounded MT Bold" panose="020F0704030504030204" pitchFamily="34" charset="0"/>
                <a:ea typeface="Arial Rounded"/>
                <a:cs typeface="Arial Rounded"/>
                <a:sym typeface="Arial Rounded"/>
              </a:rPr>
              <a:t>Daily diary</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0736F0D0-A7DC-0013-90F8-88C0E71C10A0}"/>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DC9D256E-0BF7-C003-F106-5DAB57D4915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58632C76-C2AB-83F4-2AF0-FD1537E2A25C}"/>
              </a:ext>
            </a:extLst>
          </p:cNvPr>
          <p:cNvSpPr/>
          <p:nvPr/>
        </p:nvSpPr>
        <p:spPr>
          <a:xfrm>
            <a:off x="187926" y="1676139"/>
            <a:ext cx="6482147" cy="7845958"/>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5" name="TextBox 4">
            <a:extLst>
              <a:ext uri="{FF2B5EF4-FFF2-40B4-BE49-F238E27FC236}">
                <a16:creationId xmlns:a16="http://schemas.microsoft.com/office/drawing/2014/main" id="{1AD9C043-C2B1-A5FC-5946-C68E2C241CC7}"/>
              </a:ext>
            </a:extLst>
          </p:cNvPr>
          <p:cNvSpPr txBox="1"/>
          <p:nvPr/>
        </p:nvSpPr>
        <p:spPr>
          <a:xfrm>
            <a:off x="247498" y="1676139"/>
            <a:ext cx="6363000" cy="7848302"/>
          </a:xfrm>
          <a:prstGeom prst="rect">
            <a:avLst/>
          </a:prstGeom>
          <a:noFill/>
        </p:spPr>
        <p:txBody>
          <a:bodyPr wrap="square">
            <a:spAutoFit/>
          </a:bodyPr>
          <a:lstStyle/>
          <a:p>
            <a:pPr algn="ctr"/>
            <a:r>
              <a:rPr lang="en-GB" b="1" dirty="0">
                <a:solidFill>
                  <a:srgbClr val="130E3C"/>
                </a:solidFill>
                <a:latin typeface="Arial Rounded MT Bold" panose="020F0704030504030204" pitchFamily="34" charset="0"/>
              </a:rPr>
              <a:t>Site manager daily diary</a:t>
            </a:r>
          </a:p>
          <a:p>
            <a:endParaRPr lang="en-GB" b="1" u="sng"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General information</a:t>
            </a:r>
          </a:p>
          <a:p>
            <a:r>
              <a:rPr lang="en-GB" dirty="0">
                <a:solidFill>
                  <a:srgbClr val="130E3C"/>
                </a:solidFill>
                <a:latin typeface="Arial Rounded MT Bold" panose="020F0704030504030204" pitchFamily="34" charset="0"/>
              </a:rPr>
              <a:t>Date: ___________________________</a:t>
            </a:r>
          </a:p>
          <a:p>
            <a:r>
              <a:rPr lang="en-GB" dirty="0">
                <a:solidFill>
                  <a:srgbClr val="130E3C"/>
                </a:solidFill>
                <a:latin typeface="Arial Rounded MT Bold" panose="020F0704030504030204" pitchFamily="34" charset="0"/>
              </a:rPr>
              <a:t>Project name: ___________________________</a:t>
            </a:r>
          </a:p>
          <a:p>
            <a:r>
              <a:rPr lang="en-GB" dirty="0">
                <a:solidFill>
                  <a:srgbClr val="130E3C"/>
                </a:solidFill>
                <a:latin typeface="Arial Rounded MT Bold" panose="020F0704030504030204" pitchFamily="34" charset="0"/>
              </a:rPr>
              <a:t>Site manager (you):___________________________</a:t>
            </a:r>
          </a:p>
          <a:p>
            <a:r>
              <a:rPr lang="en-GB" dirty="0">
                <a:solidFill>
                  <a:srgbClr val="130E3C"/>
                </a:solidFill>
                <a:latin typeface="Arial Rounded MT Bold" panose="020F0704030504030204" pitchFamily="34" charset="0"/>
              </a:rPr>
              <a:t>Weather conditions: _____________________________________________</a:t>
            </a:r>
          </a:p>
          <a:p>
            <a:r>
              <a:rPr lang="en-GB" dirty="0">
                <a:solidFill>
                  <a:srgbClr val="130E3C"/>
                </a:solidFill>
                <a:latin typeface="Arial Rounded MT Bold" panose="020F0704030504030204" pitchFamily="34" charset="0"/>
              </a:rPr>
              <a:t>Temperature: ___________________________</a:t>
            </a:r>
            <a:br>
              <a:rPr lang="en-GB" dirty="0">
                <a:solidFill>
                  <a:srgbClr val="130E3C"/>
                </a:solidFill>
                <a:latin typeface="Arial Rounded MT Bold" panose="020F0704030504030204" pitchFamily="34" charset="0"/>
              </a:rPr>
            </a:br>
            <a:endParaRPr lang="en-GB" b="1"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Workforce summary</a:t>
            </a:r>
          </a:p>
          <a:p>
            <a:r>
              <a:rPr lang="en-GB" dirty="0">
                <a:solidFill>
                  <a:srgbClr val="130E3C"/>
                </a:solidFill>
                <a:latin typeface="Arial Rounded MT Bold" panose="020F0704030504030204" pitchFamily="34" charset="0"/>
              </a:rPr>
              <a:t>Total personnel on site: ___________________________</a:t>
            </a:r>
          </a:p>
          <a:p>
            <a:r>
              <a:rPr lang="en-GB" dirty="0">
                <a:solidFill>
                  <a:srgbClr val="130E3C"/>
                </a:solidFill>
                <a:latin typeface="Arial Rounded MT Bold" panose="020F0704030504030204" pitchFamily="34" charset="0"/>
              </a:rPr>
              <a:t>Subcontractor teams present (number): ___________________________</a:t>
            </a:r>
          </a:p>
          <a:p>
            <a:r>
              <a:rPr lang="en-GB" dirty="0">
                <a:solidFill>
                  <a:srgbClr val="130E3C"/>
                </a:solidFill>
                <a:latin typeface="Arial Rounded MT Bold" panose="020F0704030504030204" pitchFamily="34" charset="0"/>
              </a:rPr>
              <a:t>New workers inducted: ___________________________</a:t>
            </a:r>
          </a:p>
          <a:p>
            <a:r>
              <a:rPr lang="en-GB" dirty="0">
                <a:solidFill>
                  <a:srgbClr val="130E3C"/>
                </a:solidFill>
                <a:latin typeface="Arial Rounded MT Bold" panose="020F0704030504030204" pitchFamily="34" charset="0"/>
              </a:rPr>
              <a:t>Key activities completed today:</a:t>
            </a:r>
          </a:p>
          <a:p>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Inspections/compliance</a:t>
            </a:r>
          </a:p>
          <a:p>
            <a:r>
              <a:rPr lang="en-GB" dirty="0">
                <a:solidFill>
                  <a:srgbClr val="130E3C"/>
                </a:solidFill>
                <a:latin typeface="Arial Rounded MT Bold" panose="020F0704030504030204" pitchFamily="34" charset="0"/>
              </a:rPr>
              <a:t>Safety walk conducted by: _________________________</a:t>
            </a:r>
          </a:p>
          <a:p>
            <a:r>
              <a:rPr lang="en-GB" dirty="0">
                <a:solidFill>
                  <a:srgbClr val="130E3C"/>
                </a:solidFill>
                <a:latin typeface="Arial Rounded MT Bold" panose="020F0704030504030204" pitchFamily="34" charset="0"/>
              </a:rPr>
              <a:t>Issues identified: ____________________________________________________</a:t>
            </a:r>
          </a:p>
          <a:p>
            <a:r>
              <a:rPr lang="en-GB" dirty="0">
                <a:solidFill>
                  <a:srgbClr val="130E3C"/>
                </a:solidFill>
                <a:latin typeface="Arial Rounded MT Bold" panose="020F0704030504030204" pitchFamily="34" charset="0"/>
              </a:rPr>
              <a:t>Corrective actions taken: ____________________________________________</a:t>
            </a:r>
          </a:p>
          <a:p>
            <a:r>
              <a:rPr lang="en-GB" dirty="0">
                <a:solidFill>
                  <a:srgbClr val="130E3C"/>
                </a:solidFill>
                <a:latin typeface="Arial Rounded MT Bold" panose="020F0704030504030204" pitchFamily="34" charset="0"/>
              </a:rPr>
              <a:t>Deliveries received:</a:t>
            </a:r>
          </a:p>
          <a:p>
            <a:r>
              <a:rPr lang="en-GB" dirty="0">
                <a:solidFill>
                  <a:srgbClr val="130E3C"/>
                </a:solidFill>
                <a:latin typeface="Arial Rounded MT Bold" panose="020F0704030504030204" pitchFamily="34" charset="0"/>
              </a:rPr>
              <a:t>_____________________________________________________________________ </a:t>
            </a:r>
          </a:p>
          <a:p>
            <a:r>
              <a:rPr lang="en-GB" dirty="0">
                <a:solidFill>
                  <a:srgbClr val="130E3C"/>
                </a:solidFill>
                <a:latin typeface="Arial Rounded MT Bold" panose="020F0704030504030204" pitchFamily="34" charset="0"/>
              </a:rPr>
              <a:t> _____________________________________________________________________</a:t>
            </a:r>
          </a:p>
          <a:p>
            <a:r>
              <a:rPr lang="en-GB" dirty="0">
                <a:solidFill>
                  <a:srgbClr val="130E3C"/>
                </a:solidFill>
                <a:latin typeface="Arial Rounded MT Bold" panose="020F0704030504030204" pitchFamily="34" charset="0"/>
              </a:rPr>
              <a:t>Plant and equipment on site:</a:t>
            </a:r>
          </a:p>
          <a:p>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a:t>
            </a:r>
          </a:p>
          <a:p>
            <a:r>
              <a:rPr lang="en-GB" dirty="0">
                <a:solidFill>
                  <a:srgbClr val="130E3C"/>
                </a:solidFill>
                <a:latin typeface="Arial Rounded MT Bold" panose="020F0704030504030204" pitchFamily="34" charset="0"/>
              </a:rPr>
              <a:t>Risks, issues, delays:</a:t>
            </a:r>
          </a:p>
          <a:p>
            <a:r>
              <a:rPr lang="en-GB" dirty="0">
                <a:solidFill>
                  <a:srgbClr val="130E3C"/>
                </a:solidFill>
                <a:latin typeface="Arial Rounded MT Bold" panose="020F0704030504030204" pitchFamily="34" charset="0"/>
              </a:rPr>
              <a:t>_____________________________________________________________________</a:t>
            </a:r>
          </a:p>
          <a:p>
            <a:r>
              <a:rPr lang="en-GB" dirty="0">
                <a:solidFill>
                  <a:srgbClr val="130E3C"/>
                </a:solidFill>
                <a:latin typeface="Arial Rounded MT Bold" panose="020F0704030504030204" pitchFamily="34" charset="0"/>
              </a:rPr>
              <a:t>_____________________________________________________________________</a:t>
            </a:r>
          </a:p>
          <a:p>
            <a:r>
              <a:rPr lang="en-GB" dirty="0">
                <a:solidFill>
                  <a:srgbClr val="130E3C"/>
                </a:solidFill>
                <a:latin typeface="Arial Rounded MT Bold" panose="020F0704030504030204" pitchFamily="34" charset="0"/>
              </a:rPr>
              <a:t>Additional notes:</a:t>
            </a:r>
          </a:p>
          <a:p>
            <a:r>
              <a:rPr lang="en-GB" dirty="0">
                <a:solidFill>
                  <a:srgbClr val="130E3C"/>
                </a:solidFill>
                <a:latin typeface="Arial Rounded MT Bold" panose="020F0704030504030204" pitchFamily="34" charset="0"/>
              </a:rPr>
              <a:t>_____________________________________________________________________</a:t>
            </a:r>
          </a:p>
          <a:p>
            <a:r>
              <a:rPr lang="en-GB" dirty="0">
                <a:solidFill>
                  <a:srgbClr val="130E3C"/>
                </a:solidFill>
                <a:latin typeface="Arial Rounded MT Bold" panose="020F0704030504030204" pitchFamily="34" charset="0"/>
              </a:rPr>
              <a:t>_____________________________________________________________________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Site manager signature: __________________________</a:t>
            </a:r>
          </a:p>
        </p:txBody>
      </p:sp>
    </p:spTree>
    <p:extLst>
      <p:ext uri="{BB962C8B-B14F-4D97-AF65-F5344CB8AC3E}">
        <p14:creationId xmlns:p14="http://schemas.microsoft.com/office/powerpoint/2010/main" val="1907722705"/>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804</TotalTime>
  <Words>831</Words>
  <Application>Microsoft Office PowerPoint</Application>
  <PresentationFormat>A4 Paper (210x297 mm)</PresentationFormat>
  <Paragraphs>72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Rounded</vt:lpstr>
      <vt:lpstr>Arial Rounded MT Bold</vt:lpstr>
      <vt:lpstr>Calibri</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25</cp:revision>
  <dcterms:created xsi:type="dcterms:W3CDTF">2025-02-26T15:46:15Z</dcterms:created>
  <dcterms:modified xsi:type="dcterms:W3CDTF">2026-02-16T16:45:48Z</dcterms:modified>
</cp:coreProperties>
</file>