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906000" cy="6858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3ABAAB0-0472-3A43-A84B-104C26501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462CDA1-4495-A19F-8AAD-236A375F9D7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090782C-7AB6-3A85-AA33-77C94BED3A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34957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680BA5C-B52A-B18A-EA02-E2048965D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DD0D3091-952A-772E-F4FA-E3900670AC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5E41A14-A4C5-1F53-3706-3B7B180F74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95404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8C28BBF-A4DA-C3CB-02EF-4E0F18B2E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3C2D029-CEA2-5D7E-F337-0B11ADE0AD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5D8D82BE-9D62-E3A3-5F0C-D4DCD05553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41130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DA8F4FF-EA96-DCB3-8D1B-2A67B0D22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5843DF1-8A8F-5856-1036-66B08C9050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1C3B5DB-AB3A-E21D-ADEE-3A63AE9C11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02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8233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82330" y="1681164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82330" y="2505076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5014915" y="1681164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5014915" y="2505076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80984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361" lvl="1" indent="-36193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724" lvl="3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5904" lvl="4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085" lvl="5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266" lvl="6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447" lvl="7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628" lvl="8" indent="-32383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4211342" y="987428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4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228591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361" lvl="1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543" lvl="2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724" lvl="3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5904" lvl="4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085" lvl="5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266" lvl="6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447" lvl="7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628" lvl="8" indent="-228591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777331" y="-270667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251055" y="2203055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917180" y="128986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181" lvl="0" indent="-34288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61" lvl="1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543" lvl="2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724" lvl="3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904" lvl="4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085" lvl="5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266" lvl="6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447" lvl="7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628" lvl="8" indent="-342886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81040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81038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81365" y="6356353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996113" y="6356353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61924" y="950444"/>
            <a:ext cx="9582151" cy="649755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Here are 6 types of subcontractors that you need to organise a schedule for. Read through the subcontractors and make sure you understand what they do and the order of work.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Site Manager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cxnSp>
        <p:nvCxnSpPr>
          <p:cNvPr id="106" name="Google Shape;106;p1"/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3CBBBB15-E3C9-305C-6D89-E7320CA21E60}"/>
              </a:ext>
            </a:extLst>
          </p:cNvPr>
          <p:cNvSpPr/>
          <p:nvPr/>
        </p:nvSpPr>
        <p:spPr>
          <a:xfrm>
            <a:off x="161924" y="1693124"/>
            <a:ext cx="9582151" cy="4918773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A3BF179-7478-454E-D138-A3B6C3339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69899"/>
              </p:ext>
            </p:extLst>
          </p:nvPr>
        </p:nvGraphicFramePr>
        <p:xfrm>
          <a:off x="238124" y="1892451"/>
          <a:ext cx="9429750" cy="4520118"/>
        </p:xfrm>
        <a:graphic>
          <a:graphicData uri="http://schemas.openxmlformats.org/drawingml/2006/table">
            <a:tbl>
              <a:tblPr/>
              <a:tblGrid>
                <a:gridCol w="1400176">
                  <a:extLst>
                    <a:ext uri="{9D8B030D-6E8A-4147-A177-3AD203B41FA5}">
                      <a16:colId xmlns:a16="http://schemas.microsoft.com/office/drawing/2014/main" val="263735973"/>
                    </a:ext>
                  </a:extLst>
                </a:gridCol>
                <a:gridCol w="1053484">
                  <a:extLst>
                    <a:ext uri="{9D8B030D-6E8A-4147-A177-3AD203B41FA5}">
                      <a16:colId xmlns:a16="http://schemas.microsoft.com/office/drawing/2014/main" val="2738263018"/>
                    </a:ext>
                  </a:extLst>
                </a:gridCol>
                <a:gridCol w="2125919">
                  <a:extLst>
                    <a:ext uri="{9D8B030D-6E8A-4147-A177-3AD203B41FA5}">
                      <a16:colId xmlns:a16="http://schemas.microsoft.com/office/drawing/2014/main" val="2960305311"/>
                    </a:ext>
                  </a:extLst>
                </a:gridCol>
                <a:gridCol w="1773597">
                  <a:extLst>
                    <a:ext uri="{9D8B030D-6E8A-4147-A177-3AD203B41FA5}">
                      <a16:colId xmlns:a16="http://schemas.microsoft.com/office/drawing/2014/main" val="3859701347"/>
                    </a:ext>
                  </a:extLst>
                </a:gridCol>
                <a:gridCol w="3076574">
                  <a:extLst>
                    <a:ext uri="{9D8B030D-6E8A-4147-A177-3AD203B41FA5}">
                      <a16:colId xmlns:a16="http://schemas.microsoft.com/office/drawing/2014/main" val="3401267844"/>
                    </a:ext>
                  </a:extLst>
                </a:gridCol>
              </a:tblGrid>
              <a:tr h="3990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Trade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Colour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Task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Duration per floor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b="1" u="none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Notes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863977"/>
                  </a:ext>
                </a:extLst>
              </a:tr>
              <a:tr h="6473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Excavator/ groundworkers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🟤 Brown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Excavate foundations and install drainage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Floor 0 (basement) only: 5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Only ground level excavation; no repeat per floor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428990"/>
                  </a:ext>
                </a:extLst>
              </a:tr>
              <a:tr h="69461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Concrete finishers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🟢 Green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Place slabs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3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Staggered start on each floor, starting with floor 1 once foundations are secure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7251913"/>
                  </a:ext>
                </a:extLst>
              </a:tr>
              <a:tr h="6847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Steel erectors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🔴 Red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Erect structural frame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start once concrete slabs are placed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4767005"/>
                  </a:ext>
                </a:extLst>
              </a:tr>
              <a:tr h="6629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Electricians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🟡 Yellow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containment and cabling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follow steel and slab installation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5703442"/>
                  </a:ext>
                </a:extLst>
              </a:tr>
              <a:tr h="7048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Plumbers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🔵 Blue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pipework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2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 follow steel and slab installation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983911"/>
                  </a:ext>
                </a:extLst>
              </a:tr>
              <a:tr h="72658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Carpenters/</a:t>
                      </a:r>
                      <a:b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</a:b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joiners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🟠 Orange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Install stud walls and doors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 floor = 3 days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300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Usually finishes interior; can start after slab and M&amp;E services installed</a:t>
                      </a:r>
                    </a:p>
                  </a:txBody>
                  <a:tcPr marL="71725" marR="71725" marT="35863" marB="35863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055282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4BDA00DE-533B-C693-A58F-88E8E4785F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308F60F-9DDF-3092-3595-B3E0CC6A2BE3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57B7918-D382-3D1F-0474-1597DDC1AFAF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CCA2204-3E57-4EB3-2C78-74A25A770289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32583DA0-F5A1-A420-ED5C-E9D4F7E1A881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D901812A-B278-53C2-C4B1-A4D82E1285C6}"/>
              </a:ext>
            </a:extLst>
          </p:cNvPr>
          <p:cNvSpPr/>
          <p:nvPr/>
        </p:nvSpPr>
        <p:spPr>
          <a:xfrm>
            <a:off x="161924" y="1990706"/>
            <a:ext cx="9582151" cy="4575197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Google Shape;89;p1">
            <a:extLst>
              <a:ext uri="{FF2B5EF4-FFF2-40B4-BE49-F238E27FC236}">
                <a16:creationId xmlns:a16="http://schemas.microsoft.com/office/drawing/2014/main" id="{77AB8BF3-3430-32DA-44A2-A1FDCBC537AD}"/>
              </a:ext>
            </a:extLst>
          </p:cNvPr>
          <p:cNvSpPr txBox="1"/>
          <p:nvPr/>
        </p:nvSpPr>
        <p:spPr>
          <a:xfrm>
            <a:off x="742949" y="2036700"/>
            <a:ext cx="84201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 MT Bold" panose="020F0704030504030204" pitchFamily="34" charset="0"/>
                <a:sym typeface="Arial Rounded"/>
              </a:rPr>
              <a:t>Subcontractor 6 week schedule</a:t>
            </a:r>
            <a:endParaRPr sz="1050" b="1" dirty="0">
              <a:latin typeface="Arial Rounded MT Bold" panose="020F0704030504030204" pitchFamily="34" charset="0"/>
            </a:endParaRP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53F0C4D0-B34F-6925-98B4-268F45067EBA}"/>
              </a:ext>
            </a:extLst>
          </p:cNvPr>
          <p:cNvSpPr/>
          <p:nvPr/>
        </p:nvSpPr>
        <p:spPr>
          <a:xfrm>
            <a:off x="161924" y="950444"/>
            <a:ext cx="9582151" cy="870854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Using the 6 week schedule, create a colour-coded plan showing when each subcontractor team will work on each floor over the next six weeks. The first subcontractor has already been scheduled as an example. Note: The project does not need to be fully completed within this six-week period.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04513C7-B25F-0D1F-AC76-DE79C39743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632169"/>
              </p:ext>
            </p:extLst>
          </p:nvPr>
        </p:nvGraphicFramePr>
        <p:xfrm>
          <a:off x="306335" y="2421208"/>
          <a:ext cx="9293327" cy="4056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647">
                  <a:extLst>
                    <a:ext uri="{9D8B030D-6E8A-4147-A177-3AD203B41FA5}">
                      <a16:colId xmlns:a16="http://schemas.microsoft.com/office/drawing/2014/main" val="95795929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2581165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5139926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6746443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42358265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939464675"/>
                    </a:ext>
                  </a:extLst>
                </a:gridCol>
                <a:gridCol w="244916">
                  <a:extLst>
                    <a:ext uri="{9D8B030D-6E8A-4147-A177-3AD203B41FA5}">
                      <a16:colId xmlns:a16="http://schemas.microsoft.com/office/drawing/2014/main" val="98943659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04185659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72200667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69635807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9163513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32567138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3583651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8555298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3317756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144626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6940650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74702653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0008603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1038239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4282655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02483992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207340398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74974203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289890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15632131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816979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31351904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5813164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0002388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646060691"/>
                    </a:ext>
                  </a:extLst>
                </a:gridCol>
              </a:tblGrid>
              <a:tr h="339521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1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2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3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4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5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6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884339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0 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9000179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1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2355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2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97850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3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33871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4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0464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5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44053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6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0083487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7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225376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8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493586"/>
                  </a:ext>
                </a:extLst>
              </a:tr>
            </a:tbl>
          </a:graphicData>
        </a:graphic>
      </p:graphicFrame>
      <p:sp>
        <p:nvSpPr>
          <p:cNvPr id="3" name="Google Shape;89;p1">
            <a:extLst>
              <a:ext uri="{FF2B5EF4-FFF2-40B4-BE49-F238E27FC236}">
                <a16:creationId xmlns:a16="http://schemas.microsoft.com/office/drawing/2014/main" id="{479551FA-8D01-1538-CD3B-8AF77F4CD9CA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Site Manager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08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6241F3A-481D-055A-A4DC-72D937815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DC5E733-00F0-D71F-B282-CFCA5088FD77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7BD0C092-0EB1-C425-12E8-6A02A3DE293C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1925FA24-9B74-C123-B2E4-F880B5C44026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0FF4EED-BB31-0DD0-D43E-6C5E9BAAFEB7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762072A1-BD6D-C2C9-69CD-CD8181C8BA13}"/>
              </a:ext>
            </a:extLst>
          </p:cNvPr>
          <p:cNvSpPr/>
          <p:nvPr/>
        </p:nvSpPr>
        <p:spPr>
          <a:xfrm>
            <a:off x="161924" y="1377069"/>
            <a:ext cx="9582151" cy="5234827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when will Level 1 be complete?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what will still need to be done on Level 7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how many days of work will the steel erectors need to be billed for?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which subcontractor will have finished all their work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Why do you think no subcontractors could start their work until the groundworkers had finished theirs?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According to your schedule, when will all 8 levels be complete?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In Week 3, the concrete finishers cancel work due to sickness. How does this affect your timeline?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When making a schedule like this, what other factors do you think need to be taken into consideration?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8F44A1BA-1584-0F46-56F8-24B95429CC97}"/>
              </a:ext>
            </a:extLst>
          </p:cNvPr>
          <p:cNvSpPr/>
          <p:nvPr/>
        </p:nvSpPr>
        <p:spPr>
          <a:xfrm>
            <a:off x="161924" y="926187"/>
            <a:ext cx="9582151" cy="382214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 the following questions to show your understanding of the scheduling task. </a:t>
            </a:r>
          </a:p>
        </p:txBody>
      </p:sp>
      <p:sp>
        <p:nvSpPr>
          <p:cNvPr id="3" name="Google Shape;89;p1">
            <a:extLst>
              <a:ext uri="{FF2B5EF4-FFF2-40B4-BE49-F238E27FC236}">
                <a16:creationId xmlns:a16="http://schemas.microsoft.com/office/drawing/2014/main" id="{C03036C8-25FA-1A94-201F-9955094DA8DA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Site Manager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Subcontractor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011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88C29E3-B092-F36B-F7AC-47E9BE993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934E6807-0271-F7A7-DF50-DA4B649D9BA6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2B7A7D7F-F99B-FF48-A79F-5ADFA48349C9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EA56EDE4-DF49-71D2-93BE-E1A44AB29F9D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7F72D48E-23C7-2B25-BCBE-95756FD5FDF0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BF59957D-90C5-05ED-21AE-6B9017E0FE94}"/>
              </a:ext>
            </a:extLst>
          </p:cNvPr>
          <p:cNvSpPr/>
          <p:nvPr/>
        </p:nvSpPr>
        <p:spPr>
          <a:xfrm>
            <a:off x="161919" y="1765499"/>
            <a:ext cx="9582151" cy="4668214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53" algn="ctr">
              <a:lnSpc>
                <a:spcPct val="104000"/>
              </a:lnSpc>
              <a:spcAft>
                <a:spcPts val="25"/>
              </a:spcAft>
              <a:buSzPts val="12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Google Shape;89;p1">
            <a:extLst>
              <a:ext uri="{FF2B5EF4-FFF2-40B4-BE49-F238E27FC236}">
                <a16:creationId xmlns:a16="http://schemas.microsoft.com/office/drawing/2014/main" id="{487F8026-44D2-A8F5-8D98-D9B95A5D26F7}"/>
              </a:ext>
            </a:extLst>
          </p:cNvPr>
          <p:cNvSpPr txBox="1"/>
          <p:nvPr/>
        </p:nvSpPr>
        <p:spPr>
          <a:xfrm>
            <a:off x="742944" y="1817319"/>
            <a:ext cx="84201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 MT Bold" panose="020F0704030504030204" pitchFamily="34" charset="0"/>
                <a:sym typeface="Arial Rounded"/>
              </a:rPr>
              <a:t>Subcontractor 6 week schedule</a:t>
            </a:r>
            <a:endParaRPr sz="1050" dirty="0">
              <a:latin typeface="Arial Rounded MT Bold" panose="020F0704030504030204" pitchFamily="34" charset="0"/>
            </a:endParaRPr>
          </a:p>
        </p:txBody>
      </p:sp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81900017-DFC0-DF44-8F19-5A66CDC44926}"/>
              </a:ext>
            </a:extLst>
          </p:cNvPr>
          <p:cNvSpPr/>
          <p:nvPr/>
        </p:nvSpPr>
        <p:spPr>
          <a:xfrm>
            <a:off x="161924" y="935553"/>
            <a:ext cx="9582151" cy="71212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algn="ctr">
              <a:lnSpc>
                <a:spcPct val="104000"/>
              </a:lnSpc>
              <a:spcAft>
                <a:spcPts val="25"/>
              </a:spcAft>
              <a:buSzPts val="1200"/>
            </a:pP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Here is an example of what a completed schedule might look like. Please note that the electricians (yellow) and the plumbers (blue) can be swapped around or even work alternative days on the same level.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2D9616F-3C14-2D89-86BE-34C30D4FCA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775885"/>
              </p:ext>
            </p:extLst>
          </p:nvPr>
        </p:nvGraphicFramePr>
        <p:xfrm>
          <a:off x="306330" y="2207653"/>
          <a:ext cx="9293327" cy="4056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30647">
                  <a:extLst>
                    <a:ext uri="{9D8B030D-6E8A-4147-A177-3AD203B41FA5}">
                      <a16:colId xmlns:a16="http://schemas.microsoft.com/office/drawing/2014/main" val="95795929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2581165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5139926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6746443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42358265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2939464675"/>
                    </a:ext>
                  </a:extLst>
                </a:gridCol>
                <a:gridCol w="244916">
                  <a:extLst>
                    <a:ext uri="{9D8B030D-6E8A-4147-A177-3AD203B41FA5}">
                      <a16:colId xmlns:a16="http://schemas.microsoft.com/office/drawing/2014/main" val="98943659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04185659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72200667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69635807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89163513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32567138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83583651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8555298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3317756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144626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269406500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74702653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30008603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10382396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42826555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024839928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207340398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374974203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72898903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4156321312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78169799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1631351904"/>
                    </a:ext>
                  </a:extLst>
                </a:gridCol>
                <a:gridCol w="266129">
                  <a:extLst>
                    <a:ext uri="{9D8B030D-6E8A-4147-A177-3AD203B41FA5}">
                      <a16:colId xmlns:a16="http://schemas.microsoft.com/office/drawing/2014/main" val="2758131647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000238841"/>
                    </a:ext>
                  </a:extLst>
                </a:gridCol>
                <a:gridCol w="266130">
                  <a:extLst>
                    <a:ext uri="{9D8B030D-6E8A-4147-A177-3AD203B41FA5}">
                      <a16:colId xmlns:a16="http://schemas.microsoft.com/office/drawing/2014/main" val="3646060691"/>
                    </a:ext>
                  </a:extLst>
                </a:gridCol>
              </a:tblGrid>
              <a:tr h="339521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1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2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3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4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5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Week 6</a:t>
                      </a: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884339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0 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966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9000179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1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62355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2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97850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3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0233871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4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0464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5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440538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6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083487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7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225376"/>
                  </a:ext>
                </a:extLst>
              </a:tr>
              <a:tr h="412989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Level 8</a:t>
                      </a: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rgbClr val="130E3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130E3C"/>
                        </a:solidFill>
                        <a:latin typeface="Arial Rounded MT Bold" panose="020F0704030504030204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493586"/>
                  </a:ext>
                </a:extLst>
              </a:tr>
            </a:tbl>
          </a:graphicData>
        </a:graphic>
      </p:graphicFrame>
      <p:sp>
        <p:nvSpPr>
          <p:cNvPr id="3" name="Google Shape;89;p1">
            <a:extLst>
              <a:ext uri="{FF2B5EF4-FFF2-40B4-BE49-F238E27FC236}">
                <a16:creationId xmlns:a16="http://schemas.microsoft.com/office/drawing/2014/main" id="{7CF64AEA-53C0-6B68-6E9E-9F21D49EA6B3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Site Manager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Subcontractor schedule -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42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5DB95346-99C3-5841-12B5-C1D85460A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53EB6600-1EE7-E2C5-5C4E-80D6DC717298}"/>
              </a:ext>
            </a:extLst>
          </p:cNvPr>
          <p:cNvSpPr txBox="1"/>
          <p:nvPr/>
        </p:nvSpPr>
        <p:spPr>
          <a:xfrm>
            <a:off x="6105300" y="6611896"/>
            <a:ext cx="3800700" cy="215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>
              <a:buSzPts val="800"/>
            </a:pP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</a:t>
            </a:r>
            <a:r>
              <a:rPr lang="en-GB" sz="800" b="1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Copyright 2026 </a:t>
            </a:r>
            <a:r>
              <a:rPr lang="en-GB" sz="8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All Rights Reserved</a:t>
            </a:r>
            <a:endParaRPr dirty="0"/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75120E2D-CCB3-FD2B-B470-0425C29CCEE8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9948" y="109907"/>
            <a:ext cx="1009934" cy="6009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94D65652-1B5A-3678-0983-303AF5B1E722}"/>
              </a:ext>
            </a:extLst>
          </p:cNvPr>
          <p:cNvCxnSpPr>
            <a:cxnSpLocks/>
          </p:cNvCxnSpPr>
          <p:nvPr/>
        </p:nvCxnSpPr>
        <p:spPr>
          <a:xfrm>
            <a:off x="161924" y="857518"/>
            <a:ext cx="9582151" cy="0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BB99435A-9CC9-302F-3B0B-9227FA66BFC5}"/>
              </a:ext>
            </a:extLst>
          </p:cNvPr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149" y="3187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Google Shape;84;p1">
            <a:extLst>
              <a:ext uri="{FF2B5EF4-FFF2-40B4-BE49-F238E27FC236}">
                <a16:creationId xmlns:a16="http://schemas.microsoft.com/office/drawing/2014/main" id="{12D18C4A-CA1B-6BFE-E2E1-21296FBBBF14}"/>
              </a:ext>
            </a:extLst>
          </p:cNvPr>
          <p:cNvSpPr/>
          <p:nvPr/>
        </p:nvSpPr>
        <p:spPr>
          <a:xfrm>
            <a:off x="161924" y="933080"/>
            <a:ext cx="9582151" cy="5678816"/>
          </a:xfrm>
          <a:prstGeom prst="roundRect">
            <a:avLst>
              <a:gd name="adj" fmla="val 887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when will Level 1 be complete?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By Tuesday Week 4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what will still need to be done on Level 7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Installing the pipework (plumbers) OR installing containment and cables (electricians) AND installing stud walls and doors (carpenters/joiners) 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how many days of work will the steel erectors need to be billed for?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15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According to your schedule, which subcontractors will have finished all their work by the end of the 6 weeks? 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sz="1400" b="0" i="0" u="none" strike="noStrike" dirty="0">
                <a:solidFill>
                  <a:srgbClr val="FF0000"/>
                </a:solidFill>
                <a:effectLst/>
                <a:latin typeface="Arial Rounded MT Bold" panose="020F0704030504030204" pitchFamily="34" charset="0"/>
              </a:rPr>
              <a:t>Excavator/groundworkers and concrete finishers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Font typeface="Arial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Why do you think no subcontractors could start their work until the groundworkers had finished theirs?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</a:t>
            </a: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No subcontractors could start work until the groundworkers had finished because the foundations and site preparation must be completed first. Without a stable base, it would not be safe or possible for other teams to begin their work.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According to your schedule, when will all 8 levels be complete?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All 8 levels will be completed by Wednesday Week 8 if there are no delays.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Challenge: In Week 3, the concrete finishers cancel work due to sickness. How does this affect your timeline?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If the concrete finishers cancel work in Week 3, the plumbers, electricians and carpenters/joiners will be delayed by a week, as they depend on the concrete slabs being in place to start their work. This means the entire project will be delayed by a week. </a:t>
            </a:r>
          </a:p>
          <a:p>
            <a:pPr marL="349250" marR="175253" indent="-342900">
              <a:lnSpc>
                <a:spcPct val="104000"/>
              </a:lnSpc>
              <a:spcAft>
                <a:spcPts val="25"/>
              </a:spcAft>
              <a:buSzPts val="1200"/>
              <a:buAutoNum type="arabicPeriod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When making a schedule like this, what other factors do you think need to be taken into consideration?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</a:b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Sample answer: When making a schedule, you need to consider factors like weather delays, material and equipment availability, staff absences, </a:t>
            </a:r>
            <a:r>
              <a:rPr lang="en-GB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safety requirements, </a:t>
            </a:r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and contingency budgets.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3" name="Google Shape;89;p1">
            <a:extLst>
              <a:ext uri="{FF2B5EF4-FFF2-40B4-BE49-F238E27FC236}">
                <a16:creationId xmlns:a16="http://schemas.microsoft.com/office/drawing/2014/main" id="{87BDD1BB-C7CD-9590-168E-F3375483C490}"/>
              </a:ext>
            </a:extLst>
          </p:cNvPr>
          <p:cNvSpPr txBox="1"/>
          <p:nvPr/>
        </p:nvSpPr>
        <p:spPr>
          <a:xfrm>
            <a:off x="3400426" y="202577"/>
            <a:ext cx="8420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2000"/>
            </a:pP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Site Manager</a:t>
            </a:r>
          </a:p>
          <a:p>
            <a:pPr algn="ctr">
              <a:buSzPts val="2000"/>
            </a:pP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Subcontractor schedule - </a:t>
            </a:r>
            <a:r>
              <a:rPr lang="en-GB" sz="1600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96557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927</Words>
  <Application>Microsoft Office PowerPoint</Application>
  <PresentationFormat>A4 Paper (210x297 mm)</PresentationFormat>
  <Paragraphs>102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25</cp:revision>
  <dcterms:created xsi:type="dcterms:W3CDTF">2025-02-26T15:46:15Z</dcterms:created>
  <dcterms:modified xsi:type="dcterms:W3CDTF">2026-04-16T14:12:20Z</dcterms:modified>
</cp:coreProperties>
</file>