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4"/>
  </p:notesMasterIdLst>
  <p:sldIdLst>
    <p:sldId id="261" r:id="rId2"/>
    <p:sldId id="262" r:id="rId3"/>
  </p:sldIdLst>
  <p:sldSz cx="6858000" cy="9906000" type="A4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9" roundtripDataSignature="AMtx7mj2KcUZo7hfzotuErGnRfksbj2a+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30E3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320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11" Type="http://schemas.openxmlformats.org/officeDocument/2006/relationships/viewProps" Target="viewProps.xml"/><Relationship Id="rId10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9" Type="http://customschemas.google.com/relationships/presentationmetadata" Target="meta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2360613" y="1143000"/>
            <a:ext cx="2136775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GB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07C0182C-F29D-C74B-F5E7-C92C5F138A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B681F651-E8E6-27C7-90DB-D183B6553E8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243E2B0A-A99C-CE38-6DD5-7B49D1D56BC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41550" y="685800"/>
            <a:ext cx="23749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1621115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2B73343B-BCFB-9A12-88B9-CD0E0F5C4D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9619D93E-0BFD-AF9B-C45A-3D08DFDBFEA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CDBCD6B4-F792-4320-7BF6-F83882ABE48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41550" y="685800"/>
            <a:ext cx="23749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0869333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lvl="1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lvl="3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dt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ft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sldNum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>
            <a:spLocks noGrp="1"/>
          </p:cNvSpPr>
          <p:nvPr>
            <p:ph type="title"/>
          </p:nvPr>
        </p:nvSpPr>
        <p:spPr>
          <a:xfrm rot="5400000">
            <a:off x="1449696" y="3985464"/>
            <a:ext cx="8394877" cy="14787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body" idx="1"/>
          </p:nvPr>
        </p:nvSpPr>
        <p:spPr>
          <a:xfrm rot="5400000">
            <a:off x="-1550679" y="2549570"/>
            <a:ext cx="8394877" cy="43505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dt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2"/>
          <p:cNvSpPr txBox="1">
            <a:spLocks noGrp="1"/>
          </p:cNvSpPr>
          <p:nvPr>
            <p:ph type="ft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2"/>
          <p:cNvSpPr txBox="1">
            <a:spLocks noGrp="1"/>
          </p:cNvSpPr>
          <p:nvPr>
            <p:ph type="sldNum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dt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ft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sldNum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15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350"/>
              <a:buNone/>
              <a:defRPr sz="135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dt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ft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sldNum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body" idx="1"/>
          </p:nvPr>
        </p:nvSpPr>
        <p:spPr>
          <a:xfrm>
            <a:off x="471488" y="2637014"/>
            <a:ext cx="2914650" cy="62852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6"/>
          <p:cNvSpPr txBox="1">
            <a:spLocks noGrp="1"/>
          </p:cNvSpPr>
          <p:nvPr>
            <p:ph type="body" idx="2"/>
          </p:nvPr>
        </p:nvSpPr>
        <p:spPr>
          <a:xfrm>
            <a:off x="3471863" y="2637014"/>
            <a:ext cx="2914650" cy="62852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dt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ft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sldNum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 b="1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body" idx="2"/>
          </p:nvPr>
        </p:nvSpPr>
        <p:spPr>
          <a:xfrm>
            <a:off x="472381" y="3618442"/>
            <a:ext cx="2901255" cy="5322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body" idx="3"/>
          </p:nvPr>
        </p:nvSpPr>
        <p:spPr>
          <a:xfrm>
            <a:off x="3471863" y="2428347"/>
            <a:ext cx="2915543" cy="11900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 b="1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body" idx="4"/>
          </p:nvPr>
        </p:nvSpPr>
        <p:spPr>
          <a:xfrm>
            <a:off x="3471863" y="3618442"/>
            <a:ext cx="2915543" cy="5322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7"/>
          <p:cNvSpPr txBox="1">
            <a:spLocks noGrp="1"/>
          </p:cNvSpPr>
          <p:nvPr>
            <p:ph type="dt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ft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sldNum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dt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ft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sldNum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body"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619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4pPr>
            <a:lvl5pPr marL="2286000" lvl="4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5pPr>
            <a:lvl6pPr marL="2743200" lvl="5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6pPr>
            <a:lvl7pPr marL="3200400" lvl="6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7pPr>
            <a:lvl8pPr marL="3657600" lvl="7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8pPr>
            <a:lvl9pPr marL="4114800" lvl="8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body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>
            <a:endParaRPr/>
          </a:p>
        </p:txBody>
      </p:sp>
      <p:sp>
        <p:nvSpPr>
          <p:cNvPr id="58" name="Google Shape;58;p9"/>
          <p:cNvSpPr txBox="1">
            <a:spLocks noGrp="1"/>
          </p:cNvSpPr>
          <p:nvPr>
            <p:ph type="dt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9"/>
          <p:cNvSpPr txBox="1">
            <a:spLocks noGrp="1"/>
          </p:cNvSpPr>
          <p:nvPr>
            <p:ph type="ft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sldNum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0"/>
          <p:cNvSpPr>
            <a:spLocks noGrp="1"/>
          </p:cNvSpPr>
          <p:nvPr>
            <p:ph type="pic" idx="2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0"/>
          <p:cNvSpPr txBox="1">
            <a:spLocks noGrp="1"/>
          </p:cNvSpPr>
          <p:nvPr>
            <p:ph type="body" idx="1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>
            <a:endParaRPr/>
          </a:p>
        </p:txBody>
      </p:sp>
      <p:sp>
        <p:nvSpPr>
          <p:cNvPr id="65" name="Google Shape;65;p10"/>
          <p:cNvSpPr txBox="1">
            <a:spLocks noGrp="1"/>
          </p:cNvSpPr>
          <p:nvPr>
            <p:ph type="dt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0"/>
          <p:cNvSpPr txBox="1">
            <a:spLocks noGrp="1"/>
          </p:cNvSpPr>
          <p:nvPr>
            <p:ph type="ft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 txBox="1">
            <a:spLocks noGrp="1"/>
          </p:cNvSpPr>
          <p:nvPr>
            <p:ph type="sldNum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body" idx="1"/>
          </p:nvPr>
        </p:nvSpPr>
        <p:spPr>
          <a:xfrm rot="5400000">
            <a:off x="286367" y="2822135"/>
            <a:ext cx="6285266" cy="5915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dt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1"/>
          <p:cNvSpPr txBox="1">
            <a:spLocks noGrp="1"/>
          </p:cNvSpPr>
          <p:nvPr>
            <p:ph type="ft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1"/>
          <p:cNvSpPr txBox="1">
            <a:spLocks noGrp="1"/>
          </p:cNvSpPr>
          <p:nvPr>
            <p:ph type="sldNum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619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238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dt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ft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ldNum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>
          <a:extLst>
            <a:ext uri="{FF2B5EF4-FFF2-40B4-BE49-F238E27FC236}">
              <a16:creationId xmlns:a16="http://schemas.microsoft.com/office/drawing/2014/main" id="{9D60984E-B353-63F0-D557-BC3A82F700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>
            <a:extLst>
              <a:ext uri="{FF2B5EF4-FFF2-40B4-BE49-F238E27FC236}">
                <a16:creationId xmlns:a16="http://schemas.microsoft.com/office/drawing/2014/main" id="{1111698D-DD04-69EF-981D-72EA4F412E59}"/>
              </a:ext>
            </a:extLst>
          </p:cNvPr>
          <p:cNvSpPr/>
          <p:nvPr/>
        </p:nvSpPr>
        <p:spPr>
          <a:xfrm>
            <a:off x="187926" y="1001633"/>
            <a:ext cx="6482147" cy="1043067"/>
          </a:xfrm>
          <a:prstGeom prst="roundRect">
            <a:avLst>
              <a:gd name="adj" fmla="val 4891"/>
            </a:avLst>
          </a:prstGeom>
          <a:noFill/>
          <a:ln w="28575" cap="flat" cmpd="sng">
            <a:solidFill>
              <a:srgbClr val="130E3C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6350" marR="175260" lvl="0" indent="0" algn="ctr" rtl="0">
              <a:lnSpc>
                <a:spcPct val="104000"/>
              </a:lnSpc>
              <a:spcBef>
                <a:spcPts val="0"/>
              </a:spcBef>
              <a:spcAft>
                <a:spcPts val="25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Read through the information below. It tells you how long each element of the build is likely to take. Remember, allowance must be made for any delays on the project. </a:t>
            </a:r>
            <a:endParaRPr i="0" u="none" strike="noStrike" cap="none" dirty="0">
              <a:solidFill>
                <a:srgbClr val="130E3C"/>
              </a:solidFill>
              <a:latin typeface="Arial Rounded MT Bold" panose="020F0704030504030204" pitchFamily="34" charset="0"/>
              <a:ea typeface="Arial Rounded"/>
              <a:cs typeface="Arial Rounded"/>
              <a:sym typeface="Arial Rounded"/>
            </a:endParaRPr>
          </a:p>
        </p:txBody>
      </p:sp>
      <p:sp>
        <p:nvSpPr>
          <p:cNvPr id="87" name="Google Shape;87;p1">
            <a:extLst>
              <a:ext uri="{FF2B5EF4-FFF2-40B4-BE49-F238E27FC236}">
                <a16:creationId xmlns:a16="http://schemas.microsoft.com/office/drawing/2014/main" id="{C7A515F4-8EB9-85AA-1623-223B9FA94361}"/>
              </a:ext>
            </a:extLst>
          </p:cNvPr>
          <p:cNvSpPr txBox="1"/>
          <p:nvPr/>
        </p:nvSpPr>
        <p:spPr>
          <a:xfrm>
            <a:off x="2946180" y="9605963"/>
            <a:ext cx="3800700" cy="21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en-GB" sz="800" b="1" i="0" u="none" strike="noStrike" cap="none" dirty="0">
                <a:solidFill>
                  <a:srgbClr val="130E3C"/>
                </a:solidFill>
                <a:latin typeface="Arial Rounded"/>
                <a:ea typeface="Arial Rounded"/>
                <a:cs typeface="Arial Rounded"/>
                <a:sym typeface="Arial Rounded"/>
              </a:rPr>
              <a:t>Developing Experts Copyright 2026 All Rights Reserved</a:t>
            </a:r>
            <a:endParaRPr sz="1400" b="0" i="0" u="none" strike="noStrike" cap="none" dirty="0">
              <a:solidFill>
                <a:srgbClr val="130E3C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88" name="Google Shape;88;p1" descr="A black and grey logo with a blue line&#10;&#10;AI-generated content may be incorrect.">
            <a:extLst>
              <a:ext uri="{FF2B5EF4-FFF2-40B4-BE49-F238E27FC236}">
                <a16:creationId xmlns:a16="http://schemas.microsoft.com/office/drawing/2014/main" id="{DF3DAE1D-C11F-B135-6FA1-77E10B3E4DD9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78231" y="132704"/>
            <a:ext cx="1009934" cy="600908"/>
          </a:xfrm>
          <a:prstGeom prst="rect">
            <a:avLst/>
          </a:prstGeom>
          <a:noFill/>
          <a:ln>
            <a:noFill/>
          </a:ln>
        </p:spPr>
      </p:pic>
      <p:sp>
        <p:nvSpPr>
          <p:cNvPr id="89" name="Google Shape;89;p1">
            <a:extLst>
              <a:ext uri="{FF2B5EF4-FFF2-40B4-BE49-F238E27FC236}">
                <a16:creationId xmlns:a16="http://schemas.microsoft.com/office/drawing/2014/main" id="{620A4C0E-459B-4FEB-3A37-D98E531AE4E7}"/>
              </a:ext>
            </a:extLst>
          </p:cNvPr>
          <p:cNvSpPr txBox="1"/>
          <p:nvPr/>
        </p:nvSpPr>
        <p:spPr>
          <a:xfrm>
            <a:off x="1633324" y="190002"/>
            <a:ext cx="5619795" cy="5847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GB" sz="1600" b="1" i="0" u="none" strike="noStrike" cap="none" dirty="0">
                <a:solidFill>
                  <a:srgbClr val="130E3C"/>
                </a:solidFill>
                <a:latin typeface="Arial Rounded"/>
                <a:ea typeface="Arial Rounded"/>
                <a:cs typeface="Arial Rounded"/>
                <a:sym typeface="Arial Rounded"/>
              </a:rPr>
              <a:t>VWE: Morgan Sindall Construction – </a:t>
            </a:r>
            <a:r>
              <a:rPr lang="en-GB" sz="1600" b="1" dirty="0">
                <a:solidFill>
                  <a:srgbClr val="130E3C"/>
                </a:solidFill>
                <a:latin typeface="Arial Rounded"/>
                <a:ea typeface="Arial Rounded"/>
                <a:cs typeface="Arial Rounded"/>
                <a:sym typeface="Arial Rounded"/>
              </a:rPr>
              <a:t>Project Day</a:t>
            </a:r>
            <a:r>
              <a:rPr lang="en-GB" sz="1600" b="1" i="0" u="none" strike="noStrike" cap="none" dirty="0">
                <a:solidFill>
                  <a:srgbClr val="130E3C"/>
                </a:solidFill>
                <a:latin typeface="Arial Rounded"/>
                <a:ea typeface="Arial Rounded"/>
                <a:cs typeface="Arial Rounded"/>
                <a:sym typeface="Arial Rounded"/>
              </a:rPr>
              <a:t> 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GB" sz="1600" i="0" u="none" strike="noStrike" cap="none" dirty="0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Handout 4 – Timeline</a:t>
            </a:r>
            <a:endParaRPr sz="1050" i="0" u="none" strike="noStrike" cap="none" dirty="0">
              <a:solidFill>
                <a:srgbClr val="000000"/>
              </a:solidFill>
              <a:latin typeface="Arial Rounded MT Bold" panose="020F0704030504030204" pitchFamily="34" charset="0"/>
              <a:sym typeface="Arial"/>
            </a:endParaRPr>
          </a:p>
        </p:txBody>
      </p:sp>
      <p:cxnSp>
        <p:nvCxnSpPr>
          <p:cNvPr id="106" name="Google Shape;106;p1">
            <a:extLst>
              <a:ext uri="{FF2B5EF4-FFF2-40B4-BE49-F238E27FC236}">
                <a16:creationId xmlns:a16="http://schemas.microsoft.com/office/drawing/2014/main" id="{D3E4AE5D-47E5-2C45-EDF7-96DF68BBD2CB}"/>
              </a:ext>
            </a:extLst>
          </p:cNvPr>
          <p:cNvCxnSpPr/>
          <p:nvPr/>
        </p:nvCxnSpPr>
        <p:spPr>
          <a:xfrm>
            <a:off x="176211" y="882729"/>
            <a:ext cx="6505575" cy="3417"/>
          </a:xfrm>
          <a:prstGeom prst="straightConnector1">
            <a:avLst/>
          </a:prstGeom>
          <a:noFill/>
          <a:ln w="28575" cap="flat" cmpd="sng">
            <a:solidFill>
              <a:srgbClr val="130E3C"/>
            </a:solidFill>
            <a:prstDash val="solid"/>
            <a:round/>
            <a:headEnd type="none" w="sm" len="sm"/>
            <a:tailEnd type="none" w="sm" len="sm"/>
          </a:ln>
          <a:effectLst>
            <a:outerShdw dist="20000" sx="1000" sy="1000" rotWithShape="0">
              <a:srgbClr val="000000"/>
            </a:outerShdw>
          </a:effectLst>
        </p:spPr>
      </p:cxnSp>
      <p:pic>
        <p:nvPicPr>
          <p:cNvPr id="2" name="Picture 6" descr="A blue square with white letters&#10;&#10;Description automatically generated">
            <a:extLst>
              <a:ext uri="{FF2B5EF4-FFF2-40B4-BE49-F238E27FC236}">
                <a16:creationId xmlns:a16="http://schemas.microsoft.com/office/drawing/2014/main" id="{EAFEFE5B-E224-9A88-3265-330542C9DC73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988" y="45303"/>
            <a:ext cx="812799" cy="7569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Google Shape;84;p1">
            <a:extLst>
              <a:ext uri="{FF2B5EF4-FFF2-40B4-BE49-F238E27FC236}">
                <a16:creationId xmlns:a16="http://schemas.microsoft.com/office/drawing/2014/main" id="{6ADF346F-6E9F-2978-3B90-9614695B732D}"/>
              </a:ext>
            </a:extLst>
          </p:cNvPr>
          <p:cNvSpPr/>
          <p:nvPr/>
        </p:nvSpPr>
        <p:spPr>
          <a:xfrm>
            <a:off x="187926" y="2160187"/>
            <a:ext cx="6482147" cy="7380426"/>
          </a:xfrm>
          <a:prstGeom prst="roundRect">
            <a:avLst>
              <a:gd name="adj" fmla="val 680"/>
            </a:avLst>
          </a:prstGeom>
          <a:noFill/>
          <a:ln w="28575" cap="flat" cmpd="sng">
            <a:solidFill>
              <a:srgbClr val="130E3C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endParaRPr lang="en-GB" dirty="0">
              <a:solidFill>
                <a:srgbClr val="130E3C"/>
              </a:solidFill>
              <a:latin typeface="Arial Rounded MT Bold" panose="020F0704030504030204" pitchFamily="34" charset="0"/>
            </a:endParaRPr>
          </a:p>
          <a:p>
            <a:endParaRPr lang="en-GB" b="1" dirty="0">
              <a:solidFill>
                <a:srgbClr val="130E3C"/>
              </a:solidFill>
              <a:latin typeface="Arial Rounded MT Bold" panose="020F0704030504030204" pitchFamily="34" charset="0"/>
            </a:endParaRPr>
          </a:p>
          <a:p>
            <a:endParaRPr lang="en-GB" b="1" dirty="0">
              <a:solidFill>
                <a:srgbClr val="130E3C"/>
              </a:solidFill>
              <a:latin typeface="Arial Rounded MT Bold" panose="020F0704030504030204" pitchFamily="34" charset="0"/>
            </a:endParaRPr>
          </a:p>
          <a:p>
            <a:endParaRPr lang="en-GB" b="1" dirty="0">
              <a:solidFill>
                <a:srgbClr val="130E3C"/>
              </a:solidFill>
              <a:latin typeface="Arial Rounded MT Bold" panose="020F0704030504030204" pitchFamily="34" charset="0"/>
            </a:endParaRPr>
          </a:p>
          <a:p>
            <a:endParaRPr lang="en-GB" b="1" dirty="0">
              <a:solidFill>
                <a:srgbClr val="130E3C"/>
              </a:solidFill>
              <a:latin typeface="Arial Rounded MT Bold" panose="020F0704030504030204" pitchFamily="34" charset="0"/>
            </a:endParaRPr>
          </a:p>
          <a:p>
            <a:endParaRPr lang="en-GB" b="1" dirty="0">
              <a:solidFill>
                <a:srgbClr val="130E3C"/>
              </a:solidFill>
              <a:latin typeface="Arial Rounded MT Bold" panose="020F0704030504030204" pitchFamily="34" charset="0"/>
            </a:endParaRPr>
          </a:p>
          <a:p>
            <a:endParaRPr lang="en-GB" b="1" dirty="0">
              <a:solidFill>
                <a:srgbClr val="130E3C"/>
              </a:solidFill>
              <a:latin typeface="Arial Rounded MT Bold" panose="020F0704030504030204" pitchFamily="34" charset="0"/>
            </a:endParaRPr>
          </a:p>
          <a:p>
            <a:endParaRPr lang="en-GB" b="1" dirty="0">
              <a:solidFill>
                <a:srgbClr val="130E3C"/>
              </a:solidFill>
              <a:latin typeface="Arial Rounded MT Bold" panose="020F0704030504030204" pitchFamily="34" charset="0"/>
            </a:endParaRPr>
          </a:p>
          <a:p>
            <a:endParaRPr lang="en-GB" b="1" dirty="0">
              <a:solidFill>
                <a:srgbClr val="130E3C"/>
              </a:solidFill>
              <a:latin typeface="Arial Rounded MT Bold" panose="020F0704030504030204" pitchFamily="34" charset="0"/>
            </a:endParaRPr>
          </a:p>
          <a:p>
            <a:endParaRPr lang="en-GB" b="1" dirty="0">
              <a:solidFill>
                <a:srgbClr val="130E3C"/>
              </a:solidFill>
              <a:latin typeface="Arial Rounded MT Bold" panose="020F0704030504030204" pitchFamily="34" charset="0"/>
            </a:endParaRPr>
          </a:p>
          <a:p>
            <a:endParaRPr lang="en-GB" b="1" dirty="0">
              <a:solidFill>
                <a:srgbClr val="130E3C"/>
              </a:solidFill>
              <a:latin typeface="Arial Rounded MT Bold" panose="020F0704030504030204" pitchFamily="34" charset="0"/>
            </a:endParaRPr>
          </a:p>
          <a:p>
            <a:endParaRPr lang="en-GB" b="1" dirty="0">
              <a:solidFill>
                <a:srgbClr val="130E3C"/>
              </a:solidFill>
              <a:latin typeface="Arial Rounded MT Bold" panose="020F0704030504030204" pitchFamily="34" charset="0"/>
            </a:endParaRPr>
          </a:p>
          <a:p>
            <a:endParaRPr lang="en-GB" b="1" dirty="0">
              <a:solidFill>
                <a:srgbClr val="130E3C"/>
              </a:solidFill>
              <a:latin typeface="Arial Rounded MT Bold" panose="020F0704030504030204" pitchFamily="34" charset="0"/>
            </a:endParaRPr>
          </a:p>
          <a:p>
            <a:endParaRPr lang="en-GB" b="1" dirty="0">
              <a:solidFill>
                <a:srgbClr val="130E3C"/>
              </a:solidFill>
              <a:latin typeface="Arial Rounded MT Bold" panose="020F0704030504030204" pitchFamily="34" charset="0"/>
            </a:endParaRPr>
          </a:p>
          <a:p>
            <a:endParaRPr lang="en-GB" b="1" dirty="0">
              <a:solidFill>
                <a:srgbClr val="130E3C"/>
              </a:solidFill>
              <a:latin typeface="Arial Rounded MT Bold" panose="020F0704030504030204" pitchFamily="34" charset="0"/>
            </a:endParaRPr>
          </a:p>
          <a:p>
            <a:endParaRPr lang="en-GB" b="1" dirty="0">
              <a:solidFill>
                <a:srgbClr val="130E3C"/>
              </a:solidFill>
              <a:latin typeface="Arial Rounded MT Bold" panose="020F0704030504030204" pitchFamily="34" charset="0"/>
            </a:endParaRPr>
          </a:p>
          <a:p>
            <a:endParaRPr lang="en-GB" b="1" dirty="0">
              <a:solidFill>
                <a:srgbClr val="130E3C"/>
              </a:solidFill>
              <a:latin typeface="Arial Rounded MT Bold" panose="020F0704030504030204" pitchFamily="34" charset="0"/>
            </a:endParaRPr>
          </a:p>
          <a:p>
            <a:endParaRPr lang="en-GB" b="1" dirty="0">
              <a:solidFill>
                <a:srgbClr val="130E3C"/>
              </a:solidFill>
              <a:latin typeface="Arial Rounded MT Bold" panose="020F0704030504030204" pitchFamily="34" charset="0"/>
            </a:endParaRPr>
          </a:p>
          <a:p>
            <a:endParaRPr lang="en-GB" dirty="0">
              <a:solidFill>
                <a:srgbClr val="130E3C"/>
              </a:solidFill>
              <a:latin typeface="Arial Rounded MT Bold" panose="020F0704030504030204" pitchFamily="34" charset="0"/>
            </a:endParaRPr>
          </a:p>
          <a:p>
            <a:endParaRPr lang="en-GB" dirty="0">
              <a:solidFill>
                <a:srgbClr val="130E3C"/>
              </a:solidFill>
              <a:latin typeface="Arial Rounded MT Bold" panose="020F0704030504030204" pitchFamily="34" charset="0"/>
            </a:endParaRPr>
          </a:p>
          <a:p>
            <a:endParaRPr lang="en-GB" dirty="0">
              <a:solidFill>
                <a:srgbClr val="130E3C"/>
              </a:solidFill>
              <a:latin typeface="Arial Rounded MT Bold" panose="020F0704030504030204" pitchFamily="34" charset="0"/>
            </a:endParaRPr>
          </a:p>
          <a:p>
            <a:endParaRPr lang="en-GB" dirty="0">
              <a:solidFill>
                <a:srgbClr val="130E3C"/>
              </a:solidFill>
              <a:latin typeface="Arial Rounded MT Bold" panose="020F0704030504030204" pitchFamily="34" charset="0"/>
            </a:endParaRPr>
          </a:p>
          <a:p>
            <a:endParaRPr lang="en-GB" dirty="0">
              <a:solidFill>
                <a:srgbClr val="130E3C"/>
              </a:solidFill>
              <a:latin typeface="Arial Rounded MT Bold" panose="020F0704030504030204" pitchFamily="34" charset="0"/>
            </a:endParaRPr>
          </a:p>
          <a:p>
            <a:endParaRPr lang="en-GB" dirty="0">
              <a:solidFill>
                <a:srgbClr val="130E3C"/>
              </a:solidFill>
              <a:latin typeface="Arial Rounded MT Bold" panose="020F0704030504030204" pitchFamily="34" charset="0"/>
            </a:endParaRPr>
          </a:p>
          <a:p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  <a:t>Your task is to create a 60 week timeline. You can do this on paper, using </a:t>
            </a:r>
            <a:r>
              <a:rPr lang="en-GB">
                <a:solidFill>
                  <a:srgbClr val="130E3C"/>
                </a:solidFill>
                <a:latin typeface="Arial Rounded MT Bold" panose="020F0704030504030204" pitchFamily="34" charset="0"/>
              </a:rPr>
              <a:t>a spreadsheet, </a:t>
            </a: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  <a:t>or on a digital document. </a:t>
            </a:r>
          </a:p>
          <a:p>
            <a:endParaRPr lang="en-GB" dirty="0">
              <a:solidFill>
                <a:srgbClr val="130E3C"/>
              </a:solidFill>
              <a:latin typeface="Arial Rounded MT Bold" panose="020F0704030504030204" pitchFamily="34" charset="0"/>
            </a:endParaRPr>
          </a:p>
          <a:p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  <a:t>Think about using colours to represent the different stages of the build; you will need to include a key if you do. </a:t>
            </a:r>
          </a:p>
          <a:p>
            <a:endParaRPr lang="en-GB" dirty="0">
              <a:solidFill>
                <a:srgbClr val="130E3C"/>
              </a:solidFill>
              <a:latin typeface="Arial Rounded MT Bold" panose="020F0704030504030204" pitchFamily="34" charset="0"/>
            </a:endParaRPr>
          </a:p>
          <a:p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  <a:t>Identify on your timeline when each task will happen and identify if any tasks overlap.  </a:t>
            </a:r>
          </a:p>
          <a:p>
            <a:endParaRPr lang="en-GB" dirty="0">
              <a:solidFill>
                <a:srgbClr val="130E3C"/>
              </a:solidFill>
              <a:latin typeface="Arial Rounded MT Bold" panose="020F0704030504030204" pitchFamily="34" charset="0"/>
            </a:endParaRPr>
          </a:p>
          <a:p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  <a:t>Show on your timeline how and when you will allow for any delays. </a:t>
            </a:r>
            <a:endParaRPr lang="en-GB" dirty="0">
              <a:solidFill>
                <a:schemeClr val="accent5"/>
              </a:solidFill>
              <a:latin typeface="Arial Rounded MT Bold" panose="020F0704030504030204" pitchFamily="34" charset="0"/>
            </a:endParaRP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3631AA1A-D413-E7DD-5ABF-BAB279AE143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0974413"/>
              </p:ext>
            </p:extLst>
          </p:nvPr>
        </p:nvGraphicFramePr>
        <p:xfrm>
          <a:off x="365863" y="2349528"/>
          <a:ext cx="6126270" cy="48158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252770">
                  <a:extLst>
                    <a:ext uri="{9D8B030D-6E8A-4147-A177-3AD203B41FA5}">
                      <a16:colId xmlns:a16="http://schemas.microsoft.com/office/drawing/2014/main" val="2662106025"/>
                    </a:ext>
                  </a:extLst>
                </a:gridCol>
                <a:gridCol w="1831410">
                  <a:extLst>
                    <a:ext uri="{9D8B030D-6E8A-4147-A177-3AD203B41FA5}">
                      <a16:colId xmlns:a16="http://schemas.microsoft.com/office/drawing/2014/main" val="4175183397"/>
                    </a:ext>
                  </a:extLst>
                </a:gridCol>
                <a:gridCol w="2042090">
                  <a:extLst>
                    <a:ext uri="{9D8B030D-6E8A-4147-A177-3AD203B41FA5}">
                      <a16:colId xmlns:a16="http://schemas.microsoft.com/office/drawing/2014/main" val="236805139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b="1" dirty="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Task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dirty="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Duration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dirty="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Cannot start until…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921720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Site setup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4 weeks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N/A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126675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Foundations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6 weeks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Site setup finished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18083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Timber frame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10 weeks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Foundations finished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484964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Roof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4 weeks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Structural frame finished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359150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External walls and windows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6 weeks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Structural frame finished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370342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First fix (plumbing and electrics)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8 weeks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dirty="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Structural frame finished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207988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Internal walls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6 weeks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First fix started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926856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Second fix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6 weeks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Internal walls finished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693698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Internal finishes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8 weeks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Second fix finished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8403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Landscaping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6 weeks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rgbClr val="130E3C"/>
                          </a:solidFill>
                          <a:latin typeface="Arial Rounded MT Bold" panose="020F0704030504030204" pitchFamily="34" charset="0"/>
                        </a:rPr>
                        <a:t>External walls finished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5165579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193129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>
          <a:extLst>
            <a:ext uri="{FF2B5EF4-FFF2-40B4-BE49-F238E27FC236}">
              <a16:creationId xmlns:a16="http://schemas.microsoft.com/office/drawing/2014/main" id="{E03D3C54-F898-D0A0-C072-FE261AB6E7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>
            <a:extLst>
              <a:ext uri="{FF2B5EF4-FFF2-40B4-BE49-F238E27FC236}">
                <a16:creationId xmlns:a16="http://schemas.microsoft.com/office/drawing/2014/main" id="{11093042-770E-0A5D-4E36-EC7EFC8A4C06}"/>
              </a:ext>
            </a:extLst>
          </p:cNvPr>
          <p:cNvSpPr/>
          <p:nvPr/>
        </p:nvSpPr>
        <p:spPr>
          <a:xfrm>
            <a:off x="187926" y="1001633"/>
            <a:ext cx="6482147" cy="1043067"/>
          </a:xfrm>
          <a:prstGeom prst="roundRect">
            <a:avLst>
              <a:gd name="adj" fmla="val 4891"/>
            </a:avLst>
          </a:prstGeom>
          <a:noFill/>
          <a:ln w="28575" cap="flat" cmpd="sng">
            <a:solidFill>
              <a:srgbClr val="130E3C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6350" marR="175260" lvl="0" indent="0" algn="ctr" rtl="0">
              <a:lnSpc>
                <a:spcPct val="104000"/>
              </a:lnSpc>
              <a:spcBef>
                <a:spcPts val="0"/>
              </a:spcBef>
              <a:spcAft>
                <a:spcPts val="25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Read through the information below. It tells you how long each element of the build is likely to take. Remember, allowance must be made for any delays on the project. </a:t>
            </a:r>
            <a:endParaRPr i="0" u="none" strike="noStrike" cap="none" dirty="0">
              <a:solidFill>
                <a:srgbClr val="130E3C"/>
              </a:solidFill>
              <a:latin typeface="Arial Rounded MT Bold" panose="020F0704030504030204" pitchFamily="34" charset="0"/>
              <a:ea typeface="Arial Rounded"/>
              <a:cs typeface="Arial Rounded"/>
              <a:sym typeface="Arial Rounded"/>
            </a:endParaRPr>
          </a:p>
        </p:txBody>
      </p:sp>
      <p:sp>
        <p:nvSpPr>
          <p:cNvPr id="87" name="Google Shape;87;p1">
            <a:extLst>
              <a:ext uri="{FF2B5EF4-FFF2-40B4-BE49-F238E27FC236}">
                <a16:creationId xmlns:a16="http://schemas.microsoft.com/office/drawing/2014/main" id="{00C16B86-AE44-9111-7C9D-2F992346A889}"/>
              </a:ext>
            </a:extLst>
          </p:cNvPr>
          <p:cNvSpPr txBox="1"/>
          <p:nvPr/>
        </p:nvSpPr>
        <p:spPr>
          <a:xfrm>
            <a:off x="2946180" y="9605963"/>
            <a:ext cx="3800700" cy="21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en-GB" sz="800" b="1" i="0" u="none" strike="noStrike" cap="none" dirty="0">
                <a:solidFill>
                  <a:srgbClr val="130E3C"/>
                </a:solidFill>
                <a:latin typeface="Arial Rounded"/>
                <a:ea typeface="Arial Rounded"/>
                <a:cs typeface="Arial Rounded"/>
                <a:sym typeface="Arial Rounded"/>
              </a:rPr>
              <a:t>Developing Experts Copyright 2026 All Rights Reserved</a:t>
            </a:r>
            <a:endParaRPr sz="1400" b="0" i="0" u="none" strike="noStrike" cap="none" dirty="0">
              <a:solidFill>
                <a:srgbClr val="130E3C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88" name="Google Shape;88;p1" descr="A black and grey logo with a blue line&#10;&#10;AI-generated content may be incorrect.">
            <a:extLst>
              <a:ext uri="{FF2B5EF4-FFF2-40B4-BE49-F238E27FC236}">
                <a16:creationId xmlns:a16="http://schemas.microsoft.com/office/drawing/2014/main" id="{AC3132F6-D16D-C8DB-DE2A-1502822F8846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78231" y="132704"/>
            <a:ext cx="1009934" cy="600908"/>
          </a:xfrm>
          <a:prstGeom prst="rect">
            <a:avLst/>
          </a:prstGeom>
          <a:noFill/>
          <a:ln>
            <a:noFill/>
          </a:ln>
        </p:spPr>
      </p:pic>
      <p:sp>
        <p:nvSpPr>
          <p:cNvPr id="89" name="Google Shape;89;p1">
            <a:extLst>
              <a:ext uri="{FF2B5EF4-FFF2-40B4-BE49-F238E27FC236}">
                <a16:creationId xmlns:a16="http://schemas.microsoft.com/office/drawing/2014/main" id="{17F8334D-4962-CB2D-CCCA-5F580D9760EB}"/>
              </a:ext>
            </a:extLst>
          </p:cNvPr>
          <p:cNvSpPr txBox="1"/>
          <p:nvPr/>
        </p:nvSpPr>
        <p:spPr>
          <a:xfrm>
            <a:off x="1633324" y="190002"/>
            <a:ext cx="5619795" cy="5847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GB" sz="1600" b="1" i="0" u="none" strike="noStrike" cap="none" dirty="0">
                <a:solidFill>
                  <a:srgbClr val="130E3C"/>
                </a:solidFill>
                <a:latin typeface="Arial Rounded"/>
                <a:ea typeface="Arial Rounded"/>
                <a:cs typeface="Arial Rounded"/>
                <a:sym typeface="Arial Rounded"/>
              </a:rPr>
              <a:t>VWE: Morgan Sindall Construction – </a:t>
            </a:r>
            <a:r>
              <a:rPr lang="en-GB" sz="1600" b="1" dirty="0">
                <a:solidFill>
                  <a:srgbClr val="130E3C"/>
                </a:solidFill>
                <a:latin typeface="Arial Rounded"/>
                <a:ea typeface="Arial Rounded"/>
                <a:cs typeface="Arial Rounded"/>
                <a:sym typeface="Arial Rounded"/>
              </a:rPr>
              <a:t>Project Day</a:t>
            </a:r>
            <a:r>
              <a:rPr lang="en-GB" sz="1600" b="1" i="0" u="none" strike="noStrike" cap="none" dirty="0">
                <a:solidFill>
                  <a:srgbClr val="130E3C"/>
                </a:solidFill>
                <a:latin typeface="Arial Rounded"/>
                <a:ea typeface="Arial Rounded"/>
                <a:cs typeface="Arial Rounded"/>
                <a:sym typeface="Arial Rounded"/>
              </a:rPr>
              <a:t> 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GB" sz="1600" i="0" u="none" strike="noStrike" cap="none" dirty="0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Handout 4 – Timeline </a:t>
            </a:r>
            <a:r>
              <a:rPr lang="en-GB" sz="1600" i="0" u="none" strike="noStrike" cap="none" dirty="0">
                <a:solidFill>
                  <a:srgbClr val="FF0000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Answers</a:t>
            </a:r>
            <a:endParaRPr sz="1050" i="0" u="none" strike="noStrike" cap="none" dirty="0">
              <a:solidFill>
                <a:srgbClr val="FF0000"/>
              </a:solidFill>
              <a:latin typeface="Arial Rounded MT Bold" panose="020F0704030504030204" pitchFamily="34" charset="0"/>
              <a:sym typeface="Arial"/>
            </a:endParaRPr>
          </a:p>
        </p:txBody>
      </p:sp>
      <p:cxnSp>
        <p:nvCxnSpPr>
          <p:cNvPr id="106" name="Google Shape;106;p1">
            <a:extLst>
              <a:ext uri="{FF2B5EF4-FFF2-40B4-BE49-F238E27FC236}">
                <a16:creationId xmlns:a16="http://schemas.microsoft.com/office/drawing/2014/main" id="{44418255-12DB-7D89-565D-21AEE2F689DC}"/>
              </a:ext>
            </a:extLst>
          </p:cNvPr>
          <p:cNvCxnSpPr/>
          <p:nvPr/>
        </p:nvCxnSpPr>
        <p:spPr>
          <a:xfrm>
            <a:off x="176211" y="882729"/>
            <a:ext cx="6505575" cy="3417"/>
          </a:xfrm>
          <a:prstGeom prst="straightConnector1">
            <a:avLst/>
          </a:prstGeom>
          <a:noFill/>
          <a:ln w="28575" cap="flat" cmpd="sng">
            <a:solidFill>
              <a:srgbClr val="130E3C"/>
            </a:solidFill>
            <a:prstDash val="solid"/>
            <a:round/>
            <a:headEnd type="none" w="sm" len="sm"/>
            <a:tailEnd type="none" w="sm" len="sm"/>
          </a:ln>
          <a:effectLst>
            <a:outerShdw dist="20000" sx="1000" sy="1000" rotWithShape="0">
              <a:srgbClr val="000000"/>
            </a:outerShdw>
          </a:effectLst>
        </p:spPr>
      </p:cxnSp>
      <p:pic>
        <p:nvPicPr>
          <p:cNvPr id="2" name="Picture 6" descr="A blue square with white letters&#10;&#10;Description automatically generated">
            <a:extLst>
              <a:ext uri="{FF2B5EF4-FFF2-40B4-BE49-F238E27FC236}">
                <a16:creationId xmlns:a16="http://schemas.microsoft.com/office/drawing/2014/main" id="{40985CD8-11DA-59B3-1A8F-4427834A7E4F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988" y="45303"/>
            <a:ext cx="812799" cy="7569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Google Shape;84;p1">
            <a:extLst>
              <a:ext uri="{FF2B5EF4-FFF2-40B4-BE49-F238E27FC236}">
                <a16:creationId xmlns:a16="http://schemas.microsoft.com/office/drawing/2014/main" id="{B72A59E5-B06B-89DE-7FFB-779DA94C563C}"/>
              </a:ext>
            </a:extLst>
          </p:cNvPr>
          <p:cNvSpPr/>
          <p:nvPr/>
        </p:nvSpPr>
        <p:spPr>
          <a:xfrm>
            <a:off x="187926" y="2160187"/>
            <a:ext cx="6482147" cy="7380426"/>
          </a:xfrm>
          <a:prstGeom prst="roundRect">
            <a:avLst>
              <a:gd name="adj" fmla="val 680"/>
            </a:avLst>
          </a:prstGeom>
          <a:noFill/>
          <a:ln w="28575" cap="flat" cmpd="sng">
            <a:solidFill>
              <a:srgbClr val="130E3C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r>
              <a:rPr lang="en-GB" dirty="0">
                <a:solidFill>
                  <a:srgbClr val="FF0000"/>
                </a:solidFill>
                <a:latin typeface="Arial Rounded MT Bold" panose="020F0704030504030204" pitchFamily="34" charset="0"/>
              </a:rPr>
              <a:t>The student’s timeline should show the following: </a:t>
            </a:r>
          </a:p>
          <a:p>
            <a:endParaRPr lang="en-GB" dirty="0">
              <a:solidFill>
                <a:srgbClr val="FF0000"/>
              </a:solidFill>
              <a:latin typeface="Arial Rounded MT Bold" panose="020F0704030504030204" pitchFamily="34" charset="0"/>
            </a:endParaRPr>
          </a:p>
          <a:p>
            <a:endParaRPr lang="en-GB" dirty="0">
              <a:solidFill>
                <a:srgbClr val="FF0000"/>
              </a:solidFill>
              <a:latin typeface="Arial Rounded MT Bold" panose="020F0704030504030204" pitchFamily="34" charset="0"/>
            </a:endParaRPr>
          </a:p>
          <a:p>
            <a:r>
              <a:rPr lang="en-GB" dirty="0">
                <a:solidFill>
                  <a:srgbClr val="FF0000"/>
                </a:solidFill>
                <a:latin typeface="Arial Rounded MT Bold" panose="020F0704030504030204" pitchFamily="34" charset="0"/>
              </a:rPr>
              <a:t>Site setup: Weeks 1–4</a:t>
            </a:r>
          </a:p>
          <a:p>
            <a:endParaRPr lang="en-GB" dirty="0">
              <a:solidFill>
                <a:srgbClr val="FF0000"/>
              </a:solidFill>
              <a:latin typeface="Arial Rounded MT Bold" panose="020F0704030504030204" pitchFamily="34" charset="0"/>
            </a:endParaRPr>
          </a:p>
          <a:p>
            <a:r>
              <a:rPr lang="en-GB" dirty="0">
                <a:solidFill>
                  <a:srgbClr val="FF0000"/>
                </a:solidFill>
                <a:latin typeface="Arial Rounded MT Bold" panose="020F0704030504030204" pitchFamily="34" charset="0"/>
              </a:rPr>
              <a:t>Foundations: Weeks 5–10</a:t>
            </a:r>
          </a:p>
          <a:p>
            <a:endParaRPr lang="en-GB" dirty="0">
              <a:solidFill>
                <a:srgbClr val="FF0000"/>
              </a:solidFill>
              <a:latin typeface="Arial Rounded MT Bold" panose="020F0704030504030204" pitchFamily="34" charset="0"/>
            </a:endParaRPr>
          </a:p>
          <a:p>
            <a:r>
              <a:rPr lang="en-GB" dirty="0">
                <a:solidFill>
                  <a:srgbClr val="FF0000"/>
                </a:solidFill>
                <a:latin typeface="Arial Rounded MT Bold" panose="020F0704030504030204" pitchFamily="34" charset="0"/>
              </a:rPr>
              <a:t>Timber frame: Weeks 11–20</a:t>
            </a:r>
          </a:p>
          <a:p>
            <a:endParaRPr lang="en-GB" dirty="0">
              <a:solidFill>
                <a:srgbClr val="FF0000"/>
              </a:solidFill>
              <a:latin typeface="Arial Rounded MT Bold" panose="020F0704030504030204" pitchFamily="34" charset="0"/>
            </a:endParaRPr>
          </a:p>
          <a:p>
            <a:r>
              <a:rPr lang="en-GB" dirty="0">
                <a:solidFill>
                  <a:srgbClr val="FF0000"/>
                </a:solidFill>
                <a:latin typeface="Arial Rounded MT Bold" panose="020F0704030504030204" pitchFamily="34" charset="0"/>
              </a:rPr>
              <a:t>Roof: Weeks 21–24</a:t>
            </a:r>
          </a:p>
          <a:p>
            <a:endParaRPr lang="en-GB" dirty="0">
              <a:solidFill>
                <a:srgbClr val="FF0000"/>
              </a:solidFill>
              <a:latin typeface="Arial Rounded MT Bold" panose="020F0704030504030204" pitchFamily="34" charset="0"/>
            </a:endParaRPr>
          </a:p>
          <a:p>
            <a:r>
              <a:rPr lang="en-GB" dirty="0">
                <a:solidFill>
                  <a:srgbClr val="FF0000"/>
                </a:solidFill>
                <a:latin typeface="Arial Rounded MT Bold" panose="020F0704030504030204" pitchFamily="34" charset="0"/>
              </a:rPr>
              <a:t>External walls: Weeks 21–26</a:t>
            </a:r>
          </a:p>
          <a:p>
            <a:endParaRPr lang="en-GB" dirty="0">
              <a:solidFill>
                <a:srgbClr val="FF0000"/>
              </a:solidFill>
              <a:latin typeface="Arial Rounded MT Bold" panose="020F0704030504030204" pitchFamily="34" charset="0"/>
            </a:endParaRPr>
          </a:p>
          <a:p>
            <a:r>
              <a:rPr lang="en-GB" dirty="0">
                <a:solidFill>
                  <a:srgbClr val="FF0000"/>
                </a:solidFill>
                <a:latin typeface="Arial Rounded MT Bold" panose="020F0704030504030204" pitchFamily="34" charset="0"/>
              </a:rPr>
              <a:t>First fix: Weeks 21–28</a:t>
            </a:r>
          </a:p>
          <a:p>
            <a:endParaRPr lang="en-GB" dirty="0">
              <a:solidFill>
                <a:srgbClr val="FF0000"/>
              </a:solidFill>
              <a:latin typeface="Arial Rounded MT Bold" panose="020F0704030504030204" pitchFamily="34" charset="0"/>
            </a:endParaRPr>
          </a:p>
          <a:p>
            <a:r>
              <a:rPr lang="en-GB" dirty="0">
                <a:solidFill>
                  <a:srgbClr val="FF0000"/>
                </a:solidFill>
                <a:latin typeface="Arial Rounded MT Bold" panose="020F0704030504030204" pitchFamily="34" charset="0"/>
              </a:rPr>
              <a:t>Internal walls: Weeks 21–26 (can overlap after first fix starts)</a:t>
            </a:r>
          </a:p>
          <a:p>
            <a:endParaRPr lang="en-GB" dirty="0">
              <a:solidFill>
                <a:srgbClr val="FF0000"/>
              </a:solidFill>
              <a:latin typeface="Arial Rounded MT Bold" panose="020F0704030504030204" pitchFamily="34" charset="0"/>
            </a:endParaRPr>
          </a:p>
          <a:p>
            <a:r>
              <a:rPr lang="en-GB" dirty="0">
                <a:solidFill>
                  <a:srgbClr val="FF0000"/>
                </a:solidFill>
                <a:latin typeface="Arial Rounded MT Bold" panose="020F0704030504030204" pitchFamily="34" charset="0"/>
              </a:rPr>
              <a:t>Second fix: Weeks 27–32</a:t>
            </a:r>
          </a:p>
          <a:p>
            <a:endParaRPr lang="en-GB" dirty="0">
              <a:solidFill>
                <a:srgbClr val="FF0000"/>
              </a:solidFill>
              <a:latin typeface="Arial Rounded MT Bold" panose="020F0704030504030204" pitchFamily="34" charset="0"/>
            </a:endParaRPr>
          </a:p>
          <a:p>
            <a:r>
              <a:rPr lang="en-GB" dirty="0">
                <a:solidFill>
                  <a:srgbClr val="FF0000"/>
                </a:solidFill>
                <a:latin typeface="Arial Rounded MT Bold" panose="020F0704030504030204" pitchFamily="34" charset="0"/>
              </a:rPr>
              <a:t>Internal finishes: Weeks 33–40</a:t>
            </a:r>
          </a:p>
          <a:p>
            <a:endParaRPr lang="en-GB" dirty="0">
              <a:solidFill>
                <a:srgbClr val="FF0000"/>
              </a:solidFill>
              <a:latin typeface="Arial Rounded MT Bold" panose="020F0704030504030204" pitchFamily="34" charset="0"/>
            </a:endParaRPr>
          </a:p>
          <a:p>
            <a:r>
              <a:rPr lang="en-GB" dirty="0">
                <a:solidFill>
                  <a:srgbClr val="FF0000"/>
                </a:solidFill>
                <a:latin typeface="Arial Rounded MT Bold" panose="020F0704030504030204" pitchFamily="34" charset="0"/>
              </a:rPr>
              <a:t>Landscaping: Weeks 27–32</a:t>
            </a:r>
          </a:p>
          <a:p>
            <a:endParaRPr lang="en-GB" dirty="0">
              <a:solidFill>
                <a:srgbClr val="FF0000"/>
              </a:solidFill>
              <a:latin typeface="Arial Rounded MT Bold" panose="020F0704030504030204" pitchFamily="34" charset="0"/>
            </a:endParaRPr>
          </a:p>
          <a:p>
            <a:endParaRPr lang="en-GB" dirty="0">
              <a:solidFill>
                <a:srgbClr val="FF0000"/>
              </a:solidFill>
              <a:latin typeface="Arial Rounded MT Bold" panose="020F0704030504030204" pitchFamily="34" charset="0"/>
            </a:endParaRPr>
          </a:p>
          <a:p>
            <a:r>
              <a:rPr lang="en-GB" dirty="0">
                <a:solidFill>
                  <a:srgbClr val="FF0000"/>
                </a:solidFill>
                <a:latin typeface="Arial Rounded MT Bold" panose="020F0704030504030204" pitchFamily="34" charset="0"/>
              </a:rPr>
              <a:t>Students can present this information in any way they like. They may have drawn a timeline and used colour to show the tasks, or done something similar digitally, perhaps using a spreadsheet. They should also show that the project is due to finish by Week 40, allowing 20 weeks of contingency for any delays.</a:t>
            </a:r>
          </a:p>
        </p:txBody>
      </p:sp>
    </p:spTree>
    <p:extLst>
      <p:ext uri="{BB962C8B-B14F-4D97-AF65-F5344CB8AC3E}">
        <p14:creationId xmlns:p14="http://schemas.microsoft.com/office/powerpoint/2010/main" val="2412744939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1004</TotalTime>
  <Words>390</Words>
  <Application>Microsoft Office PowerPoint</Application>
  <PresentationFormat>A4 Paper (210x297 mm)</PresentationFormat>
  <Paragraphs>97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Arial Rounded</vt:lpstr>
      <vt:lpstr>Arial Rounded MT Bold</vt:lpstr>
      <vt:lpstr>Calibri</vt:lpstr>
      <vt:lpstr>1_Office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Clare Faulkner</dc:creator>
  <cp:lastModifiedBy>Clare Faulkner</cp:lastModifiedBy>
  <cp:revision>29</cp:revision>
  <dcterms:created xsi:type="dcterms:W3CDTF">2025-02-26T15:46:15Z</dcterms:created>
  <dcterms:modified xsi:type="dcterms:W3CDTF">2026-03-04T15:34:08Z</dcterms:modified>
</cp:coreProperties>
</file>