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61" r:id="rId2"/>
    <p:sldId id="263" r:id="rId3"/>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10" Type="http://schemas.openxmlformats.org/officeDocument/2006/relationships/presProps" Target="presProps.xml"/><Relationship Id="rId4" Type="http://schemas.openxmlformats.org/officeDocument/2006/relationships/notesMaster" Target="notesMasters/notesMaster1.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07C0182C-F29D-C74B-F5E7-C92C5F138A2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B681F651-E8E6-27C7-90DB-D183B6553E8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243E2B0A-A99C-CE38-6DD5-7B49D1D56BCB}"/>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62111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D708284F-929B-05A6-7D35-0D65D8DFC405}"/>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AF2B4ADC-5140-EA9E-DE3E-F7F3302C4D60}"/>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BF8DD3B6-C33A-7FF4-6DD9-47952BA34553}"/>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31335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9D60984E-B353-63F0-D557-BC3A82F70091}"/>
            </a:ext>
          </a:extLst>
        </p:cNvPr>
        <p:cNvGrpSpPr/>
        <p:nvPr/>
      </p:nvGrpSpPr>
      <p:grpSpPr>
        <a:xfrm>
          <a:off x="0" y="0"/>
          <a:ext cx="0" cy="0"/>
          <a:chOff x="0" y="0"/>
          <a:chExt cx="0" cy="0"/>
        </a:xfrm>
      </p:grpSpPr>
      <p:pic>
        <p:nvPicPr>
          <p:cNvPr id="5" name="Picture 4" descr="A floor plan of a basketball court&#10;&#10;AI-generated content may be incorrect.">
            <a:extLst>
              <a:ext uri="{FF2B5EF4-FFF2-40B4-BE49-F238E27FC236}">
                <a16:creationId xmlns:a16="http://schemas.microsoft.com/office/drawing/2014/main" id="{461F8990-ED3C-68F4-AEDE-242638DC72C4}"/>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0" y="2247058"/>
            <a:ext cx="6858000" cy="5150596"/>
          </a:xfrm>
          <a:prstGeom prst="rect">
            <a:avLst/>
          </a:prstGeom>
        </p:spPr>
      </p:pic>
      <p:sp>
        <p:nvSpPr>
          <p:cNvPr id="84" name="Google Shape;84;p1">
            <a:extLst>
              <a:ext uri="{FF2B5EF4-FFF2-40B4-BE49-F238E27FC236}">
                <a16:creationId xmlns:a16="http://schemas.microsoft.com/office/drawing/2014/main" id="{1111698D-DD04-69EF-981D-72EA4F412E59}"/>
              </a:ext>
            </a:extLst>
          </p:cNvPr>
          <p:cNvSpPr/>
          <p:nvPr/>
        </p:nvSpPr>
        <p:spPr>
          <a:xfrm>
            <a:off x="187926" y="973330"/>
            <a:ext cx="6482147" cy="1121194"/>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Take a look at the draft design drawing for </a:t>
            </a:r>
            <a:r>
              <a:rPr lang="en-GB" dirty="0" err="1">
                <a:solidFill>
                  <a:srgbClr val="130E3C"/>
                </a:solidFill>
                <a:latin typeface="Arial Rounded MT Bold" panose="020F0704030504030204" pitchFamily="34" charset="0"/>
                <a:ea typeface="Arial Rounded"/>
                <a:cs typeface="Arial Rounded"/>
                <a:sym typeface="Arial Rounded"/>
              </a:rPr>
              <a:t>BrightSpace</a:t>
            </a:r>
            <a:r>
              <a:rPr lang="en-GB" dirty="0">
                <a:solidFill>
                  <a:srgbClr val="130E3C"/>
                </a:solidFill>
                <a:latin typeface="Arial Rounded MT Bold" panose="020F0704030504030204" pitchFamily="34" charset="0"/>
                <a:ea typeface="Arial Rounded"/>
                <a:cs typeface="Arial Rounded"/>
                <a:sym typeface="Arial Rounded"/>
              </a:rPr>
              <a:t> Community Hub. Use the question prompts to check that the initial plans meet the client’s brief. You can also annotate the drawing to help you explain your answers to the questions. </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7" name="Google Shape;87;p1">
            <a:extLst>
              <a:ext uri="{FF2B5EF4-FFF2-40B4-BE49-F238E27FC236}">
                <a16:creationId xmlns:a16="http://schemas.microsoft.com/office/drawing/2014/main" id="{C7A515F4-8EB9-85AA-1623-223B9FA94361}"/>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DF3DAE1D-C11F-B135-6FA1-77E10B3E4DD9}"/>
              </a:ext>
            </a:extLst>
          </p:cNvPr>
          <p:cNvPicPr preferRelativeResize="0"/>
          <p:nvPr/>
        </p:nvPicPr>
        <p:blipFill rotWithShape="1">
          <a:blip r:embed="rId4">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620A4C0E-459B-4FEB-3A37-D98E531AE4E7}"/>
              </a:ext>
            </a:extLst>
          </p:cNvPr>
          <p:cNvSpPr txBox="1"/>
          <p:nvPr/>
        </p:nvSpPr>
        <p:spPr>
          <a:xfrm>
            <a:off x="1646971" y="21575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Design drawings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D3E4AE5D-47E5-2C45-EDF7-96DF68BBD2CB}"/>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EAFEFE5B-E224-9A88-3265-330542C9DC7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6ADF346F-6E9F-2978-3B90-9614695B732D}"/>
              </a:ext>
            </a:extLst>
          </p:cNvPr>
          <p:cNvSpPr/>
          <p:nvPr/>
        </p:nvSpPr>
        <p:spPr>
          <a:xfrm>
            <a:off x="187926" y="2247058"/>
            <a:ext cx="6482147" cy="7293555"/>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4" name="TextBox 3">
            <a:extLst>
              <a:ext uri="{FF2B5EF4-FFF2-40B4-BE49-F238E27FC236}">
                <a16:creationId xmlns:a16="http://schemas.microsoft.com/office/drawing/2014/main" id="{CB05CDB9-B8B1-E291-DB93-1BC49E6E767E}"/>
              </a:ext>
            </a:extLst>
          </p:cNvPr>
          <p:cNvSpPr txBox="1"/>
          <p:nvPr/>
        </p:nvSpPr>
        <p:spPr>
          <a:xfrm>
            <a:off x="166490" y="7453471"/>
            <a:ext cx="6525016" cy="2031325"/>
          </a:xfrm>
          <a:prstGeom prst="rect">
            <a:avLst/>
          </a:prstGeom>
          <a:noFill/>
        </p:spPr>
        <p:txBody>
          <a:bodyPr wrap="square">
            <a:spAutoFit/>
          </a:bodyPr>
          <a:lstStyle/>
          <a:p>
            <a:endParaRPr lang="en-GB" dirty="0">
              <a:solidFill>
                <a:srgbClr val="130E3C"/>
              </a:solidFill>
              <a:latin typeface="Arial Rounded MT Bold" panose="020F0704030504030204" pitchFamily="34" charset="0"/>
            </a:endParaRPr>
          </a:p>
          <a:p>
            <a:pPr marL="342900" indent="-342900">
              <a:buAutoNum type="arabicPeriod"/>
            </a:pPr>
            <a:r>
              <a:rPr lang="en-GB" dirty="0">
                <a:solidFill>
                  <a:srgbClr val="130E3C"/>
                </a:solidFill>
                <a:latin typeface="Arial Rounded MT Bold" panose="020F0704030504030204" pitchFamily="34" charset="0"/>
              </a:rPr>
              <a:t>Have all spaces in the client’s brief been planned in? Go back to the presentation slides to recap the client’s brief.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pPr marL="342900" indent="-342900">
              <a:buFont typeface="Arial"/>
              <a:buAutoNum type="arabicPeriod"/>
            </a:pPr>
            <a:r>
              <a:rPr lang="en-GB" dirty="0">
                <a:solidFill>
                  <a:srgbClr val="130E3C"/>
                </a:solidFill>
                <a:latin typeface="Arial Rounded MT Bold" panose="020F0704030504030204" pitchFamily="34" charset="0"/>
              </a:rPr>
              <a:t>Do the planned measurements correspond with the brief?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p:txBody>
      </p:sp>
    </p:spTree>
    <p:extLst>
      <p:ext uri="{BB962C8B-B14F-4D97-AF65-F5344CB8AC3E}">
        <p14:creationId xmlns:p14="http://schemas.microsoft.com/office/powerpoint/2010/main" val="1519312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8610B58E-F7C7-6F17-39C4-075D1B68B0F6}"/>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214DE2DF-FE73-6525-A74A-ED4449829CA0}"/>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CADB1846-2DB9-C014-FE65-CDBFB2496665}"/>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116B81FB-5D03-4077-49F0-EB83FF50A9FB}"/>
              </a:ext>
            </a:extLst>
          </p:cNvPr>
          <p:cNvSpPr txBox="1"/>
          <p:nvPr/>
        </p:nvSpPr>
        <p:spPr>
          <a:xfrm>
            <a:off x="1646971" y="21575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Design drawings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C2A11D1C-872A-8FD6-CE05-E4EC6C8F6ECE}"/>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3C8491FD-5F1C-53DF-3A2D-F71D8EAB914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3C63A64D-50A9-50C4-C6E2-A6F0A85B1AC2}"/>
              </a:ext>
            </a:extLst>
          </p:cNvPr>
          <p:cNvSpPr/>
          <p:nvPr/>
        </p:nvSpPr>
        <p:spPr>
          <a:xfrm>
            <a:off x="187926" y="1035264"/>
            <a:ext cx="6482147" cy="8505350"/>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4" name="TextBox 3">
            <a:extLst>
              <a:ext uri="{FF2B5EF4-FFF2-40B4-BE49-F238E27FC236}">
                <a16:creationId xmlns:a16="http://schemas.microsoft.com/office/drawing/2014/main" id="{0DDF9006-ACC1-5723-939E-8C7BAF7E3792}"/>
              </a:ext>
            </a:extLst>
          </p:cNvPr>
          <p:cNvSpPr txBox="1"/>
          <p:nvPr/>
        </p:nvSpPr>
        <p:spPr>
          <a:xfrm>
            <a:off x="166490" y="1035263"/>
            <a:ext cx="6525016" cy="8925520"/>
          </a:xfrm>
          <a:prstGeom prst="rect">
            <a:avLst/>
          </a:prstGeom>
          <a:noFill/>
        </p:spPr>
        <p:txBody>
          <a:bodyPr wrap="square">
            <a:spAutoFit/>
          </a:bodyPr>
          <a:lstStyle/>
          <a:p>
            <a:pPr marL="342900" indent="-342900">
              <a:buFont typeface="+mj-lt"/>
              <a:buAutoNum type="arabicPeriod" startAt="3"/>
            </a:pPr>
            <a:r>
              <a:rPr lang="en-GB" dirty="0">
                <a:solidFill>
                  <a:srgbClr val="130E3C"/>
                </a:solidFill>
                <a:latin typeface="Arial Rounded MT Bold" panose="020F0704030504030204" pitchFamily="34" charset="0"/>
              </a:rPr>
              <a:t>Have all the spaces got appropriate entrances and exits? Would you change any?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pPr marL="342900" indent="-342900">
              <a:buFont typeface="+mj-lt"/>
              <a:buAutoNum type="arabicPeriod" startAt="3"/>
            </a:pPr>
            <a:endParaRPr lang="en-GB" dirty="0">
              <a:solidFill>
                <a:srgbClr val="130E3C"/>
              </a:solidFill>
              <a:latin typeface="Arial Rounded MT Bold" panose="020F0704030504030204" pitchFamily="34" charset="0"/>
            </a:endParaRPr>
          </a:p>
          <a:p>
            <a:pPr marL="342900" indent="-342900">
              <a:buFont typeface="+mj-lt"/>
              <a:buAutoNum type="arabicPeriod" startAt="3"/>
            </a:pPr>
            <a:r>
              <a:rPr lang="en-GB" dirty="0">
                <a:solidFill>
                  <a:srgbClr val="130E3C"/>
                </a:solidFill>
                <a:latin typeface="Arial Rounded MT Bold" panose="020F0704030504030204" pitchFamily="34" charset="0"/>
              </a:rPr>
              <a:t>Take a look at the external windows. Are there enough? Would you add or take any away? Why?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pPr marL="342900" indent="-342900">
              <a:buAutoNum type="arabicPeriod" startAt="3"/>
            </a:pPr>
            <a:r>
              <a:rPr lang="en-GB" dirty="0">
                <a:solidFill>
                  <a:srgbClr val="130E3C"/>
                </a:solidFill>
                <a:latin typeface="Arial Rounded MT Bold" panose="020F0704030504030204" pitchFamily="34" charset="0"/>
              </a:rPr>
              <a:t>What would you suggest the optional spaces are for?</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Internal area 1: 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Internal area 2: ____________________________________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pPr marL="342900" indent="-342900">
              <a:buFont typeface="Arial"/>
              <a:buAutoNum type="arabicPeriod" startAt="3"/>
            </a:pPr>
            <a:r>
              <a:rPr lang="en-GB" dirty="0">
                <a:solidFill>
                  <a:srgbClr val="130E3C"/>
                </a:solidFill>
                <a:latin typeface="Arial Rounded MT Bold" panose="020F0704030504030204" pitchFamily="34" charset="0"/>
              </a:rPr>
              <a:t>What do you think about the layout of the hub? Do you agree with where each room is located? Would you move any of the spaces around?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pPr marL="342900" indent="-342900">
              <a:buFont typeface="Arial"/>
              <a:buAutoNum type="arabicPeriod" startAt="3"/>
            </a:pPr>
            <a:r>
              <a:rPr lang="en-GB" dirty="0">
                <a:solidFill>
                  <a:srgbClr val="130E3C"/>
                </a:solidFill>
                <a:latin typeface="Arial Rounded MT Bold" panose="020F0704030504030204" pitchFamily="34" charset="0"/>
              </a:rPr>
              <a:t>What do you think about the shape of each space? Are they appropriate or would you make changes?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pPr marL="342900" indent="-342900">
              <a:buAutoNum type="arabicPeriod" startAt="3"/>
            </a:pPr>
            <a:endParaRPr lang="en-GB" dirty="0">
              <a:solidFill>
                <a:srgbClr val="130E3C"/>
              </a:solidFill>
              <a:latin typeface="Arial Rounded MT Bold" panose="020F0704030504030204" pitchFamily="34" charset="0"/>
            </a:endParaRPr>
          </a:p>
          <a:p>
            <a:pPr marL="342900" indent="-342900">
              <a:buFont typeface="Arial"/>
              <a:buAutoNum type="arabicPeriod" startAt="3"/>
            </a:pPr>
            <a:r>
              <a:rPr lang="en-GB" dirty="0">
                <a:solidFill>
                  <a:srgbClr val="130E3C"/>
                </a:solidFill>
                <a:latin typeface="Arial Rounded MT Bold" panose="020F0704030504030204" pitchFamily="34" charset="0"/>
              </a:rPr>
              <a:t>The outdoor space has not been put on this floorplan. Mark on the drawing where you think it should go. Why would you put it there?</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a:t>
            </a:r>
          </a:p>
          <a:p>
            <a:endParaRPr lang="en-GB" dirty="0">
              <a:solidFill>
                <a:srgbClr val="130E3C"/>
              </a:solidFill>
              <a:latin typeface="Arial Rounded MT Bold" panose="020F0704030504030204" pitchFamily="34" charset="0"/>
            </a:endParaRPr>
          </a:p>
        </p:txBody>
      </p:sp>
    </p:spTree>
    <p:extLst>
      <p:ext uri="{BB962C8B-B14F-4D97-AF65-F5344CB8AC3E}">
        <p14:creationId xmlns:p14="http://schemas.microsoft.com/office/powerpoint/2010/main" val="221717217"/>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821</TotalTime>
  <Words>307</Words>
  <Application>Microsoft Office PowerPoint</Application>
  <PresentationFormat>A4 Paper (210x297 mm)</PresentationFormat>
  <Paragraphs>20</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Rounded</vt:lpstr>
      <vt:lpstr>Arial Rounded MT Bold</vt:lpstr>
      <vt:lpstr>Calibri</vt:lpstr>
      <vt:lpstr>1_Office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25</cp:revision>
  <dcterms:created xsi:type="dcterms:W3CDTF">2025-02-26T15:46:15Z</dcterms:created>
  <dcterms:modified xsi:type="dcterms:W3CDTF">2026-03-04T15:29:03Z</dcterms:modified>
</cp:coreProperties>
</file>