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99FF33"/>
    <a:srgbClr val="99FF66"/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251055" y="2203055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917180" y="128986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675881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675881" y="4589466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8233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82330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5014915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5014915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80984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361" lvl="1" indent="-36193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724" lvl="3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5904" lvl="4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085" lvl="5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266" lvl="6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447" lvl="7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628" lvl="8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7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02019640-3506-807E-63A5-45D69870655D}"/>
              </a:ext>
            </a:extLst>
          </p:cNvPr>
          <p:cNvSpPr/>
          <p:nvPr/>
        </p:nvSpPr>
        <p:spPr>
          <a:xfrm>
            <a:off x="161924" y="1683601"/>
            <a:ext cx="9582151" cy="4928296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CD87B-A7D6-50EC-C1A9-EAA6A61C0E27}"/>
              </a:ext>
            </a:extLst>
          </p:cNvPr>
          <p:cNvSpPr/>
          <p:nvPr/>
        </p:nvSpPr>
        <p:spPr>
          <a:xfrm>
            <a:off x="488458" y="2080716"/>
            <a:ext cx="406400" cy="3905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81C5B1-69E3-F008-93A0-7C14369C8A06}"/>
              </a:ext>
            </a:extLst>
          </p:cNvPr>
          <p:cNvSpPr/>
          <p:nvPr/>
        </p:nvSpPr>
        <p:spPr>
          <a:xfrm>
            <a:off x="4455502" y="2080715"/>
            <a:ext cx="406399" cy="390525"/>
          </a:xfrm>
          <a:prstGeom prst="rect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Google Shape;84;p1"/>
          <p:cNvSpPr/>
          <p:nvPr/>
        </p:nvSpPr>
        <p:spPr>
          <a:xfrm>
            <a:off x="161924" y="950445"/>
            <a:ext cx="9582151" cy="640229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Answers</a:t>
            </a:r>
          </a:p>
        </p:txBody>
      </p:sp>
      <p:sp>
        <p:nvSpPr>
          <p:cNvPr id="87" name="Google Shape;87;p1"/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4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4 – Budget tracker </a:t>
            </a:r>
            <a:r>
              <a:rPr lang="en-GB" sz="1600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Answers</a:t>
            </a:r>
            <a:endParaRPr sz="105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/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7EDBAA-E43F-807A-9811-AC5018DD5892}"/>
              </a:ext>
            </a:extLst>
          </p:cNvPr>
          <p:cNvSpPr txBox="1"/>
          <p:nvPr/>
        </p:nvSpPr>
        <p:spPr>
          <a:xfrm>
            <a:off x="204917" y="3015647"/>
            <a:ext cx="3543059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200" b="1" u="sng" dirty="0">
                <a:solidFill>
                  <a:srgbClr val="130E3C"/>
                </a:solidFill>
                <a:latin typeface="Arial Rounded MT Bold" panose="020F0704030504030204" pitchFamily="34" charset="0"/>
              </a:rPr>
              <a:t>Key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0000FF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Blue - Materials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(Raw materials, finishes, fixtures, etc.)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66FF33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Green - Labour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(Skilled trades, installers, subcontractor wages)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Yellow – Equipment/plant/machinery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(Hire, operating costs, small tools) 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     Purple - Professional &amp; design fees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(Architects, engineers, surveyors, consultants)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FF0000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Red - Overheads &amp; contractor profit margin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(Site preliminaries, project management, admin, insurance, permits, profit)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     Orange - Contingency/risk/waste/price fluctuations</a:t>
            </a:r>
            <a:b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(Unexpected works, risk buffer, waste, inflation)</a:t>
            </a:r>
          </a:p>
        </p:txBody>
      </p:sp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5091AD67-40FD-1575-77A0-350A62B7ED6A}"/>
              </a:ext>
            </a:extLst>
          </p:cNvPr>
          <p:cNvSpPr/>
          <p:nvPr/>
        </p:nvSpPr>
        <p:spPr>
          <a:xfrm>
            <a:off x="3676425" y="3206147"/>
            <a:ext cx="5962650" cy="3278659"/>
          </a:xfrm>
          <a:prstGeom prst="roundRect">
            <a:avLst>
              <a:gd name="adj" fmla="val 1719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This project has a budget of £80m. At the end of the placement, when you have all the % amounts, complete the table below with the final costs in £. </a:t>
            </a: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sz="1200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5D2C21-5E43-4E35-623A-83556EBC3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221287"/>
              </p:ext>
            </p:extLst>
          </p:nvPr>
        </p:nvGraphicFramePr>
        <p:xfrm>
          <a:off x="3871800" y="3837515"/>
          <a:ext cx="5638800" cy="24394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5151">
                  <a:extLst>
                    <a:ext uri="{9D8B030D-6E8A-4147-A177-3AD203B41FA5}">
                      <a16:colId xmlns:a16="http://schemas.microsoft.com/office/drawing/2014/main" val="3521434268"/>
                    </a:ext>
                  </a:extLst>
                </a:gridCol>
                <a:gridCol w="1024049">
                  <a:extLst>
                    <a:ext uri="{9D8B030D-6E8A-4147-A177-3AD203B41FA5}">
                      <a16:colId xmlns:a16="http://schemas.microsoft.com/office/drawing/2014/main" val="711315147"/>
                    </a:ext>
                  </a:extLst>
                </a:gridCol>
                <a:gridCol w="1509600">
                  <a:extLst>
                    <a:ext uri="{9D8B030D-6E8A-4147-A177-3AD203B41FA5}">
                      <a16:colId xmlns:a16="http://schemas.microsoft.com/office/drawing/2014/main" val="2484049868"/>
                    </a:ext>
                  </a:extLst>
                </a:gridCol>
              </a:tblGrid>
              <a:tr h="304933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Element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% of budget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Cost in £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291090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32,000,000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724107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27,200,000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779305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Equipment/plant/machinery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4,000,000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617667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Professional &amp; design fees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5,600,000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680529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Overheads &amp; contractor profit margin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8,000,000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32528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Contingency/risk/waste/price fluctuations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3,200,000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873817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Total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80,000,000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631692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198D1D7C-BA5B-BCEB-423F-CF408269BC2C}"/>
              </a:ext>
            </a:extLst>
          </p:cNvPr>
          <p:cNvSpPr/>
          <p:nvPr/>
        </p:nvSpPr>
        <p:spPr>
          <a:xfrm>
            <a:off x="6691200" y="2095795"/>
            <a:ext cx="738300" cy="390525"/>
          </a:xfrm>
          <a:prstGeom prst="rect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29C522-51EE-CFBE-7682-0BCB4F311F59}"/>
              </a:ext>
            </a:extLst>
          </p:cNvPr>
          <p:cNvSpPr/>
          <p:nvPr/>
        </p:nvSpPr>
        <p:spPr>
          <a:xfrm>
            <a:off x="7441956" y="2095795"/>
            <a:ext cx="57882" cy="3905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0034A5-9ACC-71FF-1E82-32F9A5D19FA4}"/>
              </a:ext>
            </a:extLst>
          </p:cNvPr>
          <p:cNvSpPr/>
          <p:nvPr/>
        </p:nvSpPr>
        <p:spPr>
          <a:xfrm>
            <a:off x="7591426" y="2094696"/>
            <a:ext cx="245931" cy="3905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3D83B7-9C36-A71B-053C-B7F30EEF9F8A}"/>
              </a:ext>
            </a:extLst>
          </p:cNvPr>
          <p:cNvSpPr/>
          <p:nvPr/>
        </p:nvSpPr>
        <p:spPr>
          <a:xfrm>
            <a:off x="7837357" y="2095298"/>
            <a:ext cx="550985" cy="39052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455BD2-11A2-9D20-79E6-79C95F4AD35C}"/>
              </a:ext>
            </a:extLst>
          </p:cNvPr>
          <p:cNvSpPr/>
          <p:nvPr/>
        </p:nvSpPr>
        <p:spPr>
          <a:xfrm>
            <a:off x="323850" y="4562474"/>
            <a:ext cx="164608" cy="16192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232FAE-4927-1777-E709-69875C1C5958}"/>
              </a:ext>
            </a:extLst>
          </p:cNvPr>
          <p:cNvSpPr/>
          <p:nvPr/>
        </p:nvSpPr>
        <p:spPr>
          <a:xfrm>
            <a:off x="323850" y="5829300"/>
            <a:ext cx="164608" cy="1711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0222B7-7DF8-2127-8F4A-E6EC3894547D}"/>
              </a:ext>
            </a:extLst>
          </p:cNvPr>
          <p:cNvSpPr txBox="1"/>
          <p:nvPr/>
        </p:nvSpPr>
        <p:spPr>
          <a:xfrm>
            <a:off x="323850" y="2008168"/>
            <a:ext cx="93818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130E3C"/>
                </a:solidFill>
              </a:rPr>
              <a:t>|__</a:t>
            </a:r>
            <a:r>
              <a:rPr lang="en-GB" sz="2800" dirty="0">
                <a:solidFill>
                  <a:srgbClr val="130E3C"/>
                </a:solidFill>
                <a:highlight>
                  <a:srgbClr val="0000FF"/>
                </a:highlight>
              </a:rPr>
              <a:t>__</a:t>
            </a:r>
            <a:r>
              <a:rPr lang="en-GB" sz="2800" dirty="0">
                <a:solidFill>
                  <a:srgbClr val="130E3C"/>
                </a:solidFill>
              </a:rPr>
              <a:t>|</a:t>
            </a:r>
            <a:r>
              <a:rPr lang="en-GB" sz="2800" dirty="0">
                <a:solidFill>
                  <a:srgbClr val="130E3C"/>
                </a:solidFill>
                <a:highlight>
                  <a:srgbClr val="0000FF"/>
                </a:highlight>
              </a:rPr>
              <a:t>____</a:t>
            </a:r>
            <a:r>
              <a:rPr lang="en-GB" sz="2800" dirty="0">
                <a:solidFill>
                  <a:srgbClr val="130E3C"/>
                </a:solidFill>
              </a:rPr>
              <a:t>|</a:t>
            </a:r>
            <a:r>
              <a:rPr lang="en-GB" sz="2800" dirty="0">
                <a:solidFill>
                  <a:srgbClr val="130E3C"/>
                </a:solidFill>
                <a:highlight>
                  <a:srgbClr val="0000FF"/>
                </a:highlight>
              </a:rPr>
              <a:t>____</a:t>
            </a:r>
            <a:r>
              <a:rPr lang="en-GB" sz="2800" dirty="0">
                <a:solidFill>
                  <a:srgbClr val="130E3C"/>
                </a:solidFill>
              </a:rPr>
              <a:t>|</a:t>
            </a:r>
            <a:r>
              <a:rPr lang="en-GB" sz="2800" dirty="0">
                <a:solidFill>
                  <a:srgbClr val="130E3C"/>
                </a:solidFill>
                <a:highlight>
                  <a:srgbClr val="0000FF"/>
                </a:highlight>
              </a:rPr>
              <a:t>____</a:t>
            </a:r>
            <a:r>
              <a:rPr lang="en-GB" sz="2800" dirty="0">
                <a:solidFill>
                  <a:srgbClr val="130E3C"/>
                </a:solidFill>
              </a:rPr>
              <a:t>|</a:t>
            </a:r>
            <a:r>
              <a:rPr lang="en-GB" sz="2800" dirty="0">
                <a:solidFill>
                  <a:srgbClr val="130E3C"/>
                </a:solidFill>
                <a:highlight>
                  <a:srgbClr val="0000FF"/>
                </a:highlight>
              </a:rPr>
              <a:t>__</a:t>
            </a:r>
            <a:r>
              <a:rPr lang="en-GB" sz="2800" dirty="0">
                <a:solidFill>
                  <a:srgbClr val="130E3C"/>
                </a:solidFill>
              </a:rPr>
              <a:t>__|</a:t>
            </a:r>
            <a:r>
              <a:rPr lang="en-GB" sz="2800" dirty="0">
                <a:solidFill>
                  <a:srgbClr val="130E3C"/>
                </a:solidFill>
                <a:highlight>
                  <a:srgbClr val="00FF00"/>
                </a:highlight>
              </a:rPr>
              <a:t>____</a:t>
            </a:r>
            <a:r>
              <a:rPr lang="en-GB" sz="2800" dirty="0">
                <a:solidFill>
                  <a:srgbClr val="130E3C"/>
                </a:solidFill>
              </a:rPr>
              <a:t>|</a:t>
            </a:r>
            <a:r>
              <a:rPr lang="en-GB" sz="2800" dirty="0">
                <a:solidFill>
                  <a:srgbClr val="130E3C"/>
                </a:solidFill>
                <a:highlight>
                  <a:srgbClr val="00FF00"/>
                </a:highlight>
              </a:rPr>
              <a:t>____</a:t>
            </a:r>
            <a:r>
              <a:rPr lang="en-GB" sz="2800" dirty="0">
                <a:solidFill>
                  <a:srgbClr val="130E3C"/>
                </a:solidFill>
              </a:rPr>
              <a:t>|____|____|</a:t>
            </a:r>
            <a:r>
              <a:rPr lang="en-GB" sz="2800" dirty="0">
                <a:solidFill>
                  <a:srgbClr val="130E3C"/>
                </a:solidFill>
                <a:highlight>
                  <a:srgbClr val="FF0000"/>
                </a:highlight>
              </a:rPr>
              <a:t>____</a:t>
            </a:r>
            <a:r>
              <a:rPr lang="en-GB" sz="2800" dirty="0">
                <a:solidFill>
                  <a:srgbClr val="130E3C"/>
                </a:solidFill>
              </a:rPr>
              <a:t>|</a:t>
            </a:r>
          </a:p>
          <a:p>
            <a:r>
              <a:rPr lang="en-GB" sz="2800" dirty="0">
                <a:solidFill>
                  <a:srgbClr val="130E3C"/>
                </a:solidFill>
              </a:rPr>
              <a:t> 10%  10%  10%  10%  10%  10%  10%  10%  10%  10%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236</Words>
  <Application>Microsoft Office PowerPoint</Application>
  <PresentationFormat>A4 Paper (210x297 mm)</PresentationFormat>
  <Paragraphs>48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</vt:lpstr>
      <vt:lpstr>Arial Rounded MT Bold</vt:lpstr>
      <vt:lpstr>Calibri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19</cp:revision>
  <dcterms:created xsi:type="dcterms:W3CDTF">2025-02-26T15:46:15Z</dcterms:created>
  <dcterms:modified xsi:type="dcterms:W3CDTF">2026-02-27T13:32:55Z</dcterms:modified>
</cp:coreProperties>
</file>