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8" r:id="rId2"/>
    <p:sldId id="259" r:id="rId3"/>
    <p:sldId id="260" r:id="rId4"/>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2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39B7ED47-AF65-BA15-F5FA-F0678176D6D9}"/>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60E65893-A205-1AEC-D2D6-58E4099EC733}"/>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6D6F7085-35DB-E0E8-5E02-8BDA18D3D7E6}"/>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2894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3B9358F2-2ECD-7EC1-570E-FE9515C63434}"/>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86524B36-F21E-9A7F-1AEC-D39D6130E50E}"/>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AEF109F4-4980-7F2F-9FA3-075F4CE5892B}"/>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15186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F7728DD4-0C22-0F68-E719-8B08DF12C94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1A4EA780-C2A9-7DA2-C4AD-EC17FD00239D}"/>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A2EE6B59-AED2-1AFB-4E26-51ADE280B843}"/>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48173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17997241-E516-70AB-6FC6-D34C277A4216}"/>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E07D8EA8-7AA9-5C98-21C3-9392836FBDF7}"/>
              </a:ext>
            </a:extLst>
          </p:cNvPr>
          <p:cNvSpPr/>
          <p:nvPr/>
        </p:nvSpPr>
        <p:spPr>
          <a:xfrm>
            <a:off x="187926" y="973330"/>
            <a:ext cx="6482147" cy="1062684"/>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The transcript below shows a client progress meeting that took place at 17 Columbus Courtyard. Read the transcript and highlight the key information. Then use the template on the next page to record the minutes from the meeting. </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7" name="Google Shape;87;p1">
            <a:extLst>
              <a:ext uri="{FF2B5EF4-FFF2-40B4-BE49-F238E27FC236}">
                <a16:creationId xmlns:a16="http://schemas.microsoft.com/office/drawing/2014/main" id="{CAECEDFC-5D3A-0109-7729-7F9B590FD477}"/>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F40EC71C-7C74-40B1-4566-E888821C4E7B}"/>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751BA4FB-BBE0-3916-0279-F6104A415C3F}"/>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3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Taking minutes </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4493CB9A-A07D-CD07-FA2B-CFCFAF0B28E2}"/>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03E5CE22-62F4-BE97-BC84-DCB323DC386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983F1587-BF35-4E5C-38DA-8E51733436F6}"/>
              </a:ext>
            </a:extLst>
          </p:cNvPr>
          <p:cNvSpPr/>
          <p:nvPr/>
        </p:nvSpPr>
        <p:spPr>
          <a:xfrm>
            <a:off x="187926" y="2123198"/>
            <a:ext cx="6482147" cy="7417415"/>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4" name="TextBox 3">
            <a:extLst>
              <a:ext uri="{FF2B5EF4-FFF2-40B4-BE49-F238E27FC236}">
                <a16:creationId xmlns:a16="http://schemas.microsoft.com/office/drawing/2014/main" id="{F9AE3A15-25BD-5F6B-2F69-AEF71AC83AF5}"/>
              </a:ext>
            </a:extLst>
          </p:cNvPr>
          <p:cNvSpPr txBox="1"/>
          <p:nvPr/>
        </p:nvSpPr>
        <p:spPr>
          <a:xfrm>
            <a:off x="166490" y="2188548"/>
            <a:ext cx="6525016" cy="7417415"/>
          </a:xfrm>
          <a:prstGeom prst="rect">
            <a:avLst/>
          </a:prstGeom>
          <a:noFill/>
        </p:spPr>
        <p:txBody>
          <a:bodyPr wrap="square">
            <a:spAutoFit/>
          </a:bodyPr>
          <a:lstStyle/>
          <a:p>
            <a:pPr>
              <a:buNone/>
            </a:pPr>
            <a:r>
              <a:rPr lang="en-GB" b="1" dirty="0">
                <a:solidFill>
                  <a:srgbClr val="130E3C"/>
                </a:solidFill>
                <a:latin typeface="Arial Rounded MT Bold" panose="020F0704030504030204" pitchFamily="34" charset="0"/>
              </a:rPr>
              <a:t>Project:</a:t>
            </a:r>
            <a:r>
              <a:rPr lang="en-GB" dirty="0">
                <a:solidFill>
                  <a:srgbClr val="130E3C"/>
                </a:solidFill>
                <a:latin typeface="Arial Rounded MT Bold" panose="020F0704030504030204" pitchFamily="34" charset="0"/>
              </a:rPr>
              <a:t> 17 Columbus Courtyard </a:t>
            </a:r>
            <a:br>
              <a:rPr lang="en-GB" dirty="0">
                <a:solidFill>
                  <a:srgbClr val="130E3C"/>
                </a:solidFill>
                <a:latin typeface="Arial Rounded MT Bold" panose="020F0704030504030204" pitchFamily="34" charset="0"/>
              </a:rPr>
            </a:br>
            <a:r>
              <a:rPr lang="en-GB" b="1" dirty="0">
                <a:solidFill>
                  <a:srgbClr val="130E3C"/>
                </a:solidFill>
                <a:latin typeface="Arial Rounded MT Bold" panose="020F0704030504030204" pitchFamily="34" charset="0"/>
              </a:rPr>
              <a:t>Date:</a:t>
            </a:r>
            <a:r>
              <a:rPr lang="en-GB" dirty="0">
                <a:solidFill>
                  <a:srgbClr val="130E3C"/>
                </a:solidFill>
                <a:latin typeface="Arial Rounded MT Bold" panose="020F0704030504030204" pitchFamily="34" charset="0"/>
              </a:rPr>
              <a:t> 12 March 2025</a:t>
            </a:r>
            <a:br>
              <a:rPr lang="en-GB" dirty="0">
                <a:solidFill>
                  <a:srgbClr val="130E3C"/>
                </a:solidFill>
                <a:latin typeface="Arial Rounded MT Bold" panose="020F0704030504030204" pitchFamily="34" charset="0"/>
              </a:rPr>
            </a:br>
            <a:r>
              <a:rPr lang="en-GB" b="1" dirty="0">
                <a:solidFill>
                  <a:srgbClr val="130E3C"/>
                </a:solidFill>
                <a:latin typeface="Arial Rounded MT Bold" panose="020F0704030504030204" pitchFamily="34" charset="0"/>
              </a:rPr>
              <a:t>Attendees:</a:t>
            </a:r>
            <a:endParaRPr lang="en-GB" dirty="0">
              <a:solidFill>
                <a:srgbClr val="130E3C"/>
              </a:solidFill>
              <a:latin typeface="Arial Rounded MT Bold" panose="020F0704030504030204" pitchFamily="34" charset="0"/>
            </a:endParaRPr>
          </a:p>
          <a:p>
            <a:pPr>
              <a:buFont typeface="Arial" panose="020B0604020202020204" pitchFamily="34" charset="0"/>
              <a:buChar char="•"/>
            </a:pPr>
            <a:r>
              <a:rPr lang="en-GB" dirty="0">
                <a:solidFill>
                  <a:srgbClr val="130E3C"/>
                </a:solidFill>
                <a:latin typeface="Arial Rounded MT Bold" panose="020F0704030504030204" pitchFamily="34" charset="0"/>
              </a:rPr>
              <a:t> Fergus (Client) </a:t>
            </a:r>
          </a:p>
          <a:p>
            <a:pPr>
              <a:buFont typeface="Arial" panose="020B0604020202020204" pitchFamily="34" charset="0"/>
              <a:buChar char="•"/>
            </a:pPr>
            <a:r>
              <a:rPr lang="en-GB" dirty="0">
                <a:solidFill>
                  <a:srgbClr val="130E3C"/>
                </a:solidFill>
                <a:latin typeface="Arial Rounded MT Bold" panose="020F0704030504030204" pitchFamily="34" charset="0"/>
              </a:rPr>
              <a:t> Robert (Project Manager)</a:t>
            </a:r>
          </a:p>
          <a:p>
            <a:pPr>
              <a:buFont typeface="Arial" panose="020B0604020202020204" pitchFamily="34" charset="0"/>
              <a:buChar char="•"/>
            </a:pPr>
            <a:r>
              <a:rPr lang="en-GB" dirty="0">
                <a:solidFill>
                  <a:srgbClr val="130E3C"/>
                </a:solidFill>
                <a:latin typeface="Arial Rounded MT Bold" panose="020F0704030504030204" pitchFamily="34" charset="0"/>
              </a:rPr>
              <a:t> Shayne (Site Manager)</a:t>
            </a:r>
          </a:p>
          <a:p>
            <a:pPr>
              <a:buFont typeface="Arial" panose="020B0604020202020204" pitchFamily="34" charset="0"/>
              <a:buChar char="•"/>
            </a:pPr>
            <a:r>
              <a:rPr lang="en-GB" dirty="0">
                <a:solidFill>
                  <a:srgbClr val="130E3C"/>
                </a:solidFill>
                <a:latin typeface="Arial Rounded MT Bold" panose="020F0704030504030204" pitchFamily="34" charset="0"/>
              </a:rPr>
              <a:t> Nick (Quantity Surveyor)</a:t>
            </a:r>
          </a:p>
          <a:p>
            <a:pPr>
              <a:buFont typeface="Arial" panose="020B0604020202020204" pitchFamily="34" charset="0"/>
              <a:buChar char="•"/>
            </a:pPr>
            <a:r>
              <a:rPr lang="en-GB" dirty="0">
                <a:solidFill>
                  <a:srgbClr val="130E3C"/>
                </a:solidFill>
                <a:latin typeface="Arial Rounded MT Bold" panose="020F0704030504030204" pitchFamily="34" charset="0"/>
              </a:rPr>
              <a:t> Megan (Design Manager)</a:t>
            </a:r>
          </a:p>
          <a:p>
            <a:pPr>
              <a:buNone/>
            </a:pPr>
            <a:endParaRPr lang="en-GB" dirty="0">
              <a:solidFill>
                <a:srgbClr val="130E3C"/>
              </a:solidFill>
              <a:latin typeface="Arial Rounded MT Bold" panose="020F0704030504030204" pitchFamily="34" charset="0"/>
            </a:endParaRPr>
          </a:p>
          <a:p>
            <a:pPr>
              <a:buNone/>
            </a:pPr>
            <a:r>
              <a:rPr lang="en-GB" b="1" dirty="0">
                <a:solidFill>
                  <a:srgbClr val="130E3C"/>
                </a:solidFill>
                <a:latin typeface="Arial Rounded MT Bold" panose="020F0704030504030204" pitchFamily="34" charset="0"/>
              </a:rPr>
              <a:t>Robert:</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Good morning, everyone. Thank you for attending the monthly progress meeting for 17 Columbus Courtyard. The purpose of today’s meeting is to review progress on site, discuss any issues, and agree on next steps. By the way, does anyone want coffee? I think the machine is working this time.</a:t>
            </a:r>
          </a:p>
          <a:p>
            <a:pPr>
              <a:buNone/>
            </a:pPr>
            <a:r>
              <a:rPr lang="en-GB" b="1" dirty="0">
                <a:solidFill>
                  <a:srgbClr val="130E3C"/>
                </a:solidFill>
                <a:latin typeface="Arial Rounded MT Bold" panose="020F0704030504030204" pitchFamily="34" charset="0"/>
              </a:rPr>
              <a:t>Shayne:</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Construction is currently on schedule. The groundworks have been completed, and the steel frame is 80% installed. We expect the frame to be fully completed by the end of next week, weather permitting. The team has been enjoying the warmer weather while working on site, though. </a:t>
            </a:r>
          </a:p>
          <a:p>
            <a:pPr>
              <a:buNone/>
            </a:pPr>
            <a:r>
              <a:rPr lang="en-GB" b="1" dirty="0">
                <a:solidFill>
                  <a:srgbClr val="130E3C"/>
                </a:solidFill>
                <a:latin typeface="Arial Rounded MT Bold" panose="020F0704030504030204" pitchFamily="34" charset="0"/>
              </a:rPr>
              <a:t>Fergus:</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That’s good to hear. Are there any delays we should be aware of? </a:t>
            </a:r>
          </a:p>
          <a:p>
            <a:pPr>
              <a:buNone/>
            </a:pPr>
            <a:r>
              <a:rPr lang="en-GB" b="1" dirty="0">
                <a:solidFill>
                  <a:srgbClr val="130E3C"/>
                </a:solidFill>
                <a:latin typeface="Arial Rounded MT Bold" panose="020F0704030504030204" pitchFamily="34" charset="0"/>
              </a:rPr>
              <a:t>Shayne:</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There was a minor delay last week due to high winds, which paused crane operations for one day. We’ve made up this time by extending working hours on Friday. </a:t>
            </a:r>
          </a:p>
          <a:p>
            <a:pPr>
              <a:buNone/>
            </a:pPr>
            <a:r>
              <a:rPr lang="en-GB" b="1" dirty="0">
                <a:solidFill>
                  <a:srgbClr val="130E3C"/>
                </a:solidFill>
                <a:latin typeface="Arial Rounded MT Bold" panose="020F0704030504030204" pitchFamily="34" charset="0"/>
              </a:rPr>
              <a:t>Robert:</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Health and safety inspections are positive, with no reportable incidents this month. I have also noticed a few new birds nesting near the site entrance -they’re harmless but very noisy in the morning.</a:t>
            </a:r>
          </a:p>
          <a:p>
            <a:pPr>
              <a:buNone/>
            </a:pPr>
            <a:r>
              <a:rPr lang="en-GB" b="1" dirty="0">
                <a:solidFill>
                  <a:srgbClr val="130E3C"/>
                </a:solidFill>
                <a:latin typeface="Arial Rounded MT Bold" panose="020F0704030504030204" pitchFamily="34" charset="0"/>
              </a:rPr>
              <a:t>Megan: </a:t>
            </a:r>
          </a:p>
          <a:p>
            <a:pPr>
              <a:buNone/>
            </a:pPr>
            <a:r>
              <a:rPr lang="en-GB" dirty="0">
                <a:solidFill>
                  <a:srgbClr val="130E3C"/>
                </a:solidFill>
                <a:latin typeface="Arial Rounded MT Bold" panose="020F0704030504030204" pitchFamily="34" charset="0"/>
              </a:rPr>
              <a:t>Ah, yes! I heard them on my way in this morning. </a:t>
            </a:r>
          </a:p>
          <a:p>
            <a:pPr>
              <a:buNone/>
            </a:pPr>
            <a:r>
              <a:rPr lang="en-GB" b="1" dirty="0">
                <a:solidFill>
                  <a:srgbClr val="130E3C"/>
                </a:solidFill>
                <a:latin typeface="Arial Rounded MT Bold" panose="020F0704030504030204" pitchFamily="34" charset="0"/>
              </a:rPr>
              <a:t>Robert: </a:t>
            </a:r>
          </a:p>
          <a:p>
            <a:pPr>
              <a:buNone/>
            </a:pPr>
            <a:r>
              <a:rPr lang="en-GB" dirty="0">
                <a:solidFill>
                  <a:srgbClr val="130E3C"/>
                </a:solidFill>
                <a:latin typeface="Arial Rounded MT Bold" panose="020F0704030504030204" pitchFamily="34" charset="0"/>
              </a:rPr>
              <a:t>Nick, can you give an update on costings and budgets please?</a:t>
            </a:r>
          </a:p>
        </p:txBody>
      </p:sp>
    </p:spTree>
    <p:extLst>
      <p:ext uri="{BB962C8B-B14F-4D97-AF65-F5344CB8AC3E}">
        <p14:creationId xmlns:p14="http://schemas.microsoft.com/office/powerpoint/2010/main" val="4193357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9BBA1C39-908F-2241-BCBE-8270524B68E3}"/>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6270B202-A2B8-5BEB-FA3F-E34459F4025B}"/>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2A376B42-779B-DA80-0FBA-64B161F5F8A8}"/>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26139E9C-2ECC-54C1-9DA1-846CFAFE6A12}"/>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3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Taking minutes </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D9C70681-44F0-2B20-E1DF-D410C7E85AE0}"/>
              </a:ext>
            </a:extLst>
          </p:cNvPr>
          <p:cNvCxnSpPr/>
          <p:nvPr/>
        </p:nvCxnSpPr>
        <p:spPr>
          <a:xfrm>
            <a:off x="176211" y="855570"/>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1B4F2D38-34A8-A03F-2A20-CDE8DADE696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2C7526B8-6AF0-C10D-2D39-623CAEEB7AD2}"/>
              </a:ext>
            </a:extLst>
          </p:cNvPr>
          <p:cNvSpPr/>
          <p:nvPr/>
        </p:nvSpPr>
        <p:spPr>
          <a:xfrm>
            <a:off x="187926" y="1071818"/>
            <a:ext cx="6482147" cy="8447596"/>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4" name="TextBox 3">
            <a:extLst>
              <a:ext uri="{FF2B5EF4-FFF2-40B4-BE49-F238E27FC236}">
                <a16:creationId xmlns:a16="http://schemas.microsoft.com/office/drawing/2014/main" id="{8ABBA7C8-48B1-FF24-8F64-3260452F5A7A}"/>
              </a:ext>
            </a:extLst>
          </p:cNvPr>
          <p:cNvSpPr txBox="1"/>
          <p:nvPr/>
        </p:nvSpPr>
        <p:spPr>
          <a:xfrm>
            <a:off x="187926" y="1071818"/>
            <a:ext cx="6414270" cy="8279190"/>
          </a:xfrm>
          <a:prstGeom prst="rect">
            <a:avLst/>
          </a:prstGeom>
          <a:noFill/>
        </p:spPr>
        <p:txBody>
          <a:bodyPr wrap="square">
            <a:spAutoFit/>
          </a:bodyPr>
          <a:lstStyle/>
          <a:p>
            <a:r>
              <a:rPr lang="en-GB" b="1" dirty="0">
                <a:solidFill>
                  <a:srgbClr val="130E3C"/>
                </a:solidFill>
                <a:latin typeface="Arial Rounded MT Bold" panose="020F0704030504030204" pitchFamily="34" charset="0"/>
              </a:rPr>
              <a:t>Nick:</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We are doing well; the project is currently within budget. Steel prices have increased slightly, which could affect future phases if prices rise further. I bumped into a supplier yesterday who mentioned other projects are seeing similar increases. </a:t>
            </a:r>
            <a:endParaRPr lang="en-GB" b="1" dirty="0">
              <a:solidFill>
                <a:srgbClr val="130E3C"/>
              </a:solidFill>
              <a:latin typeface="Arial Rounded MT Bold" panose="020F0704030504030204" pitchFamily="34" charset="0"/>
            </a:endParaRPr>
          </a:p>
          <a:p>
            <a:pPr>
              <a:buNone/>
            </a:pPr>
            <a:r>
              <a:rPr lang="en-GB" b="1" dirty="0">
                <a:solidFill>
                  <a:srgbClr val="130E3C"/>
                </a:solidFill>
                <a:latin typeface="Arial Rounded MT Bold" panose="020F0704030504030204" pitchFamily="34" charset="0"/>
              </a:rPr>
              <a:t>Fergus:</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What are the options to manage that risk?</a:t>
            </a:r>
          </a:p>
          <a:p>
            <a:pPr>
              <a:buNone/>
            </a:pPr>
            <a:r>
              <a:rPr lang="en-GB" b="1" dirty="0">
                <a:solidFill>
                  <a:srgbClr val="130E3C"/>
                </a:solidFill>
                <a:latin typeface="Arial Rounded MT Bold" panose="020F0704030504030204" pitchFamily="34" charset="0"/>
              </a:rPr>
              <a:t>Nick:</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We recommend securing the remaining steel order this week to lock in current prices. And maybe consider bulk buying coffee for the team - it boosts morale. </a:t>
            </a:r>
          </a:p>
          <a:p>
            <a:pPr>
              <a:buNone/>
            </a:pPr>
            <a:r>
              <a:rPr lang="en-GB" b="1" dirty="0">
                <a:solidFill>
                  <a:srgbClr val="130E3C"/>
                </a:solidFill>
                <a:latin typeface="Arial Rounded MT Bold" panose="020F0704030504030204" pitchFamily="34" charset="0"/>
              </a:rPr>
              <a:t>Fergus:</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I’m happy to approve the steel, as long as it doesn’t affect cash flow too much. Not sure about the coffee though, unfortunately!</a:t>
            </a:r>
          </a:p>
          <a:p>
            <a:pPr>
              <a:buNone/>
            </a:pPr>
            <a:r>
              <a:rPr lang="en-GB" b="1" dirty="0">
                <a:solidFill>
                  <a:srgbClr val="130E3C"/>
                </a:solidFill>
                <a:latin typeface="Arial Rounded MT Bold" panose="020F0704030504030204" pitchFamily="34" charset="0"/>
              </a:rPr>
              <a:t>Robert:</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Thank you. We’ll proceed with placing the steel order.</a:t>
            </a:r>
          </a:p>
          <a:p>
            <a:r>
              <a:rPr lang="en-GB" b="1" dirty="0">
                <a:solidFill>
                  <a:srgbClr val="130E3C"/>
                </a:solidFill>
                <a:latin typeface="Arial Rounded MT Bold" panose="020F0704030504030204" pitchFamily="34" charset="0"/>
              </a:rPr>
              <a:t>Megan:</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Regarding design, the local council sent some further advice on the landscaping nearby, which I’ve noted, but it doesn’t impact our plan. Fergus, I know you have requested additional meeting rooms on level three. This will require a minor layout change but won’t affect the structure.</a:t>
            </a:r>
          </a:p>
          <a:p>
            <a:pPr>
              <a:buNone/>
            </a:pPr>
            <a:r>
              <a:rPr lang="en-GB" b="1" dirty="0">
                <a:solidFill>
                  <a:srgbClr val="130E3C"/>
                </a:solidFill>
                <a:latin typeface="Arial Rounded MT Bold" panose="020F0704030504030204" pitchFamily="34" charset="0"/>
              </a:rPr>
              <a:t>Fergus:</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Will that impact any deadlines on the project?</a:t>
            </a:r>
          </a:p>
          <a:p>
            <a:pPr>
              <a:buNone/>
            </a:pPr>
            <a:r>
              <a:rPr lang="en-GB" b="1" dirty="0">
                <a:solidFill>
                  <a:srgbClr val="130E3C"/>
                </a:solidFill>
                <a:latin typeface="Arial Rounded MT Bold" panose="020F0704030504030204" pitchFamily="34" charset="0"/>
              </a:rPr>
              <a:t>Megan:</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No, as long as we finalise the design changes by the end of this week. </a:t>
            </a:r>
            <a:r>
              <a:rPr lang="en-GB" b="1" dirty="0">
                <a:solidFill>
                  <a:srgbClr val="130E3C"/>
                </a:solidFill>
                <a:latin typeface="Arial Rounded MT Bold" panose="020F0704030504030204" pitchFamily="34" charset="0"/>
              </a:rPr>
              <a:t>Robert:</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Can we agree that the updated drawings will be issued by Friday?</a:t>
            </a:r>
          </a:p>
          <a:p>
            <a:pPr>
              <a:buNone/>
            </a:pPr>
            <a:r>
              <a:rPr lang="en-GB" b="1" dirty="0">
                <a:solidFill>
                  <a:srgbClr val="130E3C"/>
                </a:solidFill>
                <a:latin typeface="Arial Rounded MT Bold" panose="020F0704030504030204" pitchFamily="34" charset="0"/>
              </a:rPr>
              <a:t>Megan:</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Yes, I’ll ensure they are sent out by then. </a:t>
            </a:r>
          </a:p>
          <a:p>
            <a:pPr>
              <a:buNone/>
            </a:pPr>
            <a:r>
              <a:rPr lang="en-GB" b="1" dirty="0">
                <a:solidFill>
                  <a:srgbClr val="130E3C"/>
                </a:solidFill>
                <a:latin typeface="Arial Rounded MT Bold" panose="020F0704030504030204" pitchFamily="34" charset="0"/>
              </a:rPr>
              <a:t>Fergus:</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That sounds fine. Please keep me informed if this does delay things. </a:t>
            </a:r>
          </a:p>
          <a:p>
            <a:pPr>
              <a:buNone/>
            </a:pPr>
            <a:r>
              <a:rPr lang="en-GB" b="1" dirty="0">
                <a:solidFill>
                  <a:srgbClr val="130E3C"/>
                </a:solidFill>
                <a:latin typeface="Arial Rounded MT Bold" panose="020F0704030504030204" pitchFamily="34" charset="0"/>
              </a:rPr>
              <a:t>Robert:</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To summarise, the project is on schedule, within budget, and we’ve agreed to secure steel materials and proceed with the design update. Our next progress meeting will be held in four weeks. </a:t>
            </a:r>
          </a:p>
          <a:p>
            <a:pPr>
              <a:buNone/>
            </a:pPr>
            <a:r>
              <a:rPr lang="en-GB" b="1" dirty="0">
                <a:solidFill>
                  <a:srgbClr val="130E3C"/>
                </a:solidFill>
                <a:latin typeface="Arial Rounded MT Bold" panose="020F0704030504030204" pitchFamily="34" charset="0"/>
              </a:rPr>
              <a:t>All:</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Agreed.</a:t>
            </a:r>
          </a:p>
        </p:txBody>
      </p:sp>
    </p:spTree>
    <p:extLst>
      <p:ext uri="{BB962C8B-B14F-4D97-AF65-F5344CB8AC3E}">
        <p14:creationId xmlns:p14="http://schemas.microsoft.com/office/powerpoint/2010/main" val="144558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E09C880C-B919-05EE-D0A3-AC7DEC6C4677}"/>
            </a:ext>
          </a:extLst>
        </p:cNvPr>
        <p:cNvGrpSpPr/>
        <p:nvPr/>
      </p:nvGrpSpPr>
      <p:grpSpPr>
        <a:xfrm>
          <a:off x="0" y="0"/>
          <a:ext cx="0" cy="0"/>
          <a:chOff x="0" y="0"/>
          <a:chExt cx="0" cy="0"/>
        </a:xfrm>
      </p:grpSpPr>
      <p:sp>
        <p:nvSpPr>
          <p:cNvPr id="87" name="Google Shape;87;p1">
            <a:extLst>
              <a:ext uri="{FF2B5EF4-FFF2-40B4-BE49-F238E27FC236}">
                <a16:creationId xmlns:a16="http://schemas.microsoft.com/office/drawing/2014/main" id="{E0D0832D-8617-9DB6-F13B-9443F32EB263}"/>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CB5F0A4F-C3D0-5A46-84A6-BDC0685E7534}"/>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CC61C552-E9CD-BB03-7DD6-08BE4FB71B13}"/>
              </a:ext>
            </a:extLst>
          </p:cNvPr>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3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Taking minutes </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23F31C4B-7D18-C138-651F-CEF36A0FE226}"/>
              </a:ext>
            </a:extLst>
          </p:cNvPr>
          <p:cNvCxnSpPr/>
          <p:nvPr/>
        </p:nvCxnSpPr>
        <p:spPr>
          <a:xfrm>
            <a:off x="176211" y="87150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258C1317-797A-1B99-17F8-C625D333957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67DE4DC1-5A3A-3646-3EF1-5ABB6D726E72}"/>
              </a:ext>
            </a:extLst>
          </p:cNvPr>
          <p:cNvSpPr/>
          <p:nvPr/>
        </p:nvSpPr>
        <p:spPr>
          <a:xfrm>
            <a:off x="187926" y="1012814"/>
            <a:ext cx="6482147" cy="8570700"/>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br>
              <a:rPr lang="en-GB" dirty="0"/>
            </a:b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4" name="TextBox 3">
            <a:extLst>
              <a:ext uri="{FF2B5EF4-FFF2-40B4-BE49-F238E27FC236}">
                <a16:creationId xmlns:a16="http://schemas.microsoft.com/office/drawing/2014/main" id="{FF87C486-0257-D6B7-3786-EB78D9B832CA}"/>
              </a:ext>
            </a:extLst>
          </p:cNvPr>
          <p:cNvSpPr txBox="1"/>
          <p:nvPr/>
        </p:nvSpPr>
        <p:spPr>
          <a:xfrm>
            <a:off x="166492" y="1116383"/>
            <a:ext cx="6525016" cy="8063746"/>
          </a:xfrm>
          <a:prstGeom prst="rect">
            <a:avLst/>
          </a:prstGeom>
          <a:noFill/>
        </p:spPr>
        <p:txBody>
          <a:bodyPr wrap="square">
            <a:spAutoFit/>
          </a:bodyPr>
          <a:lstStyle/>
          <a:p>
            <a:pPr algn="ctr">
              <a:buNone/>
            </a:pPr>
            <a:r>
              <a:rPr lang="en-GB" b="1" dirty="0">
                <a:solidFill>
                  <a:srgbClr val="130E3C"/>
                </a:solidFill>
                <a:latin typeface="Arial Rounded MT Bold" panose="020F0704030504030204" pitchFamily="34" charset="0"/>
              </a:rPr>
              <a:t>Meeting minutes proforma</a:t>
            </a:r>
            <a:br>
              <a:rPr lang="en-GB" u="sng" dirty="0">
                <a:solidFill>
                  <a:srgbClr val="130E3C"/>
                </a:solidFill>
                <a:latin typeface="Arial Rounded MT Bold" panose="020F0704030504030204" pitchFamily="34" charset="0"/>
              </a:rPr>
            </a:br>
            <a:endParaRPr lang="en-GB" u="sng" dirty="0">
              <a:solidFill>
                <a:srgbClr val="130E3C"/>
              </a:solidFill>
              <a:latin typeface="Arial Rounded MT Bold" panose="020F0704030504030204" pitchFamily="34" charset="0"/>
            </a:endParaRPr>
          </a:p>
          <a:p>
            <a:pPr>
              <a:buNone/>
            </a:pPr>
            <a:r>
              <a:rPr lang="en-GB" dirty="0">
                <a:solidFill>
                  <a:srgbClr val="130E3C"/>
                </a:solidFill>
                <a:latin typeface="Arial Rounded MT Bold" panose="020F0704030504030204" pitchFamily="34" charset="0"/>
              </a:rPr>
              <a:t>Project: _________________________</a:t>
            </a:r>
          </a:p>
          <a:p>
            <a:pPr>
              <a:buNone/>
            </a:pPr>
            <a:r>
              <a:rPr lang="en-GB" dirty="0">
                <a:solidFill>
                  <a:srgbClr val="130E3C"/>
                </a:solidFill>
                <a:latin typeface="Arial Rounded MT Bold" panose="020F0704030504030204" pitchFamily="34" charset="0"/>
              </a:rPr>
              <a:t>Date: ___________________________</a:t>
            </a:r>
          </a:p>
          <a:p>
            <a:pPr>
              <a:buNone/>
            </a:pPr>
            <a:r>
              <a:rPr lang="en-GB" dirty="0">
                <a:solidFill>
                  <a:srgbClr val="130E3C"/>
                </a:solidFill>
                <a:latin typeface="Arial Rounded MT Bold" panose="020F0704030504030204" pitchFamily="34" charset="0"/>
              </a:rPr>
              <a:t>Attendees: ____________________________________________________________ _______________________________________________________________________</a:t>
            </a:r>
          </a:p>
          <a:p>
            <a:pPr>
              <a:buNone/>
            </a:pPr>
            <a:r>
              <a:rPr lang="en-GB" dirty="0">
                <a:solidFill>
                  <a:srgbClr val="130E3C"/>
                </a:solidFill>
                <a:latin typeface="Arial Rounded MT Bold" panose="020F0704030504030204" pitchFamily="34" charset="0"/>
              </a:rPr>
              <a:t>Purpose of meeting: </a:t>
            </a:r>
          </a:p>
          <a:p>
            <a:pPr>
              <a:buNone/>
            </a:pPr>
            <a:r>
              <a:rPr lang="en-GB" dirty="0">
                <a:solidFill>
                  <a:srgbClr val="130E3C"/>
                </a:solidFill>
                <a:latin typeface="Arial Rounded MT Bold" panose="020F0704030504030204" pitchFamily="34" charset="0"/>
              </a:rPr>
              <a:t>_______________________________________________________________________</a:t>
            </a:r>
          </a:p>
          <a:p>
            <a:pPr>
              <a:buNone/>
            </a:pPr>
            <a:endParaRPr lang="en-GB" dirty="0">
              <a:solidFill>
                <a:srgbClr val="130E3C"/>
              </a:solidFill>
              <a:latin typeface="Arial Rounded MT Bold" panose="020F0704030504030204" pitchFamily="34" charset="0"/>
            </a:endParaRPr>
          </a:p>
          <a:p>
            <a:pPr>
              <a:buNone/>
            </a:pPr>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1. Progress updates/key points:</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2. Issues/delays/challenges:</a:t>
            </a:r>
          </a:p>
          <a:p>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3. Decisions made:</a:t>
            </a:r>
          </a:p>
          <a:p>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4. Actions/tasks:</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Action: __________________________________________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Person responsible: _______________ Deadline: 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Action:  __________________________________________ </a:t>
            </a:r>
          </a:p>
          <a:p>
            <a:r>
              <a:rPr lang="en-GB" dirty="0">
                <a:solidFill>
                  <a:srgbClr val="130E3C"/>
                </a:solidFill>
                <a:latin typeface="Arial Rounded MT Bold" panose="020F0704030504030204" pitchFamily="34" charset="0"/>
              </a:rPr>
              <a:t>Person responsible: _______________ Deadline: __________</a:t>
            </a:r>
            <a:br>
              <a:rPr lang="en-GB" dirty="0">
                <a:solidFill>
                  <a:srgbClr val="130E3C"/>
                </a:solidFill>
                <a:latin typeface="Arial Rounded MT Bold" panose="020F0704030504030204" pitchFamily="34" charset="0"/>
              </a:rPr>
            </a:br>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Action: ___________________________ </a:t>
            </a:r>
          </a:p>
          <a:p>
            <a:r>
              <a:rPr lang="en-GB" dirty="0">
                <a:solidFill>
                  <a:srgbClr val="130E3C"/>
                </a:solidFill>
                <a:latin typeface="Arial Rounded MT Bold" panose="020F0704030504030204" pitchFamily="34" charset="0"/>
              </a:rPr>
              <a:t>Person responsible: _______________ Deadline: 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5. Next meeting:</a:t>
            </a:r>
          </a:p>
          <a:p>
            <a:r>
              <a:rPr lang="en-GB" dirty="0">
                <a:solidFill>
                  <a:srgbClr val="130E3C"/>
                </a:solidFill>
                <a:latin typeface="Arial Rounded MT Bold" panose="020F0704030504030204" pitchFamily="34" charset="0"/>
              </a:rPr>
              <a:t>Date: _____________________________</a:t>
            </a:r>
          </a:p>
        </p:txBody>
      </p:sp>
    </p:spTree>
    <p:extLst>
      <p:ext uri="{BB962C8B-B14F-4D97-AF65-F5344CB8AC3E}">
        <p14:creationId xmlns:p14="http://schemas.microsoft.com/office/powerpoint/2010/main" val="1475101643"/>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TotalTime>
  <Words>795</Words>
  <Application>Microsoft Office PowerPoint</Application>
  <PresentationFormat>A4 Paper (210x297 mm)</PresentationFormat>
  <Paragraphs>65</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Rounded</vt:lpstr>
      <vt:lpstr>Arial Rounded MT Bold</vt:lpstr>
      <vt:lpstr>Calibri</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19</cp:revision>
  <dcterms:created xsi:type="dcterms:W3CDTF">2025-02-26T15:46:15Z</dcterms:created>
  <dcterms:modified xsi:type="dcterms:W3CDTF">2026-02-16T16:06:22Z</dcterms:modified>
</cp:coreProperties>
</file>