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61" r:id="rId2"/>
    <p:sldId id="265" r:id="rId3"/>
    <p:sldId id="263" r:id="rId4"/>
    <p:sldId id="266" r:id="rId5"/>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32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07C0182C-F29D-C74B-F5E7-C92C5F138A27}"/>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B681F651-E8E6-27C7-90DB-D183B6553E89}"/>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243E2B0A-A99C-CE38-6DD5-7B49D1D56BCB}"/>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62111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4E03F35C-6F40-DEDF-195A-8FE6A117BDE3}"/>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2424EDA9-FFF8-5F4E-AA7A-B237AC22FA44}"/>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0CBF1550-6280-BCDD-B84A-7189636192D7}"/>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34121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D708284F-929B-05A6-7D35-0D65D8DFC405}"/>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AF2B4ADC-5140-EA9E-DE3E-F7F3302C4D60}"/>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BF8DD3B6-C33A-7FF4-6DD9-47952BA34553}"/>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31335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8D93B897-4BD7-F006-5D05-A2F4BBC8B4DA}"/>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B80AB345-BBF2-4DBD-760C-6EC80690061D}"/>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58F3EB7E-EEB9-0F32-456F-DF9835416471}"/>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05526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2915543" y="1426283"/>
            <a:ext cx="3471863" cy="7039681"/>
          </a:xfrm>
          <a:prstGeom prst="rect">
            <a:avLst/>
          </a:prstGeom>
          <a:noFill/>
          <a:ln>
            <a:noFill/>
          </a:ln>
        </p:spPr>
      </p:sp>
      <p:sp>
        <p:nvSpPr>
          <p:cNvPr id="64" name="Google Shape;64;p10"/>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9D60984E-B353-63F0-D557-BC3A82F70091}"/>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1111698D-DD04-69EF-981D-72EA4F412E59}"/>
              </a:ext>
            </a:extLst>
          </p:cNvPr>
          <p:cNvSpPr/>
          <p:nvPr/>
        </p:nvSpPr>
        <p:spPr>
          <a:xfrm>
            <a:off x="187926" y="973330"/>
            <a:ext cx="6482147" cy="1007870"/>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Look at the draft design drawing for </a:t>
            </a:r>
            <a:r>
              <a:rPr lang="en-GB" dirty="0" err="1">
                <a:solidFill>
                  <a:srgbClr val="130E3C"/>
                </a:solidFill>
                <a:latin typeface="Arial Rounded MT Bold" panose="020F0704030504030204" pitchFamily="34" charset="0"/>
                <a:ea typeface="Arial Rounded"/>
                <a:cs typeface="Arial Rounded"/>
                <a:sym typeface="Arial Rounded"/>
              </a:rPr>
              <a:t>BrightSpace</a:t>
            </a:r>
            <a:r>
              <a:rPr lang="en-GB" dirty="0">
                <a:solidFill>
                  <a:srgbClr val="130E3C"/>
                </a:solidFill>
                <a:latin typeface="Arial Rounded MT Bold" panose="020F0704030504030204" pitchFamily="34" charset="0"/>
                <a:ea typeface="Arial Rounded"/>
                <a:cs typeface="Arial Rounded"/>
                <a:sym typeface="Arial Rounded"/>
              </a:rPr>
              <a:t> Community Hub on the next page. Use the question prompts to check that the initial plans meet the client’s brief. You can also annotate the drawing to help you explain your answers to the questions. </a:t>
            </a: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sp>
        <p:nvSpPr>
          <p:cNvPr id="87" name="Google Shape;87;p1">
            <a:extLst>
              <a:ext uri="{FF2B5EF4-FFF2-40B4-BE49-F238E27FC236}">
                <a16:creationId xmlns:a16="http://schemas.microsoft.com/office/drawing/2014/main" id="{C7A515F4-8EB9-85AA-1623-223B9FA94361}"/>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DF3DAE1D-C11F-B135-6FA1-77E10B3E4DD9}"/>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620A4C0E-459B-4FEB-3A37-D98E531AE4E7}"/>
              </a:ext>
            </a:extLst>
          </p:cNvPr>
          <p:cNvSpPr txBox="1"/>
          <p:nvPr/>
        </p:nvSpPr>
        <p:spPr>
          <a:xfrm>
            <a:off x="1646971" y="215752"/>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a:t>
            </a:r>
            <a:r>
              <a:rPr lang="en-GB" sz="1600" b="1" dirty="0">
                <a:solidFill>
                  <a:srgbClr val="130E3C"/>
                </a:solidFill>
                <a:latin typeface="Arial Rounded"/>
                <a:ea typeface="Arial Rounded"/>
                <a:cs typeface="Arial Rounded"/>
                <a:sym typeface="Arial Rounded"/>
              </a:rPr>
              <a:t>Project Day</a:t>
            </a:r>
            <a:r>
              <a:rPr lang="en-GB" sz="1600" b="1" i="0" u="none" strike="noStrike" cap="none" dirty="0">
                <a:solidFill>
                  <a:srgbClr val="130E3C"/>
                </a:solidFill>
                <a:latin typeface="Arial Rounded"/>
                <a:ea typeface="Arial Rounded"/>
                <a:cs typeface="Arial Rounded"/>
                <a:sym typeface="Arial Rounded"/>
              </a:rPr>
              <a:t>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1 – Design drawings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D3E4AE5D-47E5-2C45-EDF7-96DF68BBD2CB}"/>
              </a:ext>
            </a:extLst>
          </p:cNvPr>
          <p:cNvCxnSpPr/>
          <p:nvPr/>
        </p:nvCxnSpPr>
        <p:spPr>
          <a:xfrm>
            <a:off x="176211" y="882729"/>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EAFEFE5B-E224-9A88-3265-330542C9DC7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6ADF346F-6E9F-2978-3B90-9614695B732D}"/>
              </a:ext>
            </a:extLst>
          </p:cNvPr>
          <p:cNvSpPr/>
          <p:nvPr/>
        </p:nvSpPr>
        <p:spPr>
          <a:xfrm>
            <a:off x="187926" y="2068384"/>
            <a:ext cx="6482147" cy="7451920"/>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algn="ctr"/>
            <a:r>
              <a:rPr lang="en-GB" b="1" dirty="0">
                <a:solidFill>
                  <a:srgbClr val="130E3C"/>
                </a:solidFill>
                <a:latin typeface="Arial Rounded MT Bold" panose="020F0704030504030204" pitchFamily="34" charset="0"/>
              </a:rPr>
              <a:t>Client brief</a:t>
            </a:r>
          </a:p>
          <a:p>
            <a:pPr algn="ctr"/>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Budget: £15 million 			Completion time: 60 weeks </a:t>
            </a:r>
          </a:p>
          <a:p>
            <a:endParaRPr lang="en-GB" dirty="0">
              <a:solidFill>
                <a:srgbClr val="130E3C"/>
              </a:solidFill>
              <a:latin typeface="Arial Rounded MT Bold" panose="020F0704030504030204" pitchFamily="34" charset="0"/>
            </a:endParaRPr>
          </a:p>
          <a:p>
            <a:r>
              <a:rPr lang="en-GB" dirty="0" err="1">
                <a:solidFill>
                  <a:srgbClr val="130E3C"/>
                </a:solidFill>
                <a:latin typeface="Arial Rounded MT Bold" panose="020F0704030504030204" pitchFamily="34" charset="0"/>
              </a:rPr>
              <a:t>BrightSpace</a:t>
            </a:r>
            <a:r>
              <a:rPr lang="en-GB" dirty="0">
                <a:solidFill>
                  <a:srgbClr val="130E3C"/>
                </a:solidFill>
                <a:latin typeface="Arial Rounded MT Bold" panose="020F0704030504030204" pitchFamily="34" charset="0"/>
              </a:rPr>
              <a:t> Community Foundation have requested the following 4 spaces within the community hub building: </a:t>
            </a:r>
          </a:p>
          <a:p>
            <a:pPr marL="285750" indent="-285750">
              <a:buFont typeface="Arial" panose="020B0604020202020204" pitchFamily="34" charset="0"/>
              <a:buChar char="•"/>
            </a:pPr>
            <a:r>
              <a:rPr lang="en-GB" b="1" dirty="0">
                <a:solidFill>
                  <a:srgbClr val="130E3C"/>
                </a:solidFill>
                <a:latin typeface="Arial Rounded MT Bold" panose="020F0704030504030204" pitchFamily="34" charset="0"/>
              </a:rPr>
              <a:t>Entrance area </a:t>
            </a:r>
            <a:r>
              <a:rPr lang="en-GB" dirty="0">
                <a:solidFill>
                  <a:srgbClr val="130E3C"/>
                </a:solidFill>
                <a:latin typeface="Arial Rounded MT Bold" panose="020F0704030504030204" pitchFamily="34" charset="0"/>
              </a:rPr>
              <a:t>- a large, open space to include an information desk as well as social space</a:t>
            </a:r>
          </a:p>
          <a:p>
            <a:pPr marL="285750" indent="-285750">
              <a:buFont typeface="Arial" panose="020B0604020202020204" pitchFamily="34" charset="0"/>
              <a:buChar char="•"/>
            </a:pPr>
            <a:r>
              <a:rPr lang="en-GB" b="1" dirty="0">
                <a:solidFill>
                  <a:srgbClr val="130E3C"/>
                </a:solidFill>
                <a:latin typeface="Arial Rounded MT Bold" panose="020F0704030504030204" pitchFamily="34" charset="0"/>
              </a:rPr>
              <a:t>Cafe  </a:t>
            </a:r>
            <a:r>
              <a:rPr lang="en-GB" dirty="0">
                <a:solidFill>
                  <a:srgbClr val="130E3C"/>
                </a:solidFill>
                <a:latin typeface="Arial Rounded MT Bold" panose="020F0704030504030204" pitchFamily="34" charset="0"/>
              </a:rPr>
              <a:t>- a cafe or restaurant to provide income to the community hub </a:t>
            </a:r>
          </a:p>
          <a:p>
            <a:pPr marL="285750" indent="-285750">
              <a:buFont typeface="Arial" panose="020B0604020202020204" pitchFamily="34" charset="0"/>
              <a:buChar char="•"/>
            </a:pPr>
            <a:r>
              <a:rPr lang="en-GB" b="1" dirty="0">
                <a:solidFill>
                  <a:srgbClr val="130E3C"/>
                </a:solidFill>
                <a:latin typeface="Arial Rounded MT Bold" panose="020F0704030504030204" pitchFamily="34" charset="0"/>
              </a:rPr>
              <a:t>Multi-use hall  </a:t>
            </a:r>
            <a:r>
              <a:rPr lang="en-GB" dirty="0">
                <a:solidFill>
                  <a:srgbClr val="130E3C"/>
                </a:solidFill>
                <a:latin typeface="Arial Rounded MT Bold" panose="020F0704030504030204" pitchFamily="34" charset="0"/>
              </a:rPr>
              <a:t>- a large hall to hold local events, performances, and sports classes; will need seating, changing rooms and toilet facilities </a:t>
            </a:r>
          </a:p>
          <a:p>
            <a:pPr marL="285750" indent="-285750">
              <a:buFont typeface="Arial" panose="020B0604020202020204" pitchFamily="34" charset="0"/>
              <a:buChar char="•"/>
            </a:pPr>
            <a:r>
              <a:rPr lang="en-GB" b="1" dirty="0">
                <a:solidFill>
                  <a:srgbClr val="130E3C"/>
                </a:solidFill>
                <a:latin typeface="Arial Rounded MT Bold" panose="020F0704030504030204" pitchFamily="34" charset="0"/>
              </a:rPr>
              <a:t>Outdoor space </a:t>
            </a:r>
            <a:r>
              <a:rPr lang="en-GB" dirty="0">
                <a:solidFill>
                  <a:srgbClr val="130E3C"/>
                </a:solidFill>
                <a:latin typeface="Arial Rounded MT Bold" panose="020F0704030504030204" pitchFamily="34" charset="0"/>
              </a:rPr>
              <a:t>- an outdoor playground and picnic area</a:t>
            </a:r>
          </a:p>
          <a:p>
            <a:pPr marL="285750" indent="-285750">
              <a:buFont typeface="Arial" panose="020B0604020202020204" pitchFamily="34" charset="0"/>
              <a:buChar char="•"/>
            </a:pPr>
            <a:r>
              <a:rPr lang="en-GB" b="1" dirty="0">
                <a:solidFill>
                  <a:srgbClr val="130E3C"/>
                </a:solidFill>
                <a:latin typeface="Arial Rounded MT Bold" panose="020F0704030504030204" pitchFamily="34" charset="0"/>
              </a:rPr>
              <a:t>2 further spaces </a:t>
            </a:r>
            <a:r>
              <a:rPr lang="en-GB" dirty="0">
                <a:solidFill>
                  <a:srgbClr val="130E3C"/>
                </a:solidFill>
                <a:latin typeface="Arial Rounded MT Bold" panose="020F0704030504030204" pitchFamily="34" charset="0"/>
              </a:rPr>
              <a:t>to improve the community. These could include a library, facilities for local schools/colleges, office spaces for people to come to for advice, rental spaces that could provide income for the hub or any other ideas you may have. </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The GIFA (gross internal floor area) for the entire build is 1100m². The outdoor space can be up to 600m². </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The minimum space the client would like for each area is as follows: </a:t>
            </a:r>
          </a:p>
          <a:p>
            <a:pPr marL="171450" indent="-171450">
              <a:buFont typeface="Arial" panose="020B0604020202020204" pitchFamily="34" charset="0"/>
              <a:buChar char="•"/>
            </a:pPr>
            <a:r>
              <a:rPr lang="en-GB" dirty="0">
                <a:solidFill>
                  <a:srgbClr val="130E3C"/>
                </a:solidFill>
                <a:latin typeface="Arial Rounded MT Bold" panose="020F0704030504030204" pitchFamily="34" charset="0"/>
              </a:rPr>
              <a:t>Entrance			Min. 50m²</a:t>
            </a:r>
          </a:p>
          <a:p>
            <a:pPr marL="171450" indent="-171450">
              <a:buFont typeface="Arial" panose="020B0604020202020204" pitchFamily="34" charset="0"/>
              <a:buChar char="•"/>
            </a:pPr>
            <a:r>
              <a:rPr lang="en-GB" dirty="0">
                <a:solidFill>
                  <a:srgbClr val="130E3C"/>
                </a:solidFill>
                <a:latin typeface="Arial Rounded MT Bold" panose="020F0704030504030204" pitchFamily="34" charset="0"/>
              </a:rPr>
              <a:t>Cafe				Min. 80m²</a:t>
            </a:r>
          </a:p>
          <a:p>
            <a:pPr marL="171450" indent="-171450">
              <a:buFont typeface="Arial" panose="020B0604020202020204" pitchFamily="34" charset="0"/>
              <a:buChar char="•"/>
            </a:pPr>
            <a:r>
              <a:rPr lang="en-GB" dirty="0">
                <a:solidFill>
                  <a:srgbClr val="130E3C"/>
                </a:solidFill>
                <a:latin typeface="Arial Rounded MT Bold" panose="020F0704030504030204" pitchFamily="34" charset="0"/>
              </a:rPr>
              <a:t>Kitchen				Min. 10m²</a:t>
            </a:r>
          </a:p>
          <a:p>
            <a:pPr marL="171450" indent="-171450">
              <a:buFont typeface="Arial" panose="020B0604020202020204" pitchFamily="34" charset="0"/>
              <a:buChar char="•"/>
            </a:pPr>
            <a:r>
              <a:rPr lang="en-GB" dirty="0">
                <a:solidFill>
                  <a:srgbClr val="130E3C"/>
                </a:solidFill>
                <a:latin typeface="Arial Rounded MT Bold" panose="020F0704030504030204" pitchFamily="34" charset="0"/>
              </a:rPr>
              <a:t>Multi-use hall			Min. 400m²</a:t>
            </a:r>
          </a:p>
          <a:p>
            <a:pPr marL="171450" indent="-171450">
              <a:buFont typeface="Arial" panose="020B0604020202020204" pitchFamily="34" charset="0"/>
              <a:buChar char="•"/>
            </a:pPr>
            <a:r>
              <a:rPr lang="en-GB" dirty="0">
                <a:solidFill>
                  <a:srgbClr val="130E3C"/>
                </a:solidFill>
                <a:latin typeface="Arial Rounded MT Bold" panose="020F0704030504030204" pitchFamily="34" charset="0"/>
              </a:rPr>
              <a:t>Storage				Min. 10% of sports hall area</a:t>
            </a:r>
          </a:p>
          <a:p>
            <a:pPr marL="171450" indent="-171450">
              <a:buFont typeface="Arial" panose="020B0604020202020204" pitchFamily="34" charset="0"/>
              <a:buChar char="•"/>
            </a:pPr>
            <a:r>
              <a:rPr lang="en-GB" dirty="0">
                <a:solidFill>
                  <a:srgbClr val="130E3C"/>
                </a:solidFill>
                <a:latin typeface="Arial Rounded MT Bold" panose="020F0704030504030204" pitchFamily="34" charset="0"/>
              </a:rPr>
              <a:t>Public toilets			Min. 15m²</a:t>
            </a:r>
          </a:p>
          <a:p>
            <a:pPr marL="171450" indent="-171450">
              <a:buFont typeface="Arial" panose="020B0604020202020204" pitchFamily="34" charset="0"/>
              <a:buChar char="•"/>
            </a:pPr>
            <a:r>
              <a:rPr lang="en-GB" dirty="0">
                <a:solidFill>
                  <a:srgbClr val="130E3C"/>
                </a:solidFill>
                <a:latin typeface="Arial Rounded MT Bold" panose="020F0704030504030204" pitchFamily="34" charset="0"/>
              </a:rPr>
              <a:t>Staff toilets			Min. 10m²</a:t>
            </a:r>
          </a:p>
          <a:p>
            <a:pPr marL="171450" indent="-171450">
              <a:buFont typeface="Arial" panose="020B0604020202020204" pitchFamily="34" charset="0"/>
              <a:buChar char="•"/>
            </a:pPr>
            <a:r>
              <a:rPr lang="en-GB" dirty="0">
                <a:solidFill>
                  <a:srgbClr val="130E3C"/>
                </a:solidFill>
                <a:latin typeface="Arial Rounded MT Bold" panose="020F0704030504030204" pitchFamily="34" charset="0"/>
              </a:rPr>
              <a:t>Changing, locker and shower facilities 	Min. 30m²</a:t>
            </a:r>
          </a:p>
          <a:p>
            <a:pPr marL="171450" indent="-171450">
              <a:buFont typeface="Arial" panose="020B0604020202020204" pitchFamily="34" charset="0"/>
              <a:buChar char="•"/>
            </a:pPr>
            <a:r>
              <a:rPr lang="en-GB" dirty="0">
                <a:solidFill>
                  <a:srgbClr val="130E3C"/>
                </a:solidFill>
                <a:latin typeface="Arial Rounded MT Bold" panose="020F0704030504030204" pitchFamily="34" charset="0"/>
              </a:rPr>
              <a:t>Staff room 			Min. 20m²</a:t>
            </a:r>
          </a:p>
          <a:p>
            <a:pPr marL="171450" indent="-171450">
              <a:buFont typeface="Arial" panose="020B0604020202020204" pitchFamily="34" charset="0"/>
              <a:buChar char="•"/>
            </a:pPr>
            <a:r>
              <a:rPr lang="en-GB" dirty="0">
                <a:solidFill>
                  <a:srgbClr val="130E3C"/>
                </a:solidFill>
                <a:latin typeface="Arial Rounded MT Bold" panose="020F0704030504030204" pitchFamily="34" charset="0"/>
              </a:rPr>
              <a:t>Cleaners' store			Min. 10m²</a:t>
            </a:r>
          </a:p>
          <a:p>
            <a:pPr marL="171450" indent="-171450">
              <a:buFont typeface="Arial" panose="020B0604020202020204" pitchFamily="34" charset="0"/>
              <a:buChar char="•"/>
            </a:pPr>
            <a:r>
              <a:rPr lang="en-GB" dirty="0">
                <a:solidFill>
                  <a:srgbClr val="130E3C"/>
                </a:solidFill>
                <a:latin typeface="Arial Rounded MT Bold" panose="020F0704030504030204" pitchFamily="34" charset="0"/>
              </a:rPr>
              <a:t>Plant room			Min. 20m²</a:t>
            </a:r>
          </a:p>
          <a:p>
            <a:pPr marL="171450" indent="-171450">
              <a:buFont typeface="Arial" panose="020B0604020202020204" pitchFamily="34" charset="0"/>
              <a:buChar char="•"/>
            </a:pPr>
            <a:r>
              <a:rPr lang="en-GB" dirty="0">
                <a:solidFill>
                  <a:srgbClr val="130E3C"/>
                </a:solidFill>
                <a:latin typeface="Arial Rounded MT Bold" panose="020F0704030504030204" pitchFamily="34" charset="0"/>
              </a:rPr>
              <a:t>Bin store			Min. 10m²</a:t>
            </a:r>
          </a:p>
          <a:p>
            <a:pPr marL="171450" indent="-171450">
              <a:buFont typeface="Arial" panose="020B0604020202020204" pitchFamily="34" charset="0"/>
              <a:buChar char="•"/>
            </a:pPr>
            <a:r>
              <a:rPr lang="en-GB" dirty="0">
                <a:solidFill>
                  <a:srgbClr val="130E3C"/>
                </a:solidFill>
                <a:latin typeface="Arial Rounded MT Bold" panose="020F0704030504030204" pitchFamily="34" charset="0"/>
              </a:rPr>
              <a:t>Allowance for 2 chosen internal areas 	Up to 350m²</a:t>
            </a:r>
          </a:p>
        </p:txBody>
      </p:sp>
    </p:spTree>
    <p:extLst>
      <p:ext uri="{BB962C8B-B14F-4D97-AF65-F5344CB8AC3E}">
        <p14:creationId xmlns:p14="http://schemas.microsoft.com/office/powerpoint/2010/main" val="1519312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E033173C-A599-D209-8091-AAF4DCB5EC58}"/>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B609D12E-06B5-F46A-FF2E-BEB01F4D363A}"/>
              </a:ext>
            </a:extLst>
          </p:cNvPr>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a:xfrm>
            <a:off x="187926" y="1304374"/>
            <a:ext cx="6512775" cy="4351266"/>
          </a:xfrm>
          <a:prstGeom prst="rect">
            <a:avLst/>
          </a:prstGeom>
        </p:spPr>
      </p:pic>
      <p:sp>
        <p:nvSpPr>
          <p:cNvPr id="87" name="Google Shape;87;p1">
            <a:extLst>
              <a:ext uri="{FF2B5EF4-FFF2-40B4-BE49-F238E27FC236}">
                <a16:creationId xmlns:a16="http://schemas.microsoft.com/office/drawing/2014/main" id="{2C05E408-A9A0-7332-1C0A-50D4E3B41DA0}"/>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D5894053-909D-DD1B-50F9-DB4BFF7D22DD}"/>
              </a:ext>
            </a:extLst>
          </p:cNvPr>
          <p:cNvPicPr preferRelativeResize="0"/>
          <p:nvPr/>
        </p:nvPicPr>
        <p:blipFill rotWithShape="1">
          <a:blip r:embed="rId4">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55E611D8-14C5-B85F-A579-1D793454330D}"/>
              </a:ext>
            </a:extLst>
          </p:cNvPr>
          <p:cNvSpPr txBox="1"/>
          <p:nvPr/>
        </p:nvSpPr>
        <p:spPr>
          <a:xfrm>
            <a:off x="1646971" y="215752"/>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a:t>
            </a:r>
            <a:r>
              <a:rPr lang="en-GB" sz="1600" b="1" dirty="0">
                <a:solidFill>
                  <a:srgbClr val="130E3C"/>
                </a:solidFill>
                <a:latin typeface="Arial Rounded"/>
                <a:ea typeface="Arial Rounded"/>
                <a:cs typeface="Arial Rounded"/>
                <a:sym typeface="Arial Rounded"/>
              </a:rPr>
              <a:t>Project Day</a:t>
            </a:r>
            <a:r>
              <a:rPr lang="en-GB" sz="1600" b="1" i="0" u="none" strike="noStrike" cap="none" dirty="0">
                <a:solidFill>
                  <a:srgbClr val="130E3C"/>
                </a:solidFill>
                <a:latin typeface="Arial Rounded"/>
                <a:ea typeface="Arial Rounded"/>
                <a:cs typeface="Arial Rounded"/>
                <a:sym typeface="Arial Rounded"/>
              </a:rPr>
              <a:t>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1 – Design drawings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123E960F-AC4D-A5BD-C871-E0A8E50EBC98}"/>
              </a:ext>
            </a:extLst>
          </p:cNvPr>
          <p:cNvCxnSpPr/>
          <p:nvPr/>
        </p:nvCxnSpPr>
        <p:spPr>
          <a:xfrm>
            <a:off x="176211" y="882729"/>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1A65FEE4-D6DF-5838-E0F0-DD45B226ECB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D460464C-3C77-916C-0F3C-6314C581C63A}"/>
              </a:ext>
            </a:extLst>
          </p:cNvPr>
          <p:cNvSpPr/>
          <p:nvPr/>
        </p:nvSpPr>
        <p:spPr>
          <a:xfrm>
            <a:off x="187926" y="1046526"/>
            <a:ext cx="6482147" cy="8494087"/>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br>
              <a:rPr lang="en-GB" dirty="0"/>
            </a:b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4" name="TextBox 3">
            <a:extLst>
              <a:ext uri="{FF2B5EF4-FFF2-40B4-BE49-F238E27FC236}">
                <a16:creationId xmlns:a16="http://schemas.microsoft.com/office/drawing/2014/main" id="{8A2A3A09-566B-CA22-8E1B-6F97D4E11C0E}"/>
              </a:ext>
            </a:extLst>
          </p:cNvPr>
          <p:cNvSpPr txBox="1"/>
          <p:nvPr/>
        </p:nvSpPr>
        <p:spPr>
          <a:xfrm>
            <a:off x="166490" y="6425993"/>
            <a:ext cx="6525016" cy="2893100"/>
          </a:xfrm>
          <a:prstGeom prst="rect">
            <a:avLst/>
          </a:prstGeom>
          <a:noFill/>
        </p:spPr>
        <p:txBody>
          <a:bodyPr wrap="square">
            <a:spAutoFit/>
          </a:bodyPr>
          <a:lstStyle/>
          <a:p>
            <a:pPr marL="342900" indent="-342900">
              <a:buFont typeface="+mj-lt"/>
              <a:buAutoNum type="arabicPeriod"/>
            </a:pPr>
            <a:r>
              <a:rPr lang="en-GB" dirty="0">
                <a:solidFill>
                  <a:srgbClr val="130E3C"/>
                </a:solidFill>
                <a:latin typeface="Arial Rounded MT Bold" panose="020F0704030504030204" pitchFamily="34" charset="0"/>
              </a:rPr>
              <a:t>Have all spaces in the client’s brief been planned in? ___________________________________________________________________</a:t>
            </a:r>
            <a:br>
              <a:rPr lang="en-GB" dirty="0">
                <a:solidFill>
                  <a:srgbClr val="130E3C"/>
                </a:solidFill>
                <a:latin typeface="Arial Rounded MT Bold" panose="020F0704030504030204" pitchFamily="34" charset="0"/>
              </a:rPr>
            </a:br>
            <a:endParaRPr lang="en-GB" dirty="0">
              <a:solidFill>
                <a:srgbClr val="130E3C"/>
              </a:solidFill>
              <a:latin typeface="Arial Rounded MT Bold" panose="020F0704030504030204" pitchFamily="34" charset="0"/>
            </a:endParaRPr>
          </a:p>
          <a:p>
            <a:pPr marL="342900" indent="-342900">
              <a:buFont typeface="Arial"/>
              <a:buAutoNum type="arabicPeriod"/>
            </a:pPr>
            <a:r>
              <a:rPr lang="en-GB" dirty="0">
                <a:solidFill>
                  <a:srgbClr val="130E3C"/>
                </a:solidFill>
                <a:latin typeface="Arial Rounded MT Bold" panose="020F0704030504030204" pitchFamily="34" charset="0"/>
              </a:rPr>
              <a:t>Do the planned measurements meet the client’s minimum space requirements?</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p>
          <a:p>
            <a:pPr marL="342900" indent="-342900">
              <a:buFont typeface="Arial"/>
              <a:buAutoNum type="arabicPeriod"/>
            </a:pPr>
            <a:endParaRPr lang="en-GB" dirty="0">
              <a:solidFill>
                <a:srgbClr val="130E3C"/>
              </a:solidFill>
              <a:latin typeface="Arial Rounded MT Bold" panose="020F0704030504030204" pitchFamily="34" charset="0"/>
            </a:endParaRPr>
          </a:p>
          <a:p>
            <a:pPr marL="342900" indent="-342900">
              <a:buFont typeface="Arial"/>
              <a:buAutoNum type="arabicPeriod"/>
            </a:pPr>
            <a:r>
              <a:rPr lang="en-GB" dirty="0">
                <a:solidFill>
                  <a:srgbClr val="130E3C"/>
                </a:solidFill>
                <a:latin typeface="Arial Rounded MT Bold" panose="020F0704030504030204" pitchFamily="34" charset="0"/>
              </a:rPr>
              <a:t>Do the measurements stay within the GIFA?</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endParaRPr lang="en-GB" dirty="0">
              <a:solidFill>
                <a:srgbClr val="130E3C"/>
              </a:solidFill>
              <a:latin typeface="Arial Rounded MT Bold" panose="020F0704030504030204" pitchFamily="34" charset="0"/>
            </a:endParaRPr>
          </a:p>
          <a:p>
            <a:pPr marL="342900" indent="-342900">
              <a:buFont typeface="Arial"/>
              <a:buAutoNum type="arabicPeriod"/>
            </a:pPr>
            <a:r>
              <a:rPr lang="en-GB" dirty="0">
                <a:solidFill>
                  <a:srgbClr val="130E3C"/>
                </a:solidFill>
                <a:latin typeface="Arial Rounded MT Bold" panose="020F0704030504030204" pitchFamily="34" charset="0"/>
              </a:rPr>
              <a:t>Is there any space left over? If so, how much?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p>
          <a:p>
            <a:pPr marL="342900" indent="-342900">
              <a:buFont typeface="Arial"/>
              <a:buAutoNum type="arabicPeriod"/>
            </a:pPr>
            <a:endParaRPr lang="en-GB" dirty="0">
              <a:solidFill>
                <a:srgbClr val="130E3C"/>
              </a:solidFill>
              <a:latin typeface="Arial Rounded MT Bold" panose="020F0704030504030204" pitchFamily="34" charset="0"/>
            </a:endParaRPr>
          </a:p>
        </p:txBody>
      </p:sp>
    </p:spTree>
    <p:extLst>
      <p:ext uri="{BB962C8B-B14F-4D97-AF65-F5344CB8AC3E}">
        <p14:creationId xmlns:p14="http://schemas.microsoft.com/office/powerpoint/2010/main" val="3429097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8610B58E-F7C7-6F17-39C4-075D1B68B0F6}"/>
            </a:ext>
          </a:extLst>
        </p:cNvPr>
        <p:cNvGrpSpPr/>
        <p:nvPr/>
      </p:nvGrpSpPr>
      <p:grpSpPr>
        <a:xfrm>
          <a:off x="0" y="0"/>
          <a:ext cx="0" cy="0"/>
          <a:chOff x="0" y="0"/>
          <a:chExt cx="0" cy="0"/>
        </a:xfrm>
      </p:grpSpPr>
      <p:sp>
        <p:nvSpPr>
          <p:cNvPr id="87" name="Google Shape;87;p1">
            <a:extLst>
              <a:ext uri="{FF2B5EF4-FFF2-40B4-BE49-F238E27FC236}">
                <a16:creationId xmlns:a16="http://schemas.microsoft.com/office/drawing/2014/main" id="{214DE2DF-FE73-6525-A74A-ED4449829CA0}"/>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CADB1846-2DB9-C014-FE65-CDBFB2496665}"/>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116B81FB-5D03-4077-49F0-EB83FF50A9FB}"/>
              </a:ext>
            </a:extLst>
          </p:cNvPr>
          <p:cNvSpPr txBox="1"/>
          <p:nvPr/>
        </p:nvSpPr>
        <p:spPr>
          <a:xfrm>
            <a:off x="1646971" y="215752"/>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a:t>
            </a:r>
            <a:r>
              <a:rPr lang="en-GB" sz="1600" b="1" dirty="0">
                <a:solidFill>
                  <a:srgbClr val="130E3C"/>
                </a:solidFill>
                <a:latin typeface="Arial Rounded"/>
                <a:ea typeface="Arial Rounded"/>
                <a:cs typeface="Arial Rounded"/>
                <a:sym typeface="Arial Rounded"/>
              </a:rPr>
              <a:t>Project Day</a:t>
            </a:r>
            <a:r>
              <a:rPr lang="en-GB" sz="1600" b="1" i="0" u="none" strike="noStrike" cap="none" dirty="0">
                <a:solidFill>
                  <a:srgbClr val="130E3C"/>
                </a:solidFill>
                <a:latin typeface="Arial Rounded"/>
                <a:ea typeface="Arial Rounded"/>
                <a:cs typeface="Arial Rounded"/>
                <a:sym typeface="Arial Rounded"/>
              </a:rPr>
              <a:t>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1 – Design drawings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C2A11D1C-872A-8FD6-CE05-E4EC6C8F6ECE}"/>
              </a:ext>
            </a:extLst>
          </p:cNvPr>
          <p:cNvCxnSpPr/>
          <p:nvPr/>
        </p:nvCxnSpPr>
        <p:spPr>
          <a:xfrm>
            <a:off x="176211" y="882729"/>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3C8491FD-5F1C-53DF-3A2D-F71D8EAB914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3C63A64D-50A9-50C4-C6E2-A6F0A85B1AC2}"/>
              </a:ext>
            </a:extLst>
          </p:cNvPr>
          <p:cNvSpPr/>
          <p:nvPr/>
        </p:nvSpPr>
        <p:spPr>
          <a:xfrm>
            <a:off x="187926" y="1035264"/>
            <a:ext cx="6482147" cy="8505350"/>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br>
              <a:rPr lang="en-GB" dirty="0"/>
            </a:b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4" name="TextBox 3">
            <a:extLst>
              <a:ext uri="{FF2B5EF4-FFF2-40B4-BE49-F238E27FC236}">
                <a16:creationId xmlns:a16="http://schemas.microsoft.com/office/drawing/2014/main" id="{0DDF9006-ACC1-5723-939E-8C7BAF7E3792}"/>
              </a:ext>
            </a:extLst>
          </p:cNvPr>
          <p:cNvSpPr txBox="1"/>
          <p:nvPr/>
        </p:nvSpPr>
        <p:spPr>
          <a:xfrm>
            <a:off x="166490" y="1035263"/>
            <a:ext cx="6525016" cy="8925520"/>
          </a:xfrm>
          <a:prstGeom prst="rect">
            <a:avLst/>
          </a:prstGeom>
          <a:noFill/>
        </p:spPr>
        <p:txBody>
          <a:bodyPr wrap="square">
            <a:spAutoFit/>
          </a:bodyPr>
          <a:lstStyle/>
          <a:p>
            <a:pPr marL="342900" indent="-342900">
              <a:buFont typeface="+mj-lt"/>
              <a:buAutoNum type="arabicPeriod" startAt="5"/>
            </a:pPr>
            <a:r>
              <a:rPr lang="en-GB" dirty="0">
                <a:solidFill>
                  <a:srgbClr val="130E3C"/>
                </a:solidFill>
                <a:latin typeface="Arial Rounded MT Bold" panose="020F0704030504030204" pitchFamily="34" charset="0"/>
              </a:rPr>
              <a:t>Have all the spaces got appropriate entrances and exits? Would you change any?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p>
          <a:p>
            <a:pPr marL="342900" indent="-342900">
              <a:buFont typeface="+mj-lt"/>
              <a:buAutoNum type="arabicPeriod" startAt="5"/>
            </a:pPr>
            <a:endParaRPr lang="en-GB" dirty="0">
              <a:solidFill>
                <a:srgbClr val="130E3C"/>
              </a:solidFill>
              <a:latin typeface="Arial Rounded MT Bold" panose="020F0704030504030204" pitchFamily="34" charset="0"/>
            </a:endParaRPr>
          </a:p>
          <a:p>
            <a:pPr marL="342900" indent="-342900">
              <a:buFont typeface="+mj-lt"/>
              <a:buAutoNum type="arabicPeriod" startAt="5"/>
            </a:pPr>
            <a:r>
              <a:rPr lang="en-GB" dirty="0">
                <a:solidFill>
                  <a:srgbClr val="130E3C"/>
                </a:solidFill>
                <a:latin typeface="Arial Rounded MT Bold" panose="020F0704030504030204" pitchFamily="34" charset="0"/>
              </a:rPr>
              <a:t>Take a look at the external windows. Are there enough? Would you add or take any away? Why?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endParaRPr lang="en-GB" dirty="0">
              <a:solidFill>
                <a:srgbClr val="130E3C"/>
              </a:solidFill>
              <a:latin typeface="Arial Rounded MT Bold" panose="020F0704030504030204" pitchFamily="34" charset="0"/>
            </a:endParaRPr>
          </a:p>
          <a:p>
            <a:pPr marL="342900" indent="-342900">
              <a:buAutoNum type="arabicPeriod" startAt="5"/>
            </a:pPr>
            <a:r>
              <a:rPr lang="en-GB" dirty="0">
                <a:solidFill>
                  <a:srgbClr val="130E3C"/>
                </a:solidFill>
                <a:latin typeface="Arial Rounded MT Bold" panose="020F0704030504030204" pitchFamily="34" charset="0"/>
              </a:rPr>
              <a:t>What would you suggest the optional spaces are for?</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Internal area 1: 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Internal area 2: ____________________________________</a:t>
            </a:r>
            <a:br>
              <a:rPr lang="en-GB" dirty="0">
                <a:solidFill>
                  <a:srgbClr val="130E3C"/>
                </a:solidFill>
                <a:latin typeface="Arial Rounded MT Bold" panose="020F0704030504030204" pitchFamily="34" charset="0"/>
              </a:rPr>
            </a:br>
            <a:endParaRPr lang="en-GB" dirty="0">
              <a:solidFill>
                <a:srgbClr val="130E3C"/>
              </a:solidFill>
              <a:latin typeface="Arial Rounded MT Bold" panose="020F0704030504030204" pitchFamily="34" charset="0"/>
            </a:endParaRPr>
          </a:p>
          <a:p>
            <a:pPr marL="342900" indent="-342900">
              <a:buFont typeface="Arial"/>
              <a:buAutoNum type="arabicPeriod" startAt="5"/>
            </a:pPr>
            <a:r>
              <a:rPr lang="en-GB" dirty="0">
                <a:solidFill>
                  <a:srgbClr val="130E3C"/>
                </a:solidFill>
                <a:latin typeface="Arial Rounded MT Bold" panose="020F0704030504030204" pitchFamily="34" charset="0"/>
              </a:rPr>
              <a:t>What do you think about the layout of the hub? Do you agree with where each room is located? Would you move any of the spaces around?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p>
          <a:p>
            <a:pPr marL="342900" indent="-342900">
              <a:buFont typeface="Arial"/>
              <a:buAutoNum type="arabicPeriod" startAt="5"/>
            </a:pPr>
            <a:r>
              <a:rPr lang="en-GB" dirty="0">
                <a:solidFill>
                  <a:srgbClr val="130E3C"/>
                </a:solidFill>
                <a:latin typeface="Arial Rounded MT Bold" panose="020F0704030504030204" pitchFamily="34" charset="0"/>
              </a:rPr>
              <a:t>What do you think about the shape of each space? Are they appropriate, or would you make changes?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p>
          <a:p>
            <a:pPr marL="342900" indent="-342900">
              <a:buAutoNum type="arabicPeriod" startAt="5"/>
            </a:pPr>
            <a:endParaRPr lang="en-GB" dirty="0">
              <a:solidFill>
                <a:srgbClr val="130E3C"/>
              </a:solidFill>
              <a:latin typeface="Arial Rounded MT Bold" panose="020F0704030504030204" pitchFamily="34" charset="0"/>
            </a:endParaRPr>
          </a:p>
          <a:p>
            <a:pPr marL="342900" indent="-342900">
              <a:buFont typeface="Arial"/>
              <a:buAutoNum type="arabicPeriod" startAt="5"/>
            </a:pPr>
            <a:r>
              <a:rPr lang="en-GB" dirty="0">
                <a:solidFill>
                  <a:srgbClr val="130E3C"/>
                </a:solidFill>
                <a:latin typeface="Arial Rounded MT Bold" panose="020F0704030504030204" pitchFamily="34" charset="0"/>
              </a:rPr>
              <a:t>The outdoor space has not been put on this floorplan. Mark on the drawing where you think it should go. Why would you put it there?</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p>
          <a:p>
            <a:endParaRPr lang="en-GB" dirty="0">
              <a:solidFill>
                <a:srgbClr val="130E3C"/>
              </a:solidFill>
              <a:latin typeface="Arial Rounded MT Bold" panose="020F0704030504030204" pitchFamily="34" charset="0"/>
            </a:endParaRPr>
          </a:p>
        </p:txBody>
      </p:sp>
    </p:spTree>
    <p:extLst>
      <p:ext uri="{BB962C8B-B14F-4D97-AF65-F5344CB8AC3E}">
        <p14:creationId xmlns:p14="http://schemas.microsoft.com/office/powerpoint/2010/main" val="221717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7312D846-22BA-40B5-F6ED-E092662F8BC1}"/>
            </a:ext>
          </a:extLst>
        </p:cNvPr>
        <p:cNvGrpSpPr/>
        <p:nvPr/>
      </p:nvGrpSpPr>
      <p:grpSpPr>
        <a:xfrm>
          <a:off x="0" y="0"/>
          <a:ext cx="0" cy="0"/>
          <a:chOff x="0" y="0"/>
          <a:chExt cx="0" cy="0"/>
        </a:xfrm>
      </p:grpSpPr>
      <p:sp>
        <p:nvSpPr>
          <p:cNvPr id="87" name="Google Shape;87;p1">
            <a:extLst>
              <a:ext uri="{FF2B5EF4-FFF2-40B4-BE49-F238E27FC236}">
                <a16:creationId xmlns:a16="http://schemas.microsoft.com/office/drawing/2014/main" id="{B2C73E1C-1EA5-3A88-CD84-955269E1B156}"/>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A1E83354-5BE4-6ABA-1114-1001E69F9D9D}"/>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0494614A-133D-F9D0-F8C0-B41DC8B014A6}"/>
              </a:ext>
            </a:extLst>
          </p:cNvPr>
          <p:cNvSpPr txBox="1"/>
          <p:nvPr/>
        </p:nvSpPr>
        <p:spPr>
          <a:xfrm>
            <a:off x="1646971" y="215752"/>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a:t>
            </a:r>
            <a:r>
              <a:rPr lang="en-GB" sz="1600" b="1" dirty="0">
                <a:solidFill>
                  <a:srgbClr val="130E3C"/>
                </a:solidFill>
                <a:latin typeface="Arial Rounded"/>
                <a:ea typeface="Arial Rounded"/>
                <a:cs typeface="Arial Rounded"/>
                <a:sym typeface="Arial Rounded"/>
              </a:rPr>
              <a:t>Project Day</a:t>
            </a:r>
            <a:r>
              <a:rPr lang="en-GB" sz="1600" b="1" i="0" u="none" strike="noStrike" cap="none" dirty="0">
                <a:solidFill>
                  <a:srgbClr val="130E3C"/>
                </a:solidFill>
                <a:latin typeface="Arial Rounded"/>
                <a:ea typeface="Arial Rounded"/>
                <a:cs typeface="Arial Rounded"/>
                <a:sym typeface="Arial Rounded"/>
              </a:rPr>
              <a:t>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1 – Design drawings</a:t>
            </a:r>
            <a:r>
              <a:rPr lang="en-GB" sz="1600" dirty="0">
                <a:solidFill>
                  <a:srgbClr val="130E3C"/>
                </a:solidFill>
                <a:latin typeface="Arial Rounded MT Bold" panose="020F0704030504030204" pitchFamily="34" charset="0"/>
                <a:ea typeface="Arial Rounded"/>
                <a:cs typeface="Arial Rounded"/>
                <a:sym typeface="Arial Rounded"/>
              </a:rPr>
              <a:t> </a:t>
            </a:r>
            <a:r>
              <a:rPr lang="en-GB" sz="1600" dirty="0">
                <a:solidFill>
                  <a:srgbClr val="FF0000"/>
                </a:solidFill>
                <a:latin typeface="Arial Rounded MT Bold" panose="020F0704030504030204" pitchFamily="34" charset="0"/>
                <a:ea typeface="Arial Rounded"/>
                <a:cs typeface="Arial Rounded"/>
                <a:sym typeface="Arial Rounded"/>
              </a:rPr>
              <a:t>Answers</a:t>
            </a:r>
            <a:endParaRPr sz="1050" i="0" u="none" strike="noStrike" cap="none" dirty="0">
              <a:solidFill>
                <a:srgbClr val="FF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EC5095E5-A6A5-27A4-64BA-D2FD00A6F9CD}"/>
              </a:ext>
            </a:extLst>
          </p:cNvPr>
          <p:cNvCxnSpPr/>
          <p:nvPr/>
        </p:nvCxnSpPr>
        <p:spPr>
          <a:xfrm>
            <a:off x="176211" y="882729"/>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D2A85C76-12C9-0C91-7349-4F279A56A15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E5F6BFB7-20AD-6347-2EA0-06A797477E2C}"/>
              </a:ext>
            </a:extLst>
          </p:cNvPr>
          <p:cNvSpPr/>
          <p:nvPr/>
        </p:nvSpPr>
        <p:spPr>
          <a:xfrm>
            <a:off x="187926" y="1046526"/>
            <a:ext cx="6482147" cy="8494087"/>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br>
              <a:rPr lang="en-GB" dirty="0"/>
            </a:b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4" name="TextBox 3">
            <a:extLst>
              <a:ext uri="{FF2B5EF4-FFF2-40B4-BE49-F238E27FC236}">
                <a16:creationId xmlns:a16="http://schemas.microsoft.com/office/drawing/2014/main" id="{DB03AFF5-DAFE-9E93-169B-C86E9E865F91}"/>
              </a:ext>
            </a:extLst>
          </p:cNvPr>
          <p:cNvSpPr txBox="1"/>
          <p:nvPr/>
        </p:nvSpPr>
        <p:spPr>
          <a:xfrm>
            <a:off x="166490" y="1046526"/>
            <a:ext cx="6525016" cy="8710077"/>
          </a:xfrm>
          <a:prstGeom prst="rect">
            <a:avLst/>
          </a:prstGeom>
          <a:noFill/>
        </p:spPr>
        <p:txBody>
          <a:bodyPr wrap="square">
            <a:spAutoFit/>
          </a:bodyPr>
          <a:lstStyle/>
          <a:p>
            <a:pPr marL="342900" indent="-342900">
              <a:buFont typeface="+mj-lt"/>
              <a:buAutoNum type="arabicPeriod"/>
            </a:pPr>
            <a:r>
              <a:rPr lang="en-GB" dirty="0">
                <a:solidFill>
                  <a:srgbClr val="130E3C"/>
                </a:solidFill>
                <a:latin typeface="Arial Rounded MT Bold" panose="020F0704030504030204" pitchFamily="34" charset="0"/>
              </a:rPr>
              <a:t>Have all spaces in the client’s brief been planned in? </a:t>
            </a:r>
            <a:br>
              <a:rPr lang="en-GB" dirty="0">
                <a:solidFill>
                  <a:srgbClr val="130E3C"/>
                </a:solidFill>
                <a:latin typeface="Arial Rounded MT Bold" panose="020F0704030504030204" pitchFamily="34" charset="0"/>
              </a:rPr>
            </a:br>
            <a:r>
              <a:rPr lang="en-GB" dirty="0">
                <a:solidFill>
                  <a:srgbClr val="FF0000"/>
                </a:solidFill>
                <a:latin typeface="Arial Rounded MT Bold" panose="020F0704030504030204" pitchFamily="34" charset="0"/>
              </a:rPr>
              <a:t>Yes, all listed spaces are on the drawing. </a:t>
            </a:r>
            <a:endParaRPr lang="en-GB" dirty="0">
              <a:solidFill>
                <a:srgbClr val="130E3C"/>
              </a:solidFill>
              <a:latin typeface="Arial Rounded MT Bold" panose="020F0704030504030204" pitchFamily="34" charset="0"/>
            </a:endParaRPr>
          </a:p>
          <a:p>
            <a:pPr marL="342900" indent="-342900">
              <a:buFont typeface="Arial"/>
              <a:buAutoNum type="arabicPeriod"/>
            </a:pPr>
            <a:r>
              <a:rPr lang="en-GB" dirty="0">
                <a:solidFill>
                  <a:srgbClr val="130E3C"/>
                </a:solidFill>
                <a:latin typeface="Arial Rounded MT Bold" panose="020F0704030504030204" pitchFamily="34" charset="0"/>
              </a:rPr>
              <a:t>Do the planned measurements meet the client’s minimum space requirements?</a:t>
            </a:r>
            <a:br>
              <a:rPr lang="en-GB" dirty="0">
                <a:solidFill>
                  <a:srgbClr val="130E3C"/>
                </a:solidFill>
                <a:latin typeface="Arial Rounded MT Bold" panose="020F0704030504030204" pitchFamily="34" charset="0"/>
              </a:rPr>
            </a:br>
            <a:r>
              <a:rPr lang="en-GB" dirty="0">
                <a:solidFill>
                  <a:srgbClr val="FF0000"/>
                </a:solidFill>
                <a:latin typeface="Arial Rounded MT Bold" panose="020F0704030504030204" pitchFamily="34" charset="0"/>
              </a:rPr>
              <a:t>Yes, the drawing meets all the minimum space requirements. </a:t>
            </a:r>
            <a:endParaRPr lang="en-GB" dirty="0">
              <a:solidFill>
                <a:srgbClr val="130E3C"/>
              </a:solidFill>
              <a:latin typeface="Arial Rounded MT Bold" panose="020F0704030504030204" pitchFamily="34" charset="0"/>
            </a:endParaRPr>
          </a:p>
          <a:p>
            <a:pPr marL="342900" indent="-342900">
              <a:buFont typeface="Arial"/>
              <a:buAutoNum type="arabicPeriod"/>
            </a:pPr>
            <a:r>
              <a:rPr lang="en-GB" dirty="0">
                <a:solidFill>
                  <a:srgbClr val="130E3C"/>
                </a:solidFill>
                <a:latin typeface="Arial Rounded MT Bold" panose="020F0704030504030204" pitchFamily="34" charset="0"/>
              </a:rPr>
              <a:t>Do the measurements stay within the GIFA?</a:t>
            </a:r>
            <a:br>
              <a:rPr lang="en-GB" dirty="0">
                <a:solidFill>
                  <a:srgbClr val="130E3C"/>
                </a:solidFill>
                <a:latin typeface="Arial Rounded MT Bold" panose="020F0704030504030204" pitchFamily="34" charset="0"/>
              </a:rPr>
            </a:br>
            <a:r>
              <a:rPr lang="en-GB" dirty="0">
                <a:solidFill>
                  <a:srgbClr val="FF0000"/>
                </a:solidFill>
                <a:latin typeface="Arial Rounded MT Bold" panose="020F0704030504030204" pitchFamily="34" charset="0"/>
              </a:rPr>
              <a:t>Yes, when totalled, the measurements are under the GIFA of 1100m².</a:t>
            </a:r>
            <a:endParaRPr lang="en-GB" dirty="0">
              <a:solidFill>
                <a:srgbClr val="130E3C"/>
              </a:solidFill>
              <a:latin typeface="Arial Rounded MT Bold" panose="020F0704030504030204" pitchFamily="34" charset="0"/>
            </a:endParaRPr>
          </a:p>
          <a:p>
            <a:pPr marL="342900" indent="-342900">
              <a:buFont typeface="Arial"/>
              <a:buAutoNum type="arabicPeriod"/>
            </a:pPr>
            <a:r>
              <a:rPr lang="en-GB" dirty="0">
                <a:solidFill>
                  <a:srgbClr val="130E3C"/>
                </a:solidFill>
                <a:latin typeface="Arial Rounded MT Bold" panose="020F0704030504030204" pitchFamily="34" charset="0"/>
              </a:rPr>
              <a:t>Is there any space left over? If so, how much? </a:t>
            </a:r>
            <a:br>
              <a:rPr lang="en-GB" dirty="0">
                <a:solidFill>
                  <a:srgbClr val="130E3C"/>
                </a:solidFill>
                <a:latin typeface="Arial Rounded MT Bold" panose="020F0704030504030204" pitchFamily="34" charset="0"/>
              </a:rPr>
            </a:br>
            <a:r>
              <a:rPr lang="en-GB" dirty="0">
                <a:solidFill>
                  <a:srgbClr val="FF0000"/>
                </a:solidFill>
                <a:latin typeface="Arial Rounded MT Bold" panose="020F0704030504030204" pitchFamily="34" charset="0"/>
              </a:rPr>
              <a:t>The total space on the drawing equals 1019m², meaning there is 81m² unused. </a:t>
            </a:r>
          </a:p>
          <a:p>
            <a:pPr marL="342900" indent="-342900">
              <a:buFont typeface="Arial"/>
              <a:buAutoNum type="arabicPeriod"/>
            </a:pPr>
            <a:r>
              <a:rPr lang="en-GB" dirty="0">
                <a:solidFill>
                  <a:srgbClr val="130E3C"/>
                </a:solidFill>
                <a:latin typeface="Arial Rounded MT Bold" panose="020F0704030504030204" pitchFamily="34" charset="0"/>
              </a:rPr>
              <a:t>Have all the spaces got appropriate entrances and exits? Would you change any? </a:t>
            </a:r>
            <a:br>
              <a:rPr lang="en-GB" dirty="0">
                <a:solidFill>
                  <a:srgbClr val="130E3C"/>
                </a:solidFill>
                <a:latin typeface="Arial Rounded MT Bold" panose="020F0704030504030204" pitchFamily="34" charset="0"/>
              </a:rPr>
            </a:br>
            <a:r>
              <a:rPr lang="en-GB" dirty="0">
                <a:solidFill>
                  <a:srgbClr val="FF0000"/>
                </a:solidFill>
                <a:latin typeface="Arial Rounded MT Bold" panose="020F0704030504030204" pitchFamily="34" charset="0"/>
              </a:rPr>
              <a:t>Answers will vary. Students should consider whether users can get in and out of each room and think about whether the appropriate spaces have internal or external doors. </a:t>
            </a:r>
          </a:p>
          <a:p>
            <a:pPr marL="342900" indent="-342900">
              <a:buFont typeface="Arial"/>
              <a:buAutoNum type="arabicPeriod"/>
            </a:pPr>
            <a:r>
              <a:rPr lang="en-GB" dirty="0">
                <a:solidFill>
                  <a:srgbClr val="130E3C"/>
                </a:solidFill>
                <a:latin typeface="Arial Rounded MT Bold" panose="020F0704030504030204" pitchFamily="34" charset="0"/>
              </a:rPr>
              <a:t>Take a look at the external windows. Are there enough? Would you add or take any away? Why? </a:t>
            </a:r>
            <a:br>
              <a:rPr lang="en-GB" dirty="0">
                <a:solidFill>
                  <a:srgbClr val="130E3C"/>
                </a:solidFill>
                <a:latin typeface="Arial Rounded MT Bold" panose="020F0704030504030204" pitchFamily="34" charset="0"/>
              </a:rPr>
            </a:br>
            <a:r>
              <a:rPr lang="en-GB" dirty="0">
                <a:solidFill>
                  <a:srgbClr val="FF0000"/>
                </a:solidFill>
                <a:latin typeface="Arial Rounded MT Bold" panose="020F0704030504030204" pitchFamily="34" charset="0"/>
              </a:rPr>
              <a:t>Answers will vary. Students may comment on the staff room, toilets, lockers, and showers not having any windows and whether these are necessary. </a:t>
            </a:r>
            <a:endParaRPr lang="en-GB" dirty="0">
              <a:solidFill>
                <a:srgbClr val="130E3C"/>
              </a:solidFill>
              <a:latin typeface="Arial Rounded MT Bold" panose="020F0704030504030204" pitchFamily="34" charset="0"/>
            </a:endParaRPr>
          </a:p>
          <a:p>
            <a:pPr marL="342900" indent="-342900">
              <a:buFont typeface="Arial"/>
              <a:buAutoNum type="arabicPeriod"/>
            </a:pPr>
            <a:r>
              <a:rPr lang="en-GB" dirty="0">
                <a:solidFill>
                  <a:srgbClr val="130E3C"/>
                </a:solidFill>
                <a:latin typeface="Arial Rounded MT Bold" panose="020F0704030504030204" pitchFamily="34" charset="0"/>
              </a:rPr>
              <a:t>What would you suggest the optional spaces are for?</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Internal area 1: </a:t>
            </a:r>
            <a:r>
              <a:rPr lang="en-GB" dirty="0">
                <a:solidFill>
                  <a:srgbClr val="FF0000"/>
                </a:solidFill>
                <a:latin typeface="Arial Rounded MT Bold" panose="020F0704030504030204" pitchFamily="34" charset="0"/>
              </a:rPr>
              <a:t>Answers will vary</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Internal area 2: </a:t>
            </a:r>
            <a:r>
              <a:rPr lang="en-GB" dirty="0">
                <a:solidFill>
                  <a:srgbClr val="FF0000"/>
                </a:solidFill>
                <a:latin typeface="Arial Rounded MT Bold" panose="020F0704030504030204" pitchFamily="34" charset="0"/>
              </a:rPr>
              <a:t>Answers will vary</a:t>
            </a:r>
            <a:endParaRPr lang="en-GB" dirty="0">
              <a:solidFill>
                <a:srgbClr val="130E3C"/>
              </a:solidFill>
              <a:latin typeface="Arial Rounded MT Bold" panose="020F0704030504030204" pitchFamily="34" charset="0"/>
            </a:endParaRPr>
          </a:p>
          <a:p>
            <a:pPr marL="342900" indent="-342900">
              <a:buFont typeface="Arial"/>
              <a:buAutoNum type="arabicPeriod"/>
            </a:pPr>
            <a:r>
              <a:rPr lang="en-GB" dirty="0">
                <a:solidFill>
                  <a:srgbClr val="130E3C"/>
                </a:solidFill>
                <a:latin typeface="Arial Rounded MT Bold" panose="020F0704030504030204" pitchFamily="34" charset="0"/>
              </a:rPr>
              <a:t>What do you think about the layout of the hub? Do you agree with where each room is located? Would you move any of the spaces around? </a:t>
            </a:r>
            <a:br>
              <a:rPr lang="en-GB" dirty="0">
                <a:solidFill>
                  <a:srgbClr val="130E3C"/>
                </a:solidFill>
                <a:latin typeface="Arial Rounded MT Bold" panose="020F0704030504030204" pitchFamily="34" charset="0"/>
              </a:rPr>
            </a:br>
            <a:r>
              <a:rPr lang="en-GB" dirty="0">
                <a:solidFill>
                  <a:srgbClr val="FF0000"/>
                </a:solidFill>
                <a:latin typeface="Arial Rounded MT Bold" panose="020F0704030504030204" pitchFamily="34" charset="0"/>
              </a:rPr>
              <a:t>Answers will vary. Students should consider who needs to use each space and whether the access is correct. </a:t>
            </a:r>
          </a:p>
          <a:p>
            <a:pPr marL="342900" indent="-342900">
              <a:buFont typeface="Arial"/>
              <a:buAutoNum type="arabicPeriod"/>
            </a:pPr>
            <a:r>
              <a:rPr lang="en-GB" dirty="0">
                <a:solidFill>
                  <a:srgbClr val="130E3C"/>
                </a:solidFill>
                <a:latin typeface="Arial Rounded MT Bold" panose="020F0704030504030204" pitchFamily="34" charset="0"/>
              </a:rPr>
              <a:t>What do you think about the shape of each space? Are they appropriate, or would you make changes? </a:t>
            </a:r>
            <a:br>
              <a:rPr lang="en-GB" dirty="0">
                <a:solidFill>
                  <a:srgbClr val="130E3C"/>
                </a:solidFill>
                <a:latin typeface="Arial Rounded MT Bold" panose="020F0704030504030204" pitchFamily="34" charset="0"/>
              </a:rPr>
            </a:br>
            <a:r>
              <a:rPr lang="en-GB" dirty="0">
                <a:solidFill>
                  <a:srgbClr val="FF0000"/>
                </a:solidFill>
                <a:latin typeface="Arial Rounded MT Bold" panose="020F0704030504030204" pitchFamily="34" charset="0"/>
              </a:rPr>
              <a:t>Answers will vary. Students should consider the main purpose of each space and whether the layout is appropriate. They should think about whether there is enough room for each space’s intended use.</a:t>
            </a:r>
          </a:p>
          <a:p>
            <a:pPr marL="342900" indent="-342900">
              <a:buFont typeface="Arial"/>
              <a:buAutoNum type="arabicPeriod"/>
            </a:pPr>
            <a:r>
              <a:rPr lang="en-GB" dirty="0">
                <a:solidFill>
                  <a:srgbClr val="130E3C"/>
                </a:solidFill>
                <a:latin typeface="Arial Rounded MT Bold" panose="020F0704030504030204" pitchFamily="34" charset="0"/>
              </a:rPr>
              <a:t>The outdoor space has not been put on this floorplan. Mark on the drawing where you think it should go. Why would you put it there?</a:t>
            </a:r>
            <a:br>
              <a:rPr lang="en-GB" dirty="0">
                <a:solidFill>
                  <a:srgbClr val="130E3C"/>
                </a:solidFill>
                <a:latin typeface="Arial Rounded MT Bold" panose="020F0704030504030204" pitchFamily="34" charset="0"/>
              </a:rPr>
            </a:br>
            <a:r>
              <a:rPr lang="en-GB" dirty="0">
                <a:solidFill>
                  <a:srgbClr val="FF0000"/>
                </a:solidFill>
                <a:latin typeface="Arial Rounded MT Bold" panose="020F0704030504030204" pitchFamily="34" charset="0"/>
              </a:rPr>
              <a:t>Answers will vary. Students should consider who would need most access to the open space. For example, it could be used for additional sport space, or it could be attached to the café for parents to keep an eye on their children whilst they play. </a:t>
            </a:r>
          </a:p>
        </p:txBody>
      </p:sp>
    </p:spTree>
    <p:extLst>
      <p:ext uri="{BB962C8B-B14F-4D97-AF65-F5344CB8AC3E}">
        <p14:creationId xmlns:p14="http://schemas.microsoft.com/office/powerpoint/2010/main" val="843772884"/>
      </p:ext>
    </p:extLst>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1048</TotalTime>
  <Words>1066</Words>
  <Application>Microsoft Office PowerPoint</Application>
  <PresentationFormat>A4 Paper (210x297 mm)</PresentationFormat>
  <Paragraphs>66</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Rounded</vt:lpstr>
      <vt:lpstr>Arial Rounded MT Bold</vt:lpstr>
      <vt:lpstr>Calibri</vt:lpstr>
      <vt:lpstr>1_Office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28</cp:revision>
  <dcterms:created xsi:type="dcterms:W3CDTF">2025-02-26T15:46:15Z</dcterms:created>
  <dcterms:modified xsi:type="dcterms:W3CDTF">2026-03-16T12:00:04Z</dcterms:modified>
</cp:coreProperties>
</file>