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3ABAAB0-0472-3A43-A84B-104C26501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462CDA1-4495-A19F-8AAD-236A375F9D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090782C-7AB6-3A85-AA33-77C94BED3A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57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680BA5C-B52A-B18A-EA02-E2048965D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D0D3091-952A-772E-F4FA-E3900670AC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5E41A14-A4C5-1F53-3706-3B7B180F74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5404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8C28BBF-A4DA-C3CB-02EF-4E0F18B2E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3C2D029-CEA2-5D7E-F337-0B11ADE0AD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D8D82BE-9D62-E3A3-5F0C-D4DCD05553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41130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DA8F4FF-EA96-DCB3-8D1B-2A67B0D22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5843DF1-8A8F-5856-1036-66B08C9050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1C3B5DB-AB3A-E21D-ADEE-3A63AE9C11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602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4"/>
            <a:ext cx="9582151" cy="649755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Here are 6 types of subcontractors that you need to organise a schedule for. Read through the subcontractors and make sure you understand what they do and the order of work.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5 – Subcontractor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3CBBBB15-E3C9-305C-6D89-E7320CA21E60}"/>
              </a:ext>
            </a:extLst>
          </p:cNvPr>
          <p:cNvSpPr/>
          <p:nvPr/>
        </p:nvSpPr>
        <p:spPr>
          <a:xfrm>
            <a:off x="161924" y="1693124"/>
            <a:ext cx="9582151" cy="4918773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A3BF179-7478-454E-D138-A3B6C3339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69899"/>
              </p:ext>
            </p:extLst>
          </p:nvPr>
        </p:nvGraphicFramePr>
        <p:xfrm>
          <a:off x="238124" y="1892451"/>
          <a:ext cx="9429750" cy="4520118"/>
        </p:xfrm>
        <a:graphic>
          <a:graphicData uri="http://schemas.openxmlformats.org/drawingml/2006/table">
            <a:tbl>
              <a:tblPr/>
              <a:tblGrid>
                <a:gridCol w="1400176">
                  <a:extLst>
                    <a:ext uri="{9D8B030D-6E8A-4147-A177-3AD203B41FA5}">
                      <a16:colId xmlns:a16="http://schemas.microsoft.com/office/drawing/2014/main" val="263735973"/>
                    </a:ext>
                  </a:extLst>
                </a:gridCol>
                <a:gridCol w="1053484">
                  <a:extLst>
                    <a:ext uri="{9D8B030D-6E8A-4147-A177-3AD203B41FA5}">
                      <a16:colId xmlns:a16="http://schemas.microsoft.com/office/drawing/2014/main" val="2738263018"/>
                    </a:ext>
                  </a:extLst>
                </a:gridCol>
                <a:gridCol w="2125919">
                  <a:extLst>
                    <a:ext uri="{9D8B030D-6E8A-4147-A177-3AD203B41FA5}">
                      <a16:colId xmlns:a16="http://schemas.microsoft.com/office/drawing/2014/main" val="2960305311"/>
                    </a:ext>
                  </a:extLst>
                </a:gridCol>
                <a:gridCol w="1773597">
                  <a:extLst>
                    <a:ext uri="{9D8B030D-6E8A-4147-A177-3AD203B41FA5}">
                      <a16:colId xmlns:a16="http://schemas.microsoft.com/office/drawing/2014/main" val="3859701347"/>
                    </a:ext>
                  </a:extLst>
                </a:gridCol>
                <a:gridCol w="3076574">
                  <a:extLst>
                    <a:ext uri="{9D8B030D-6E8A-4147-A177-3AD203B41FA5}">
                      <a16:colId xmlns:a16="http://schemas.microsoft.com/office/drawing/2014/main" val="3401267844"/>
                    </a:ext>
                  </a:extLst>
                </a:gridCol>
              </a:tblGrid>
              <a:tr h="3990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Trade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Colour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Task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Duration per floor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Notes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863977"/>
                  </a:ext>
                </a:extLst>
              </a:tr>
              <a:tr h="6473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Excavator/ groundworkers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🟤 Brown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Excavate foundations and install drainage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Floor 0 (basement) only: 5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Only ground level excavation; no repeat per floor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428990"/>
                  </a:ext>
                </a:extLst>
              </a:tr>
              <a:tr h="694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Concrete finishers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🟢 Green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Place slabs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3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Staggered start on each floor, starting with floor 1 once foundations are secure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251913"/>
                  </a:ext>
                </a:extLst>
              </a:tr>
              <a:tr h="6847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Steel erectors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🔴 Red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Erect structural frame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2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 start once concrete slabs are placed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767005"/>
                  </a:ext>
                </a:extLst>
              </a:tr>
              <a:tr h="662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Electricians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🟡 Yellow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Install containment and cabling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2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 follow steel and slab installation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70344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Plumbers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🔵 Blue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Install pipework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2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 follow steel and slab installation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983911"/>
                  </a:ext>
                </a:extLst>
              </a:tr>
              <a:tr h="7265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Carpenters/</a:t>
                      </a:r>
                      <a:b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</a:b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joiners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🟠 Orange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Install stud walls and doors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3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Usually finishes interior; can start after slab and M&amp;E services installed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5528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BDA00DE-533B-C693-A58F-88E8E4785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308F60F-9DDF-3092-3595-B3E0CC6A2BE3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57B7918-D382-3D1F-0474-1597DDC1AFAF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FEC68FB-0919-1FCF-7100-B75A57DF85EA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5 – Subcontractor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4CCA2204-3E57-4EB3-2C78-74A25A770289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32583DA0-F5A1-A420-ED5C-E9D4F7E1A881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D901812A-B278-53C2-C4B1-A4D82E1285C6}"/>
              </a:ext>
            </a:extLst>
          </p:cNvPr>
          <p:cNvSpPr/>
          <p:nvPr/>
        </p:nvSpPr>
        <p:spPr>
          <a:xfrm>
            <a:off x="161924" y="1990706"/>
            <a:ext cx="9582151" cy="4575197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Google Shape;89;p1">
            <a:extLst>
              <a:ext uri="{FF2B5EF4-FFF2-40B4-BE49-F238E27FC236}">
                <a16:creationId xmlns:a16="http://schemas.microsoft.com/office/drawing/2014/main" id="{77AB8BF3-3430-32DA-44A2-A1FDCBC537AD}"/>
              </a:ext>
            </a:extLst>
          </p:cNvPr>
          <p:cNvSpPr txBox="1"/>
          <p:nvPr/>
        </p:nvSpPr>
        <p:spPr>
          <a:xfrm>
            <a:off x="742949" y="2036700"/>
            <a:ext cx="84201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 MT Bold" panose="020F0704030504030204" pitchFamily="34" charset="0"/>
                <a:sym typeface="Arial Rounded"/>
              </a:rPr>
              <a:t>Subcontractor 6 week schedule</a:t>
            </a:r>
            <a:endParaRPr sz="1050" b="1" dirty="0">
              <a:latin typeface="Arial Rounded MT Bold" panose="020F0704030504030204" pitchFamily="34" charset="0"/>
            </a:endParaRPr>
          </a:p>
        </p:txBody>
      </p:sp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53F0C4D0-B34F-6925-98B4-268F45067EBA}"/>
              </a:ext>
            </a:extLst>
          </p:cNvPr>
          <p:cNvSpPr/>
          <p:nvPr/>
        </p:nvSpPr>
        <p:spPr>
          <a:xfrm>
            <a:off x="161924" y="950444"/>
            <a:ext cx="9582151" cy="870854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Using the 6 week schedule, create a colour-coded plan showing when each subcontractor team will work on each floor over the next six weeks. The first subcontractor has already been scheduled as an example. Note: The project does not need to be fully completed within this six-week period.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04513C7-B25F-0D1F-AC76-DE79C3974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632169"/>
              </p:ext>
            </p:extLst>
          </p:nvPr>
        </p:nvGraphicFramePr>
        <p:xfrm>
          <a:off x="306335" y="2421208"/>
          <a:ext cx="9293327" cy="4056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647">
                  <a:extLst>
                    <a:ext uri="{9D8B030D-6E8A-4147-A177-3AD203B41FA5}">
                      <a16:colId xmlns:a16="http://schemas.microsoft.com/office/drawing/2014/main" val="95795929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2581165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5139926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6746443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42358265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939464675"/>
                    </a:ext>
                  </a:extLst>
                </a:gridCol>
                <a:gridCol w="244916">
                  <a:extLst>
                    <a:ext uri="{9D8B030D-6E8A-4147-A177-3AD203B41FA5}">
                      <a16:colId xmlns:a16="http://schemas.microsoft.com/office/drawing/2014/main" val="98943659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04185659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72200667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69635807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9163513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32567138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3583651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8555298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3317756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144626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6940650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74702653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0008603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1038239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4282655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02483992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207340398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74974203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289890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15632131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816979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31351904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5813164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0002388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646060691"/>
                    </a:ext>
                  </a:extLst>
                </a:gridCol>
              </a:tblGrid>
              <a:tr h="339521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1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2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3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4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5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6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884339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0 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9000179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1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62355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2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97850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3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33871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4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0464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5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44053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6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83487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7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225376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8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493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0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6241F3A-481D-055A-A4DC-72D937815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DC5E733-00F0-D71F-B282-CFCA5088FD77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7BD0C092-0EB1-C425-12E8-6A02A3DE293C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B8963532-3214-D0AE-B7A9-3478221810AF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5 – Subcontractor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1925FA24-9B74-C123-B2E4-F880B5C44026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0FF4EED-BB31-0DD0-D43E-6C5E9BAAFEB7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762072A1-BD6D-C2C9-69CD-CD8181C8BA13}"/>
              </a:ext>
            </a:extLst>
          </p:cNvPr>
          <p:cNvSpPr/>
          <p:nvPr/>
        </p:nvSpPr>
        <p:spPr>
          <a:xfrm>
            <a:off x="161924" y="1377069"/>
            <a:ext cx="9582151" cy="5234827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when will Level 1 be complete?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what will still need to be done on Level 7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how many days of work will the steel erectors need to be billed for?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which subcontractor will have finished all their work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Why do you think no subcontractors could start their work until the groundworkers had finished theirs?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According to your schedule, when will all 8 levels be complete?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In Week 3, the concrete finishers cancel work due to sickness. How does this affect your timeline?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When making a schedule like this, what other factors do you think need to be taken into consideration?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8F44A1BA-1584-0F46-56F8-24B95429CC97}"/>
              </a:ext>
            </a:extLst>
          </p:cNvPr>
          <p:cNvSpPr/>
          <p:nvPr/>
        </p:nvSpPr>
        <p:spPr>
          <a:xfrm>
            <a:off x="161924" y="926187"/>
            <a:ext cx="9582151" cy="382214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 the following questions to show your understanding of the scheduling task. </a:t>
            </a:r>
          </a:p>
        </p:txBody>
      </p:sp>
    </p:spTree>
    <p:extLst>
      <p:ext uri="{BB962C8B-B14F-4D97-AF65-F5344CB8AC3E}">
        <p14:creationId xmlns:p14="http://schemas.microsoft.com/office/powerpoint/2010/main" val="1430011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88C29E3-B092-F36B-F7AC-47E9BE993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34E6807-0271-F7A7-DF50-DA4B649D9BA6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2B7A7D7F-F99B-FF48-A79F-5ADFA48349C9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F7A1EC4-7BCC-6C28-961B-EB230DD6CFBB}"/>
              </a:ext>
            </a:extLst>
          </p:cNvPr>
          <p:cNvSpPr txBox="1"/>
          <p:nvPr/>
        </p:nvSpPr>
        <p:spPr>
          <a:xfrm>
            <a:off x="3259750" y="204115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5 – Subcontractor schedule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EA56EDE4-DF49-71D2-93BE-E1A44AB29F9D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7F72D48E-23C7-2B25-BCBE-95756FD5FDF0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BF59957D-90C5-05ED-21AE-6B9017E0FE94}"/>
              </a:ext>
            </a:extLst>
          </p:cNvPr>
          <p:cNvSpPr/>
          <p:nvPr/>
        </p:nvSpPr>
        <p:spPr>
          <a:xfrm>
            <a:off x="161919" y="1765499"/>
            <a:ext cx="9582151" cy="4668214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Google Shape;89;p1">
            <a:extLst>
              <a:ext uri="{FF2B5EF4-FFF2-40B4-BE49-F238E27FC236}">
                <a16:creationId xmlns:a16="http://schemas.microsoft.com/office/drawing/2014/main" id="{487F8026-44D2-A8F5-8D98-D9B95A5D26F7}"/>
              </a:ext>
            </a:extLst>
          </p:cNvPr>
          <p:cNvSpPr txBox="1"/>
          <p:nvPr/>
        </p:nvSpPr>
        <p:spPr>
          <a:xfrm>
            <a:off x="742944" y="1817319"/>
            <a:ext cx="84201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 MT Bold" panose="020F0704030504030204" pitchFamily="34" charset="0"/>
                <a:sym typeface="Arial Rounded"/>
              </a:rPr>
              <a:t>Subcontractor 6 week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81900017-DFC0-DF44-8F19-5A66CDC44926}"/>
              </a:ext>
            </a:extLst>
          </p:cNvPr>
          <p:cNvSpPr/>
          <p:nvPr/>
        </p:nvSpPr>
        <p:spPr>
          <a:xfrm>
            <a:off x="161924" y="935553"/>
            <a:ext cx="9582151" cy="712127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Here is an example of what a completed schedule might look like. Please note that the electricians (yellow) and the plumbers (blue) can be swapped around or even work alternative days on the same level.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2D9616F-3C14-2D89-86BE-34C30D4FC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775885"/>
              </p:ext>
            </p:extLst>
          </p:nvPr>
        </p:nvGraphicFramePr>
        <p:xfrm>
          <a:off x="306330" y="2207653"/>
          <a:ext cx="9293327" cy="4056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647">
                  <a:extLst>
                    <a:ext uri="{9D8B030D-6E8A-4147-A177-3AD203B41FA5}">
                      <a16:colId xmlns:a16="http://schemas.microsoft.com/office/drawing/2014/main" val="95795929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2581165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5139926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6746443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42358265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939464675"/>
                    </a:ext>
                  </a:extLst>
                </a:gridCol>
                <a:gridCol w="244916">
                  <a:extLst>
                    <a:ext uri="{9D8B030D-6E8A-4147-A177-3AD203B41FA5}">
                      <a16:colId xmlns:a16="http://schemas.microsoft.com/office/drawing/2014/main" val="98943659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04185659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72200667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69635807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9163513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32567138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3583651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8555298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3317756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144626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6940650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74702653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0008603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1038239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4282655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02483992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207340398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74974203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289890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15632131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816979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31351904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5813164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0002388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646060691"/>
                    </a:ext>
                  </a:extLst>
                </a:gridCol>
              </a:tblGrid>
              <a:tr h="339521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1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2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3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4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5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6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884339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0 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9000179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1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62355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2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97850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3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33871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4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0464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5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44053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6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083487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7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225376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8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493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42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DB95346-99C3-5841-12B5-C1D85460A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53EB6600-1EE7-E2C5-5C4E-80D6DC717298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75120E2D-CCB3-FD2B-B470-0425C29CCEE8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9F9F1AB0-0570-D5D1-D137-9004DA3B5A97}"/>
              </a:ext>
            </a:extLst>
          </p:cNvPr>
          <p:cNvSpPr txBox="1"/>
          <p:nvPr/>
        </p:nvSpPr>
        <p:spPr>
          <a:xfrm>
            <a:off x="3268541" y="197222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5 – Subcontractor schedule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94D65652-1B5A-3678-0983-303AF5B1E722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BB99435A-9CC9-302F-3B0B-9227FA66BFC5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12D18C4A-CA1B-6BFE-E2E1-21296FBBBF14}"/>
              </a:ext>
            </a:extLst>
          </p:cNvPr>
          <p:cNvSpPr/>
          <p:nvPr/>
        </p:nvSpPr>
        <p:spPr>
          <a:xfrm>
            <a:off x="161924" y="933080"/>
            <a:ext cx="9582151" cy="567881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when will Level 1 be complete?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By Tuesday Week 4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what will still need to be done on Level 7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Installing the pipework (plumbers) OR installing containment and cables (electricians) AND installing stud walls and doors (carpenters/joiners) 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how many days of work will the steel erectors need to be billed for?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15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which subcontractors will have finished all their work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sz="1400" b="0" i="0" u="none" strike="noStrike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</a:rPr>
              <a:t>Excavator/groundworkers and concrete finishers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Why do you think no subcontractors could start their work until the groundworkers had finished theirs?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Sample answer: </a:t>
            </a: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No subcontractors could start work until the groundworkers had finished because the foundations and site preparation must be completed first. Without a stable base, it would not be safe or possible for other teams to begin their work.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According to your schedule, when will all 8 levels be complete?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All 8 levels will be completed by Wednesday Week 8 if there are no delays.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In Week 3, the concrete finishers cancel work due to sickness. How does this affect your timeline?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Sample answer: If the concrete finishers cancel work in Week 3, the plumbers, electricians and carpenters/joiners will be delayed by a week, as they depend on the concrete slabs being in place to start their work. This means the entire project will be delayed by a week. 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When making a schedule like this, what other factors do you think need to be taken into consideration?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Sample answer: When making a schedule, you need to consider factors like weather delays, material and equipment availability, staff absences, </a:t>
            </a:r>
            <a:r>
              <a:rPr lang="en-GB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safety requirements, </a:t>
            </a: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and contingency budgets.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  <p:extLst>
      <p:ext uri="{BB962C8B-B14F-4D97-AF65-F5344CB8AC3E}">
        <p14:creationId xmlns:p14="http://schemas.microsoft.com/office/powerpoint/2010/main" val="9609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960</Words>
  <Application>Microsoft Office PowerPoint</Application>
  <PresentationFormat>A4 Paper (210x297 mm)</PresentationFormat>
  <Paragraphs>102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24</cp:revision>
  <dcterms:created xsi:type="dcterms:W3CDTF">2025-02-26T15:46:15Z</dcterms:created>
  <dcterms:modified xsi:type="dcterms:W3CDTF">2026-02-17T12:24:03Z</dcterms:modified>
</cp:coreProperties>
</file>