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64" r:id="rId2"/>
    <p:sldId id="261" r:id="rId3"/>
  </p:sldIdLst>
  <p:sldSz cx="6858000" cy="9906000" type="A4"/>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9" roundtripDataSignature="AMtx7mj2KcUZo7hfzotuErGnRfksbj2a+w=="/>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0E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0" d="100"/>
          <a:sy n="60" d="100"/>
        </p:scale>
        <p:origin x="24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viewProps" Target="viewProps.xml"/><Relationship Id="rId10" Type="http://schemas.openxmlformats.org/officeDocument/2006/relationships/presProps" Target="presProps.xml"/><Relationship Id="rId4" Type="http://schemas.openxmlformats.org/officeDocument/2006/relationships/notesMaster" Target="notesMasters/notesMaster1.xml"/><Relationship Id="rId9"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2360613" y="1143000"/>
            <a:ext cx="21367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2C070A1A-0700-D825-2583-089DEE5A6C0A}"/>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5571ACAD-DD57-793C-CD03-88CEE2B2BD73}"/>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C0AE8C95-8CEA-A841-FB84-170B578DC560}"/>
              </a:ext>
            </a:extLst>
          </p:cNvPr>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5983712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a:extLst>
            <a:ext uri="{FF2B5EF4-FFF2-40B4-BE49-F238E27FC236}">
              <a16:creationId xmlns:a16="http://schemas.microsoft.com/office/drawing/2014/main" id="{07C0182C-F29D-C74B-F5E7-C92C5F138A27}"/>
            </a:ext>
          </a:extLst>
        </p:cNvPr>
        <p:cNvGrpSpPr/>
        <p:nvPr/>
      </p:nvGrpSpPr>
      <p:grpSpPr>
        <a:xfrm>
          <a:off x="0" y="0"/>
          <a:ext cx="0" cy="0"/>
          <a:chOff x="0" y="0"/>
          <a:chExt cx="0" cy="0"/>
        </a:xfrm>
      </p:grpSpPr>
      <p:sp>
        <p:nvSpPr>
          <p:cNvPr id="81" name="Google Shape;81;p1:notes">
            <a:extLst>
              <a:ext uri="{FF2B5EF4-FFF2-40B4-BE49-F238E27FC236}">
                <a16:creationId xmlns:a16="http://schemas.microsoft.com/office/drawing/2014/main" id="{B681F651-E8E6-27C7-90DB-D183B6553E89}"/>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200"/>
              <a:buFont typeface="Arial"/>
              <a:buNone/>
            </a:pPr>
            <a:endParaRPr/>
          </a:p>
        </p:txBody>
      </p:sp>
      <p:sp>
        <p:nvSpPr>
          <p:cNvPr id="82" name="Google Shape;82;p1:notes">
            <a:extLst>
              <a:ext uri="{FF2B5EF4-FFF2-40B4-BE49-F238E27FC236}">
                <a16:creationId xmlns:a16="http://schemas.microsoft.com/office/drawing/2014/main" id="{243E2B0A-A99C-CE38-6DD5-7B49D1D56BCB}"/>
              </a:ext>
            </a:extLst>
          </p:cNvPr>
          <p:cNvSpPr>
            <a:spLocks noGrp="1" noRot="1" noChangeAspect="1"/>
          </p:cNvSpPr>
          <p:nvPr>
            <p:ph type="sldImg" idx="2"/>
          </p:nvPr>
        </p:nvSpPr>
        <p:spPr>
          <a:xfrm>
            <a:off x="2241550" y="685800"/>
            <a:ext cx="23749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1621115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514350" y="1621191"/>
            <a:ext cx="5829300" cy="3448756"/>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857250" y="5202944"/>
            <a:ext cx="5143500" cy="2391656"/>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3"/>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9" name="Google Shape;19;p3"/>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0" name="Google Shape;20;p3"/>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1449696" y="3985464"/>
            <a:ext cx="8394877"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1550679" y="2549570"/>
            <a:ext cx="8394877" cy="4350544"/>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8" name="Google Shape;78;p1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9" name="Google Shape;79;p1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5" name="Google Shape;25;p4"/>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26" name="Google Shape;26;p4"/>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467916" y="2469624"/>
            <a:ext cx="5915025" cy="412062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467916" y="6629226"/>
            <a:ext cx="5915025" cy="216693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800"/>
              <a:buNone/>
              <a:defRPr sz="1800">
                <a:solidFill>
                  <a:schemeClr val="dk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5"/>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1" name="Google Shape;31;p5"/>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2" name="Google Shape;32;p5"/>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471488"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3471863" y="2637014"/>
            <a:ext cx="2914650" cy="628526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8" name="Google Shape;38;p6"/>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39" name="Google Shape;39;p6"/>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472381"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472381" y="2428347"/>
            <a:ext cx="2901255"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3" name="Google Shape;43;p7"/>
          <p:cNvSpPr txBox="1">
            <a:spLocks noGrp="1"/>
          </p:cNvSpPr>
          <p:nvPr>
            <p:ph type="body" idx="2"/>
          </p:nvPr>
        </p:nvSpPr>
        <p:spPr>
          <a:xfrm>
            <a:off x="472381" y="3618442"/>
            <a:ext cx="2901255"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3471863" y="2428347"/>
            <a:ext cx="2915543" cy="1190095"/>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5" name="Google Shape;45;p7"/>
          <p:cNvSpPr txBox="1">
            <a:spLocks noGrp="1"/>
          </p:cNvSpPr>
          <p:nvPr>
            <p:ph type="body" idx="4"/>
          </p:nvPr>
        </p:nvSpPr>
        <p:spPr>
          <a:xfrm>
            <a:off x="3471863" y="3618442"/>
            <a:ext cx="2915543" cy="5322183"/>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7" name="Google Shape;47;p7"/>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48" name="Google Shape;48;p7"/>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2" name="Google Shape;52;p8"/>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3" name="Google Shape;53;p8"/>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2915543" y="1426283"/>
            <a:ext cx="3471863" cy="7039681"/>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57" name="Google Shape;57;p9"/>
          <p:cNvSpPr txBox="1">
            <a:spLocks noGrp="1"/>
          </p:cNvSpPr>
          <p:nvPr>
            <p:ph type="body" idx="2"/>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58" name="Google Shape;58;p9"/>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59" name="Google Shape;59;p9"/>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0" name="Google Shape;60;p9"/>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472381" y="660400"/>
            <a:ext cx="2211884" cy="23114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0"/>
          <p:cNvSpPr>
            <a:spLocks noGrp="1"/>
          </p:cNvSpPr>
          <p:nvPr>
            <p:ph type="pic" idx="2"/>
          </p:nvPr>
        </p:nvSpPr>
        <p:spPr>
          <a:xfrm>
            <a:off x="2915543" y="1426283"/>
            <a:ext cx="3471863" cy="7039681"/>
          </a:xfrm>
          <a:prstGeom prst="rect">
            <a:avLst/>
          </a:prstGeom>
          <a:noFill/>
          <a:ln>
            <a:noFill/>
          </a:ln>
        </p:spPr>
      </p:sp>
      <p:sp>
        <p:nvSpPr>
          <p:cNvPr id="64" name="Google Shape;64;p10"/>
          <p:cNvSpPr txBox="1">
            <a:spLocks noGrp="1"/>
          </p:cNvSpPr>
          <p:nvPr>
            <p:ph type="body" idx="1"/>
          </p:nvPr>
        </p:nvSpPr>
        <p:spPr>
          <a:xfrm>
            <a:off x="472381" y="2971800"/>
            <a:ext cx="2211884" cy="550562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5" name="Google Shape;65;p10"/>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6" name="Google Shape;66;p10"/>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67" name="Google Shape;67;p10"/>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286367" y="2822135"/>
            <a:ext cx="6285266" cy="59150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2" name="Google Shape;72;p11"/>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73" name="Google Shape;73;p11"/>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471488" y="527405"/>
            <a:ext cx="5915025" cy="1914702"/>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
          <p:cNvSpPr txBox="1">
            <a:spLocks noGrp="1"/>
          </p:cNvSpPr>
          <p:nvPr>
            <p:ph type="body" idx="1"/>
          </p:nvPr>
        </p:nvSpPr>
        <p:spPr>
          <a:xfrm>
            <a:off x="471488" y="2637014"/>
            <a:ext cx="5915025" cy="6285266"/>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2"/>
          <p:cNvSpPr txBox="1">
            <a:spLocks noGrp="1"/>
          </p:cNvSpPr>
          <p:nvPr>
            <p:ph type="dt" idx="10"/>
          </p:nvPr>
        </p:nvSpPr>
        <p:spPr>
          <a:xfrm>
            <a:off x="471488" y="9181397"/>
            <a:ext cx="1543050" cy="527403"/>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
          <p:cNvSpPr txBox="1">
            <a:spLocks noGrp="1"/>
          </p:cNvSpPr>
          <p:nvPr>
            <p:ph type="ftr" idx="11"/>
          </p:nvPr>
        </p:nvSpPr>
        <p:spPr>
          <a:xfrm>
            <a:off x="2271713" y="9181397"/>
            <a:ext cx="2314575" cy="527403"/>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888888"/>
              </a:buClr>
              <a:buSzPts val="1400"/>
              <a:buFont typeface="Calibri"/>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
          <p:cNvSpPr txBox="1">
            <a:spLocks noGrp="1"/>
          </p:cNvSpPr>
          <p:nvPr>
            <p:ph type="sldNum" idx="12"/>
          </p:nvPr>
        </p:nvSpPr>
        <p:spPr>
          <a:xfrm>
            <a:off x="4843463" y="9181397"/>
            <a:ext cx="1543050" cy="527403"/>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455A1650-80D2-E674-C40F-A394ABDB1450}"/>
            </a:ext>
          </a:extLst>
        </p:cNvPr>
        <p:cNvGrpSpPr/>
        <p:nvPr/>
      </p:nvGrpSpPr>
      <p:grpSpPr>
        <a:xfrm>
          <a:off x="0" y="0"/>
          <a:ext cx="0" cy="0"/>
          <a:chOff x="0" y="0"/>
          <a:chExt cx="0" cy="0"/>
        </a:xfrm>
      </p:grpSpPr>
      <p:sp>
        <p:nvSpPr>
          <p:cNvPr id="84" name="Google Shape;84;p1">
            <a:extLst>
              <a:ext uri="{FF2B5EF4-FFF2-40B4-BE49-F238E27FC236}">
                <a16:creationId xmlns:a16="http://schemas.microsoft.com/office/drawing/2014/main" id="{00D17533-84F6-EAAD-CAC3-0B35B19EDF6C}"/>
              </a:ext>
            </a:extLst>
          </p:cNvPr>
          <p:cNvSpPr/>
          <p:nvPr/>
        </p:nvSpPr>
        <p:spPr>
          <a:xfrm>
            <a:off x="187926" y="1001633"/>
            <a:ext cx="6482147" cy="1193248"/>
          </a:xfrm>
          <a:prstGeom prst="roundRect">
            <a:avLst>
              <a:gd name="adj" fmla="val 4891"/>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indent="0" algn="ctr"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Draft an email to the supplier to send along with the enquiry form on the next page. You need to explain the project, communicate the need for UK-grown, repurposed timber, and enquire about prices. Be professional and make sure you mention the form they are to complete. </a:t>
            </a:r>
            <a:endParaRPr i="0" u="none" strike="noStrike" cap="none" dirty="0">
              <a:solidFill>
                <a:srgbClr val="130E3C"/>
              </a:solidFill>
              <a:latin typeface="Arial Rounded MT Bold" panose="020F0704030504030204" pitchFamily="34" charset="0"/>
              <a:ea typeface="Arial Rounded"/>
              <a:cs typeface="Arial Rounded"/>
              <a:sym typeface="Arial Rounded"/>
            </a:endParaRPr>
          </a:p>
        </p:txBody>
      </p:sp>
      <p:sp>
        <p:nvSpPr>
          <p:cNvPr id="87" name="Google Shape;87;p1">
            <a:extLst>
              <a:ext uri="{FF2B5EF4-FFF2-40B4-BE49-F238E27FC236}">
                <a16:creationId xmlns:a16="http://schemas.microsoft.com/office/drawing/2014/main" id="{823B81CC-E2D2-157B-D120-21873EC3FBEB}"/>
              </a:ext>
            </a:extLst>
          </p:cNvPr>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a:extLst>
              <a:ext uri="{FF2B5EF4-FFF2-40B4-BE49-F238E27FC236}">
                <a16:creationId xmlns:a16="http://schemas.microsoft.com/office/drawing/2014/main" id="{21DBB4A4-1118-4203-A4AC-9C42268F2CA0}"/>
              </a:ext>
            </a:extLst>
          </p:cNvPr>
          <p:cNvPicPr preferRelativeResize="0"/>
          <p:nvPr/>
        </p:nvPicPr>
        <p:blipFill rotWithShape="1">
          <a:blip r:embed="rId3">
            <a:alphaModFix/>
          </a:blip>
          <a:srcRect/>
          <a:stretch/>
        </p:blipFill>
        <p:spPr>
          <a:xfrm>
            <a:off x="978231" y="132704"/>
            <a:ext cx="1009934" cy="600908"/>
          </a:xfrm>
          <a:prstGeom prst="rect">
            <a:avLst/>
          </a:prstGeom>
          <a:noFill/>
          <a:ln>
            <a:noFill/>
          </a:ln>
        </p:spPr>
      </p:pic>
      <p:sp>
        <p:nvSpPr>
          <p:cNvPr id="89" name="Google Shape;89;p1">
            <a:extLst>
              <a:ext uri="{FF2B5EF4-FFF2-40B4-BE49-F238E27FC236}">
                <a16:creationId xmlns:a16="http://schemas.microsoft.com/office/drawing/2014/main" id="{8A99A955-ED6F-867E-133E-3C4AFD3F0C26}"/>
              </a:ext>
            </a:extLst>
          </p:cNvPr>
          <p:cNvSpPr txBox="1"/>
          <p:nvPr/>
        </p:nvSpPr>
        <p:spPr>
          <a:xfrm>
            <a:off x="1633324" y="190002"/>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a:t>
            </a:r>
            <a:r>
              <a:rPr lang="en-GB" sz="1600" b="1" dirty="0">
                <a:solidFill>
                  <a:srgbClr val="130E3C"/>
                </a:solidFill>
                <a:latin typeface="Arial Rounded"/>
                <a:ea typeface="Arial Rounded"/>
                <a:cs typeface="Arial Rounded"/>
                <a:sym typeface="Arial Rounded"/>
              </a:rPr>
              <a:t>Project Day</a:t>
            </a:r>
            <a:r>
              <a:rPr lang="en-GB" sz="1600" b="1" i="0" u="none" strike="noStrike" cap="none" dirty="0">
                <a:solidFill>
                  <a:srgbClr val="130E3C"/>
                </a:solidFill>
                <a:latin typeface="Arial Rounded"/>
                <a:ea typeface="Arial Rounded"/>
                <a:cs typeface="Arial Rounded"/>
                <a:sym typeface="Arial Rounded"/>
              </a:rPr>
              <a:t>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2 – Timber suppliers</a:t>
            </a:r>
            <a:endParaRPr sz="1050" i="0" u="none" strike="noStrike" cap="none" dirty="0">
              <a:solidFill>
                <a:srgbClr val="000000"/>
              </a:solidFill>
              <a:latin typeface="Arial Rounded MT Bold" panose="020F0704030504030204" pitchFamily="34" charset="0"/>
              <a:sym typeface="Arial"/>
            </a:endParaRPr>
          </a:p>
        </p:txBody>
      </p:sp>
      <p:cxnSp>
        <p:nvCxnSpPr>
          <p:cNvPr id="106" name="Google Shape;106;p1">
            <a:extLst>
              <a:ext uri="{FF2B5EF4-FFF2-40B4-BE49-F238E27FC236}">
                <a16:creationId xmlns:a16="http://schemas.microsoft.com/office/drawing/2014/main" id="{BA9A4E7E-99DA-3BBE-72F9-0EDDB1F4A89A}"/>
              </a:ext>
            </a:extLst>
          </p:cNvPr>
          <p:cNvCxnSpPr/>
          <p:nvPr/>
        </p:nvCxnSpPr>
        <p:spPr>
          <a:xfrm>
            <a:off x="176211" y="882729"/>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989AE399-A761-246B-14FD-EDE207A9BB2A}"/>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Google Shape;84;p1">
            <a:extLst>
              <a:ext uri="{FF2B5EF4-FFF2-40B4-BE49-F238E27FC236}">
                <a16:creationId xmlns:a16="http://schemas.microsoft.com/office/drawing/2014/main" id="{669180AA-A6BF-C332-6915-740D96352F2F}"/>
              </a:ext>
            </a:extLst>
          </p:cNvPr>
          <p:cNvSpPr/>
          <p:nvPr/>
        </p:nvSpPr>
        <p:spPr>
          <a:xfrm>
            <a:off x="187926" y="2298119"/>
            <a:ext cx="6482147" cy="7242494"/>
          </a:xfrm>
          <a:prstGeom prst="roundRect">
            <a:avLst>
              <a:gd name="adj" fmla="val 680"/>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r>
              <a:rPr lang="en-GB" dirty="0">
                <a:solidFill>
                  <a:srgbClr val="130E3C"/>
                </a:solidFill>
                <a:latin typeface="Arial Rounded MT Bold" panose="020F0704030504030204" pitchFamily="34" charset="0"/>
              </a:rPr>
              <a:t>To: __________________________________________________________________</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Subject line: __________________________________________________________</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Main body: </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p:txBody>
      </p:sp>
      <p:sp>
        <p:nvSpPr>
          <p:cNvPr id="4" name="Google Shape;84;p1">
            <a:extLst>
              <a:ext uri="{FF2B5EF4-FFF2-40B4-BE49-F238E27FC236}">
                <a16:creationId xmlns:a16="http://schemas.microsoft.com/office/drawing/2014/main" id="{10BD433A-DD5F-4220-46A7-9B8758494BAA}"/>
              </a:ext>
            </a:extLst>
          </p:cNvPr>
          <p:cNvSpPr/>
          <p:nvPr/>
        </p:nvSpPr>
        <p:spPr>
          <a:xfrm>
            <a:off x="187926" y="2298119"/>
            <a:ext cx="6482147" cy="7242494"/>
          </a:xfrm>
          <a:prstGeom prst="roundRect">
            <a:avLst>
              <a:gd name="adj" fmla="val 680"/>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r>
              <a:rPr lang="en-GB" dirty="0">
                <a:solidFill>
                  <a:srgbClr val="130E3C"/>
                </a:solidFill>
                <a:latin typeface="Arial Rounded MT Bold" panose="020F0704030504030204" pitchFamily="34" charset="0"/>
              </a:rPr>
              <a:t>To: __________________________________________________________________</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Subject line: __________________________________________________________</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Main body: </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a:p>
            <a:endParaRPr lang="en-GB" dirty="0">
              <a:solidFill>
                <a:srgbClr val="130E3C"/>
              </a:solidFill>
              <a:latin typeface="Arial Rounded MT Bold" panose="020F0704030504030204" pitchFamily="34" charset="0"/>
            </a:endParaRPr>
          </a:p>
          <a:p>
            <a:endParaRPr lang="en-GB" dirty="0">
              <a:solidFill>
                <a:srgbClr val="130E3C"/>
              </a:solidFill>
              <a:latin typeface="Arial Rounded MT Bold" panose="020F0704030504030204" pitchFamily="34" charset="0"/>
            </a:endParaRPr>
          </a:p>
        </p:txBody>
      </p:sp>
      <p:pic>
        <p:nvPicPr>
          <p:cNvPr id="5" name="Graphic 4" descr="Send with solid fill">
            <a:extLst>
              <a:ext uri="{FF2B5EF4-FFF2-40B4-BE49-F238E27FC236}">
                <a16:creationId xmlns:a16="http://schemas.microsoft.com/office/drawing/2014/main" id="{9AEC8479-D025-8821-BE1F-49FD24EE1E5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033882" y="8929285"/>
            <a:ext cx="481619" cy="481619"/>
          </a:xfrm>
          <a:prstGeom prst="rect">
            <a:avLst/>
          </a:prstGeom>
        </p:spPr>
      </p:pic>
      <p:sp>
        <p:nvSpPr>
          <p:cNvPr id="7" name="TextBox 6">
            <a:extLst>
              <a:ext uri="{FF2B5EF4-FFF2-40B4-BE49-F238E27FC236}">
                <a16:creationId xmlns:a16="http://schemas.microsoft.com/office/drawing/2014/main" id="{7026C6B3-8A57-487C-4E83-CA5654B1D5C2}"/>
              </a:ext>
            </a:extLst>
          </p:cNvPr>
          <p:cNvSpPr txBox="1"/>
          <p:nvPr/>
        </p:nvSpPr>
        <p:spPr>
          <a:xfrm>
            <a:off x="5270527" y="9023271"/>
            <a:ext cx="1019383" cy="338554"/>
          </a:xfrm>
          <a:prstGeom prst="rect">
            <a:avLst/>
          </a:prstGeom>
          <a:noFill/>
        </p:spPr>
        <p:txBody>
          <a:bodyPr wrap="square" rtlCol="0">
            <a:spAutoFit/>
          </a:bodyPr>
          <a:lstStyle/>
          <a:p>
            <a:r>
              <a:rPr lang="en-GB" sz="1600" dirty="0">
                <a:solidFill>
                  <a:srgbClr val="130E3C"/>
                </a:solidFill>
                <a:latin typeface="Arial Rounded MT Bold" panose="020F0704030504030204" pitchFamily="34" charset="0"/>
              </a:rPr>
              <a:t>SEND</a:t>
            </a:r>
          </a:p>
        </p:txBody>
      </p:sp>
    </p:spTree>
    <p:extLst>
      <p:ext uri="{BB962C8B-B14F-4D97-AF65-F5344CB8AC3E}">
        <p14:creationId xmlns:p14="http://schemas.microsoft.com/office/powerpoint/2010/main" val="1336662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a:extLst>
            <a:ext uri="{FF2B5EF4-FFF2-40B4-BE49-F238E27FC236}">
              <a16:creationId xmlns:a16="http://schemas.microsoft.com/office/drawing/2014/main" id="{9D60984E-B353-63F0-D557-BC3A82F70091}"/>
            </a:ext>
          </a:extLst>
        </p:cNvPr>
        <p:cNvGrpSpPr/>
        <p:nvPr/>
      </p:nvGrpSpPr>
      <p:grpSpPr>
        <a:xfrm>
          <a:off x="0" y="0"/>
          <a:ext cx="0" cy="0"/>
          <a:chOff x="0" y="0"/>
          <a:chExt cx="0" cy="0"/>
        </a:xfrm>
      </p:grpSpPr>
      <p:sp>
        <p:nvSpPr>
          <p:cNvPr id="84" name="Google Shape;84;p1">
            <a:extLst>
              <a:ext uri="{FF2B5EF4-FFF2-40B4-BE49-F238E27FC236}">
                <a16:creationId xmlns:a16="http://schemas.microsoft.com/office/drawing/2014/main" id="{1111698D-DD04-69EF-981D-72EA4F412E59}"/>
              </a:ext>
            </a:extLst>
          </p:cNvPr>
          <p:cNvSpPr/>
          <p:nvPr/>
        </p:nvSpPr>
        <p:spPr>
          <a:xfrm>
            <a:off x="187926" y="1001633"/>
            <a:ext cx="6482147" cy="1193248"/>
          </a:xfrm>
          <a:prstGeom prst="roundRect">
            <a:avLst>
              <a:gd name="adj" fmla="val 4891"/>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pPr marL="6350" marR="175260" lvl="0" indent="0" algn="ctr" rtl="0">
              <a:lnSpc>
                <a:spcPct val="104000"/>
              </a:lnSpc>
              <a:spcBef>
                <a:spcPts val="0"/>
              </a:spcBef>
              <a:spcAft>
                <a:spcPts val="25"/>
              </a:spcAft>
              <a:buClr>
                <a:srgbClr val="000000"/>
              </a:buClr>
              <a:buSzPts val="1200"/>
              <a:buFont typeface="Arial"/>
              <a:buNone/>
            </a:pPr>
            <a:r>
              <a:rPr lang="en-GB" dirty="0">
                <a:solidFill>
                  <a:srgbClr val="130E3C"/>
                </a:solidFill>
                <a:latin typeface="Arial Rounded MT Bold" panose="020F0704030504030204" pitchFamily="34" charset="0"/>
                <a:ea typeface="Arial Rounded"/>
                <a:cs typeface="Arial Rounded"/>
                <a:sym typeface="Arial Rounded"/>
              </a:rPr>
              <a:t>Create an enquiry form to send to the supplier to complete. Think about what you would need to know from them: who is their main contact, for example. For each of the necessary requirements (GiB, FSC, and PEFC), the supplier must provide their certificate number to prove their accreditation. The questionnaire has been started for you.</a:t>
            </a:r>
            <a:endParaRPr i="0" u="none" strike="noStrike" cap="none" dirty="0">
              <a:solidFill>
                <a:srgbClr val="130E3C"/>
              </a:solidFill>
              <a:latin typeface="Arial Rounded MT Bold" panose="020F0704030504030204" pitchFamily="34" charset="0"/>
              <a:ea typeface="Arial Rounded"/>
              <a:cs typeface="Arial Rounded"/>
              <a:sym typeface="Arial Rounded"/>
            </a:endParaRPr>
          </a:p>
        </p:txBody>
      </p:sp>
      <p:sp>
        <p:nvSpPr>
          <p:cNvPr id="87" name="Google Shape;87;p1">
            <a:extLst>
              <a:ext uri="{FF2B5EF4-FFF2-40B4-BE49-F238E27FC236}">
                <a16:creationId xmlns:a16="http://schemas.microsoft.com/office/drawing/2014/main" id="{C7A515F4-8EB9-85AA-1623-223B9FA94361}"/>
              </a:ext>
            </a:extLst>
          </p:cNvPr>
          <p:cNvSpPr txBox="1"/>
          <p:nvPr/>
        </p:nvSpPr>
        <p:spPr>
          <a:xfrm>
            <a:off x="2946180" y="9605963"/>
            <a:ext cx="3800700" cy="215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800"/>
              <a:buFont typeface="Arial"/>
              <a:buNone/>
            </a:pPr>
            <a:r>
              <a:rPr lang="en-GB" sz="800" b="1" i="0" u="none" strike="noStrike" cap="none" dirty="0">
                <a:solidFill>
                  <a:srgbClr val="130E3C"/>
                </a:solidFill>
                <a:latin typeface="Arial Rounded"/>
                <a:ea typeface="Arial Rounded"/>
                <a:cs typeface="Arial Rounded"/>
                <a:sym typeface="Arial Rounded"/>
              </a:rPr>
              <a:t>Developing Experts Copyright 2026 All Rights Reserved</a:t>
            </a:r>
            <a:endParaRPr sz="1400" b="0" i="0" u="none" strike="noStrike" cap="none" dirty="0">
              <a:solidFill>
                <a:srgbClr val="130E3C"/>
              </a:solidFill>
              <a:latin typeface="Arial"/>
              <a:ea typeface="Arial"/>
              <a:cs typeface="Arial"/>
              <a:sym typeface="Arial"/>
            </a:endParaRPr>
          </a:p>
        </p:txBody>
      </p:sp>
      <p:pic>
        <p:nvPicPr>
          <p:cNvPr id="88" name="Google Shape;88;p1" descr="A black and grey logo with a blue line&#10;&#10;AI-generated content may be incorrect.">
            <a:extLst>
              <a:ext uri="{FF2B5EF4-FFF2-40B4-BE49-F238E27FC236}">
                <a16:creationId xmlns:a16="http://schemas.microsoft.com/office/drawing/2014/main" id="{DF3DAE1D-C11F-B135-6FA1-77E10B3E4DD9}"/>
              </a:ext>
            </a:extLst>
          </p:cNvPr>
          <p:cNvPicPr preferRelativeResize="0"/>
          <p:nvPr/>
        </p:nvPicPr>
        <p:blipFill rotWithShape="1">
          <a:blip r:embed="rId3">
            <a:alphaModFix/>
          </a:blip>
          <a:srcRect/>
          <a:stretch/>
        </p:blipFill>
        <p:spPr>
          <a:xfrm>
            <a:off x="978231" y="132704"/>
            <a:ext cx="1009934" cy="600908"/>
          </a:xfrm>
          <a:prstGeom prst="rect">
            <a:avLst/>
          </a:prstGeom>
          <a:noFill/>
          <a:ln>
            <a:noFill/>
          </a:ln>
        </p:spPr>
      </p:pic>
      <p:sp>
        <p:nvSpPr>
          <p:cNvPr id="89" name="Google Shape;89;p1">
            <a:extLst>
              <a:ext uri="{FF2B5EF4-FFF2-40B4-BE49-F238E27FC236}">
                <a16:creationId xmlns:a16="http://schemas.microsoft.com/office/drawing/2014/main" id="{620A4C0E-459B-4FEB-3A37-D98E531AE4E7}"/>
              </a:ext>
            </a:extLst>
          </p:cNvPr>
          <p:cNvSpPr txBox="1"/>
          <p:nvPr/>
        </p:nvSpPr>
        <p:spPr>
          <a:xfrm>
            <a:off x="1633324" y="190002"/>
            <a:ext cx="5619795" cy="58473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en-GB" sz="1600" b="1" i="0" u="none" strike="noStrike" cap="none" dirty="0">
                <a:solidFill>
                  <a:srgbClr val="130E3C"/>
                </a:solidFill>
                <a:latin typeface="Arial Rounded"/>
                <a:ea typeface="Arial Rounded"/>
                <a:cs typeface="Arial Rounded"/>
                <a:sym typeface="Arial Rounded"/>
              </a:rPr>
              <a:t>VWE: Morgan Sindall Construction – </a:t>
            </a:r>
            <a:r>
              <a:rPr lang="en-GB" sz="1600" b="1" dirty="0">
                <a:solidFill>
                  <a:srgbClr val="130E3C"/>
                </a:solidFill>
                <a:latin typeface="Arial Rounded"/>
                <a:ea typeface="Arial Rounded"/>
                <a:cs typeface="Arial Rounded"/>
                <a:sym typeface="Arial Rounded"/>
              </a:rPr>
              <a:t>Project Day</a:t>
            </a:r>
            <a:r>
              <a:rPr lang="en-GB" sz="1600" b="1" i="0" u="none" strike="noStrike" cap="none" dirty="0">
                <a:solidFill>
                  <a:srgbClr val="130E3C"/>
                </a:solidFill>
                <a:latin typeface="Arial Rounded"/>
                <a:ea typeface="Arial Rounded"/>
                <a:cs typeface="Arial Rounded"/>
                <a:sym typeface="Arial Rounded"/>
              </a:rPr>
              <a:t> </a:t>
            </a:r>
          </a:p>
          <a:p>
            <a:pPr marL="0" marR="0" lvl="0" indent="0" algn="ctr" rtl="0">
              <a:lnSpc>
                <a:spcPct val="100000"/>
              </a:lnSpc>
              <a:spcBef>
                <a:spcPts val="0"/>
              </a:spcBef>
              <a:spcAft>
                <a:spcPts val="0"/>
              </a:spcAft>
              <a:buClr>
                <a:srgbClr val="000000"/>
              </a:buClr>
              <a:buSzPts val="2000"/>
              <a:buFont typeface="Arial"/>
              <a:buNone/>
            </a:pPr>
            <a:r>
              <a:rPr lang="en-GB" sz="1600" i="0" u="none" strike="noStrike" cap="none" dirty="0">
                <a:solidFill>
                  <a:srgbClr val="130E3C"/>
                </a:solidFill>
                <a:latin typeface="Arial Rounded MT Bold" panose="020F0704030504030204" pitchFamily="34" charset="0"/>
                <a:ea typeface="Arial Rounded"/>
                <a:cs typeface="Arial Rounded"/>
                <a:sym typeface="Arial Rounded"/>
              </a:rPr>
              <a:t>Handout 2 – Timber suppliers</a:t>
            </a:r>
            <a:endParaRPr sz="1050" i="0" u="none" strike="noStrike" cap="none" dirty="0">
              <a:solidFill>
                <a:srgbClr val="000000"/>
              </a:solidFill>
              <a:latin typeface="Arial Rounded MT Bold" panose="020F0704030504030204" pitchFamily="34" charset="0"/>
              <a:sym typeface="Arial"/>
            </a:endParaRPr>
          </a:p>
        </p:txBody>
      </p:sp>
      <p:cxnSp>
        <p:nvCxnSpPr>
          <p:cNvPr id="106" name="Google Shape;106;p1">
            <a:extLst>
              <a:ext uri="{FF2B5EF4-FFF2-40B4-BE49-F238E27FC236}">
                <a16:creationId xmlns:a16="http://schemas.microsoft.com/office/drawing/2014/main" id="{D3E4AE5D-47E5-2C45-EDF7-96DF68BBD2CB}"/>
              </a:ext>
            </a:extLst>
          </p:cNvPr>
          <p:cNvCxnSpPr/>
          <p:nvPr/>
        </p:nvCxnSpPr>
        <p:spPr>
          <a:xfrm>
            <a:off x="176211" y="882729"/>
            <a:ext cx="6505575" cy="3417"/>
          </a:xfrm>
          <a:prstGeom prst="straightConnector1">
            <a:avLst/>
          </a:prstGeom>
          <a:noFill/>
          <a:ln w="28575" cap="flat" cmpd="sng">
            <a:solidFill>
              <a:srgbClr val="130E3C"/>
            </a:solidFill>
            <a:prstDash val="solid"/>
            <a:round/>
            <a:headEnd type="none" w="sm" len="sm"/>
            <a:tailEnd type="none" w="sm" len="sm"/>
          </a:ln>
          <a:effectLst>
            <a:outerShdw dist="20000" sx="1000" sy="1000" rotWithShape="0">
              <a:srgbClr val="000000"/>
            </a:outerShdw>
          </a:effectLst>
        </p:spPr>
      </p:cxnSp>
      <p:pic>
        <p:nvPicPr>
          <p:cNvPr id="2" name="Picture 6" descr="A blue square with white letters&#10;&#10;Description automatically generated">
            <a:extLst>
              <a:ext uri="{FF2B5EF4-FFF2-40B4-BE49-F238E27FC236}">
                <a16:creationId xmlns:a16="http://schemas.microsoft.com/office/drawing/2014/main" id="{EAFEFE5B-E224-9A88-3265-330542C9DC7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3988" y="45303"/>
            <a:ext cx="812799" cy="756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Google Shape;84;p1">
            <a:extLst>
              <a:ext uri="{FF2B5EF4-FFF2-40B4-BE49-F238E27FC236}">
                <a16:creationId xmlns:a16="http://schemas.microsoft.com/office/drawing/2014/main" id="{6ADF346F-6E9F-2978-3B90-9614695B732D}"/>
              </a:ext>
            </a:extLst>
          </p:cNvPr>
          <p:cNvSpPr/>
          <p:nvPr/>
        </p:nvSpPr>
        <p:spPr>
          <a:xfrm>
            <a:off x="187926" y="2347415"/>
            <a:ext cx="6482147" cy="7193198"/>
          </a:xfrm>
          <a:prstGeom prst="roundRect">
            <a:avLst>
              <a:gd name="adj" fmla="val 680"/>
            </a:avLst>
          </a:prstGeom>
          <a:noFill/>
          <a:ln w="28575" cap="flat" cmpd="sng">
            <a:solidFill>
              <a:srgbClr val="130E3C"/>
            </a:solidFill>
            <a:prstDash val="solid"/>
            <a:miter lim="800000"/>
            <a:headEnd type="none" w="sm" len="sm"/>
            <a:tailEnd type="none" w="sm" len="sm"/>
          </a:ln>
        </p:spPr>
        <p:txBody>
          <a:bodyPr spcFirstLastPara="1" wrap="square" lIns="91425" tIns="45700" rIns="91425" bIns="45700" anchor="ctr" anchorCtr="0">
            <a:noAutofit/>
          </a:bodyPr>
          <a:lstStyle/>
          <a:p>
            <a:r>
              <a:rPr lang="en-GB" dirty="0">
                <a:solidFill>
                  <a:srgbClr val="130E3C"/>
                </a:solidFill>
                <a:latin typeface="Arial Rounded MT Bold" panose="020F0704030504030204" pitchFamily="34" charset="0"/>
              </a:rPr>
              <a:t>Supplier name: _______________________________________________________</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Supplier address: ____________________________________________________</a:t>
            </a:r>
          </a:p>
          <a:p>
            <a:endParaRPr lang="en-GB"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Does your company supply certified sustainable materials?</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 Yes ☐ No</a:t>
            </a:r>
          </a:p>
          <a:p>
            <a:endParaRPr lang="en-GB" b="1" dirty="0">
              <a:solidFill>
                <a:srgbClr val="130E3C"/>
              </a:solidFill>
              <a:latin typeface="Arial Rounded MT Bold" panose="020F0704030504030204" pitchFamily="34" charset="0"/>
            </a:endParaRPr>
          </a:p>
          <a:p>
            <a:r>
              <a:rPr lang="en-GB" dirty="0">
                <a:solidFill>
                  <a:srgbClr val="130E3C"/>
                </a:solidFill>
                <a:latin typeface="Arial Rounded MT Bold" panose="020F0704030504030204" pitchFamily="34" charset="0"/>
              </a:rPr>
              <a:t>Is your company certified by The Forest Stewardship Council (FSC?) </a:t>
            </a:r>
          </a:p>
          <a:p>
            <a:r>
              <a:rPr lang="en-GB" dirty="0">
                <a:solidFill>
                  <a:srgbClr val="130E3C"/>
                </a:solidFill>
                <a:latin typeface="Arial Rounded MT Bold" panose="020F0704030504030204" pitchFamily="34" charset="0"/>
              </a:rPr>
              <a:t>☐ Yes ☐ No</a:t>
            </a:r>
          </a:p>
          <a:p>
            <a:endParaRPr lang="en-GB" b="1" dirty="0">
              <a:solidFill>
                <a:schemeClr val="accent5"/>
              </a:solidFill>
              <a:latin typeface="Arial Rounded MT Bold" panose="020F0704030504030204" pitchFamily="34" charset="0"/>
            </a:endParaRPr>
          </a:p>
          <a:p>
            <a:r>
              <a:rPr lang="en-GB" dirty="0">
                <a:solidFill>
                  <a:srgbClr val="130E3C"/>
                </a:solidFill>
                <a:latin typeface="Arial Rounded MT Bold" panose="020F0704030504030204" pitchFamily="34" charset="0"/>
              </a:rPr>
              <a:t>If yes, provide your certification number. </a:t>
            </a:r>
            <a:br>
              <a:rPr lang="en-GB" dirty="0">
                <a:solidFill>
                  <a:srgbClr val="130E3C"/>
                </a:solidFill>
                <a:latin typeface="Arial Rounded MT Bold" panose="020F0704030504030204" pitchFamily="34" charset="0"/>
              </a:rPr>
            </a:br>
            <a:r>
              <a:rPr lang="en-GB" dirty="0">
                <a:solidFill>
                  <a:srgbClr val="130E3C"/>
                </a:solidFill>
                <a:latin typeface="Arial Rounded MT Bold" panose="020F0704030504030204" pitchFamily="34" charset="0"/>
              </a:rPr>
              <a:t>_________________________________________________________</a:t>
            </a:r>
          </a:p>
          <a:p>
            <a:endParaRPr lang="en-GB" b="1" dirty="0">
              <a:solidFill>
                <a:schemeClr val="accent5"/>
              </a:solidFill>
              <a:latin typeface="Arial Rounded MT Bold" panose="020F0704030504030204" pitchFamily="34" charset="0"/>
            </a:endParaRPr>
          </a:p>
          <a:p>
            <a:endParaRPr lang="en-GB" b="1" dirty="0">
              <a:solidFill>
                <a:schemeClr val="accent5"/>
              </a:solidFill>
              <a:latin typeface="Arial Rounded MT Bold" panose="020F0704030504030204" pitchFamily="34" charset="0"/>
            </a:endParaRPr>
          </a:p>
          <a:p>
            <a:r>
              <a:rPr lang="en-GB" b="1" dirty="0">
                <a:solidFill>
                  <a:srgbClr val="130E3C"/>
                </a:solidFill>
                <a:latin typeface="Arial Rounded MT Bold" panose="020F0704030504030204" pitchFamily="34" charset="0"/>
              </a:rPr>
              <a:t>Write five more questions of your own for the supplier to find out if they meet the requirements of the project. </a:t>
            </a:r>
          </a:p>
          <a:p>
            <a:endParaRPr lang="en-GB" b="1" dirty="0">
              <a:solidFill>
                <a:srgbClr val="130E3C"/>
              </a:solidFill>
              <a:latin typeface="Arial Rounded MT Bold" panose="020F0704030504030204" pitchFamily="34" charset="0"/>
            </a:endParaRPr>
          </a:p>
          <a:p>
            <a:pPr marL="342900" indent="-342900">
              <a:buAutoNum type="arabicPeriod"/>
            </a:pPr>
            <a:r>
              <a:rPr lang="en-GB" b="1" dirty="0">
                <a:solidFill>
                  <a:srgbClr val="130E3C"/>
                </a:solidFill>
                <a:latin typeface="Arial Rounded MT Bold" panose="020F0704030504030204" pitchFamily="34" charset="0"/>
              </a:rPr>
              <a:t>____________________________________________________________________________________________________________________________________</a:t>
            </a:r>
          </a:p>
          <a:p>
            <a:pPr marL="342900" indent="-342900">
              <a:buAutoNum type="arabicPeriod"/>
            </a:pPr>
            <a:endParaRPr lang="en-GB" b="1" dirty="0">
              <a:solidFill>
                <a:srgbClr val="130E3C"/>
              </a:solidFill>
              <a:latin typeface="Arial Rounded MT Bold" panose="020F0704030504030204" pitchFamily="34" charset="0"/>
            </a:endParaRPr>
          </a:p>
          <a:p>
            <a:pPr marL="342900" indent="-342900">
              <a:buAutoNum type="arabicPeriod"/>
            </a:pPr>
            <a:r>
              <a:rPr lang="en-GB" b="1" dirty="0">
                <a:solidFill>
                  <a:srgbClr val="130E3C"/>
                </a:solidFill>
                <a:latin typeface="Arial Rounded MT Bold" panose="020F0704030504030204" pitchFamily="34" charset="0"/>
              </a:rPr>
              <a:t>____________________________________________________________________________________________________________________________________</a:t>
            </a:r>
          </a:p>
          <a:p>
            <a:pPr marL="342900" indent="-342900">
              <a:buAutoNum type="arabicPeriod"/>
            </a:pPr>
            <a:endParaRPr lang="en-GB" b="1" dirty="0">
              <a:solidFill>
                <a:srgbClr val="130E3C"/>
              </a:solidFill>
              <a:latin typeface="Arial Rounded MT Bold" panose="020F0704030504030204" pitchFamily="34" charset="0"/>
            </a:endParaRPr>
          </a:p>
          <a:p>
            <a:pPr marL="342900" indent="-342900">
              <a:buFont typeface="Arial"/>
              <a:buAutoNum type="arabicPeriod"/>
            </a:pPr>
            <a:r>
              <a:rPr lang="en-GB" b="1" dirty="0">
                <a:solidFill>
                  <a:srgbClr val="130E3C"/>
                </a:solidFill>
                <a:latin typeface="Arial Rounded MT Bold" panose="020F0704030504030204" pitchFamily="34" charset="0"/>
              </a:rPr>
              <a:t>____________________________________________________________________________________________________________________________________</a:t>
            </a:r>
          </a:p>
          <a:p>
            <a:pPr marL="342900" indent="-342900">
              <a:buAutoNum type="arabicPeriod"/>
            </a:pPr>
            <a:endParaRPr lang="en-GB" b="1" dirty="0">
              <a:solidFill>
                <a:srgbClr val="130E3C"/>
              </a:solidFill>
              <a:latin typeface="Arial Rounded MT Bold" panose="020F0704030504030204" pitchFamily="34" charset="0"/>
            </a:endParaRPr>
          </a:p>
          <a:p>
            <a:pPr marL="342900" indent="-342900">
              <a:buFont typeface="Arial"/>
              <a:buAutoNum type="arabicPeriod"/>
            </a:pPr>
            <a:r>
              <a:rPr lang="en-GB" b="1" dirty="0">
                <a:solidFill>
                  <a:srgbClr val="130E3C"/>
                </a:solidFill>
                <a:latin typeface="Arial Rounded MT Bold" panose="020F0704030504030204" pitchFamily="34" charset="0"/>
              </a:rPr>
              <a:t>____________________________________________________________________________________________________________________________________</a:t>
            </a:r>
          </a:p>
          <a:p>
            <a:pPr marL="342900" indent="-342900">
              <a:buAutoNum type="arabicPeriod"/>
            </a:pPr>
            <a:endParaRPr lang="en-GB" b="1" dirty="0">
              <a:solidFill>
                <a:srgbClr val="130E3C"/>
              </a:solidFill>
              <a:latin typeface="Arial Rounded MT Bold" panose="020F0704030504030204" pitchFamily="34" charset="0"/>
            </a:endParaRPr>
          </a:p>
          <a:p>
            <a:pPr marL="342900" indent="-342900">
              <a:buFont typeface="Arial"/>
              <a:buAutoNum type="arabicPeriod"/>
            </a:pPr>
            <a:r>
              <a:rPr lang="en-GB" b="1" dirty="0">
                <a:solidFill>
                  <a:srgbClr val="130E3C"/>
                </a:solidFill>
                <a:latin typeface="Arial Rounded MT Bold" panose="020F0704030504030204" pitchFamily="34" charset="0"/>
              </a:rPr>
              <a:t>____________________________________________________________________________________________________________________________________</a:t>
            </a:r>
            <a:endParaRPr lang="en-GB" b="1" dirty="0">
              <a:solidFill>
                <a:schemeClr val="accent5"/>
              </a:solidFill>
              <a:latin typeface="Arial Rounded MT Bold" panose="020F0704030504030204" pitchFamily="34" charset="0"/>
            </a:endParaRPr>
          </a:p>
          <a:p>
            <a:endParaRPr lang="en-GB" b="1" dirty="0">
              <a:solidFill>
                <a:schemeClr val="accent5"/>
              </a:solidFill>
              <a:latin typeface="Arial Rounded MT Bold" panose="020F0704030504030204" pitchFamily="34" charset="0"/>
            </a:endParaRPr>
          </a:p>
        </p:txBody>
      </p:sp>
    </p:spTree>
    <p:extLst>
      <p:ext uri="{BB962C8B-B14F-4D97-AF65-F5344CB8AC3E}">
        <p14:creationId xmlns:p14="http://schemas.microsoft.com/office/powerpoint/2010/main" val="1519312989"/>
      </p:ext>
    </p:extLst>
  </p:cSld>
  <p:clrMapOvr>
    <a:masterClrMapping/>
  </p:clrMapOvr>
</p:sld>
</file>

<file path=ppt/theme/theme1.xml><?xml version="1.0" encoding="utf-8"?>
<a:theme xmlns:a="http://schemas.openxmlformats.org/drawingml/2006/main" name="1_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1000</TotalTime>
  <Words>258</Words>
  <Application>Microsoft Office PowerPoint</Application>
  <PresentationFormat>A4 Paper (210x297 mm)</PresentationFormat>
  <Paragraphs>42</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Arial Rounded</vt:lpstr>
      <vt:lpstr>Arial Rounded MT Bold</vt:lpstr>
      <vt:lpstr>Calibri</vt:lpstr>
      <vt:lpstr>1_Office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Clare Faulkner</dc:creator>
  <cp:lastModifiedBy>Clare Faulkner</cp:lastModifiedBy>
  <cp:revision>29</cp:revision>
  <dcterms:created xsi:type="dcterms:W3CDTF">2025-02-26T15:46:15Z</dcterms:created>
  <dcterms:modified xsi:type="dcterms:W3CDTF">2026-03-16T12:17:45Z</dcterms:modified>
</cp:coreProperties>
</file>