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61" r:id="rId2"/>
    <p:sldId id="264" r:id="rId3"/>
    <p:sldId id="262" r:id="rId4"/>
    <p:sldId id="265" r:id="rId5"/>
    <p:sldId id="266" r:id="rId6"/>
    <p:sldId id="267" r:id="rId7"/>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j2KcUZo7hfzotuErGnRfksbj2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07C0182C-F29D-C74B-F5E7-C92C5F138A2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681F651-E8E6-27C7-90DB-D183B6553E8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243E2B0A-A99C-CE38-6DD5-7B49D1D56BCB}"/>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211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048C3EF9-66B3-1B4D-B3A7-93BA55227B33}"/>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18A1C9B8-2183-7B54-87C5-FD1738AC40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69D1DF56-0E3A-79D0-C245-CA90218395F9}"/>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041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545DFBD-D026-5839-6A85-7FBF9EAFF8D9}"/>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1000B56F-CE3A-2B86-F365-BDF6E8DD29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D2AF7D14-2068-4C22-0EDA-BB03C189BCAF}"/>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476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131912C2-A4A8-C693-0BBD-029B5AB1B6FE}"/>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C7239A01-C049-3D71-1A99-4C80574704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4D2F57F2-1283-7743-031E-BFB03B10C789}"/>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393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20D426FF-52C3-51C1-16C2-0FC8A0EC2AD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C27299E9-9418-665C-32A1-5565C9F1768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AD341808-F938-40FA-5062-93031EB97D4A}"/>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130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F8C5967F-C5C2-08FE-5F70-6AC61D36ECB4}"/>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51A3D8D7-C034-4012-AB8D-468803F690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6F7D2DFB-E0B8-CCCF-20F2-E98C3A8A362C}"/>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28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 name="Google Shape;20;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 name="Google Shape;78;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 name="Google Shape;79;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5" name="Google Shape;25;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 name="Google Shape;31;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2" name="Google Shape;32;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 name="Google Shape;38;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 name="Google Shape;39;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 name="Google Shape;47;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 name="Google Shape;48;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2" name="Google Shape;52;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 name="Google Shape;53;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 name="Google Shape;59;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 name="Google Shape;60;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2915543" y="1426283"/>
            <a:ext cx="3471863" cy="7039681"/>
          </a:xfrm>
          <a:prstGeom prst="rect">
            <a:avLst/>
          </a:prstGeom>
          <a:noFill/>
          <a:ln>
            <a:noFill/>
          </a:ln>
        </p:spPr>
      </p:sp>
      <p:sp>
        <p:nvSpPr>
          <p:cNvPr id="64" name="Google Shape;64;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 name="Google Shape;66;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 name="Google Shape;67;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 name="Google Shape;72;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 name="Google Shape;73;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D60984E-B353-63F0-D557-BC3A82F70091}"/>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1111698D-DD04-69EF-981D-72EA4F412E59}"/>
              </a:ext>
            </a:extLst>
          </p:cNvPr>
          <p:cNvSpPr/>
          <p:nvPr/>
        </p:nvSpPr>
        <p:spPr>
          <a:xfrm>
            <a:off x="187926" y="1001633"/>
            <a:ext cx="6482147" cy="947588"/>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Here are images of the front of 17 Columbus Courtyard taken on two different dates. You are hoping to process stage one of the window frame subcontractor’s payment. Focus your attention on the window frames: an example of one has been circled in the image below. </a:t>
            </a:r>
            <a:endParaRPr i="0" u="none" strike="noStrike" cap="none" dirty="0">
              <a:solidFill>
                <a:srgbClr val="130E3C"/>
              </a:solidFill>
              <a:latin typeface="Arial Rounded MT Bold" panose="020F0704030504030204" pitchFamily="34" charset="0"/>
              <a:ea typeface="Arial Rounded"/>
              <a:cs typeface="Arial Rounded"/>
              <a:sym typeface="Arial Rounded"/>
            </a:endParaRPr>
          </a:p>
        </p:txBody>
      </p:sp>
      <p:sp>
        <p:nvSpPr>
          <p:cNvPr id="87" name="Google Shape;87;p1">
            <a:extLst>
              <a:ext uri="{FF2B5EF4-FFF2-40B4-BE49-F238E27FC236}">
                <a16:creationId xmlns:a16="http://schemas.microsoft.com/office/drawing/2014/main" id="{C7A515F4-8EB9-85AA-1623-223B9FA94361}"/>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DF3DAE1D-C11F-B135-6FA1-77E10B3E4DD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620A4C0E-459B-4FEB-3A37-D98E531AE4E7}"/>
              </a:ext>
            </a:extLst>
          </p:cNvPr>
          <p:cNvSpPr txBox="1"/>
          <p:nvPr/>
        </p:nvSpPr>
        <p:spPr>
          <a:xfrm>
            <a:off x="175615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Day 4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3 – Invoice approval</a:t>
            </a:r>
            <a:endParaRPr sz="1050"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D3E4AE5D-47E5-2C45-EDF7-96DF68BBD2CB}"/>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EAFEFE5B-E224-9A88-3265-330542C9DC73}"/>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6ADF346F-6E9F-2978-3B90-9614695B732D}"/>
              </a:ext>
            </a:extLst>
          </p:cNvPr>
          <p:cNvSpPr/>
          <p:nvPr/>
        </p:nvSpPr>
        <p:spPr>
          <a:xfrm>
            <a:off x="187926" y="2101755"/>
            <a:ext cx="6482147" cy="7438858"/>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r>
              <a:rPr lang="en-GB" dirty="0">
                <a:solidFill>
                  <a:srgbClr val="130E3C"/>
                </a:solidFill>
                <a:latin typeface="Arial Rounded MT Bold" panose="020F0704030504030204" pitchFamily="34" charset="0"/>
              </a:rPr>
              <a:t>10</a:t>
            </a:r>
            <a:r>
              <a:rPr lang="en-GB" baseline="30000" dirty="0">
                <a:solidFill>
                  <a:srgbClr val="130E3C"/>
                </a:solidFill>
                <a:latin typeface="Arial Rounded MT Bold" panose="020F0704030504030204" pitchFamily="34" charset="0"/>
              </a:rPr>
              <a:t>th</a:t>
            </a:r>
            <a:r>
              <a:rPr lang="en-GB" dirty="0">
                <a:solidFill>
                  <a:srgbClr val="130E3C"/>
                </a:solidFill>
                <a:latin typeface="Arial Rounded MT Bold" panose="020F0704030504030204" pitchFamily="34" charset="0"/>
              </a:rPr>
              <a:t> December 2025, 12:30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 </a:t>
            </a:r>
          </a:p>
          <a:p>
            <a:r>
              <a:rPr lang="en-GB" dirty="0">
                <a:solidFill>
                  <a:srgbClr val="130E3C"/>
                </a:solidFill>
                <a:latin typeface="Arial Rounded MT Bold" panose="020F0704030504030204" pitchFamily="34" charset="0"/>
              </a:rPr>
              <a:t>12</a:t>
            </a:r>
            <a:r>
              <a:rPr lang="en-GB" baseline="30000" dirty="0">
                <a:solidFill>
                  <a:srgbClr val="130E3C"/>
                </a:solidFill>
                <a:latin typeface="Arial Rounded MT Bold" panose="020F0704030504030204" pitchFamily="34" charset="0"/>
              </a:rPr>
              <a:t>th</a:t>
            </a:r>
            <a:r>
              <a:rPr lang="en-GB" dirty="0">
                <a:solidFill>
                  <a:srgbClr val="130E3C"/>
                </a:solidFill>
                <a:latin typeface="Arial Rounded MT Bold" panose="020F0704030504030204" pitchFamily="34" charset="0"/>
              </a:rPr>
              <a:t> December 2025, 16:00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 </a:t>
            </a:r>
          </a:p>
        </p:txBody>
      </p:sp>
      <p:pic>
        <p:nvPicPr>
          <p:cNvPr id="4" name="Picture 3" descr="A group of buildings with many windows&#10;&#10;AI-generated content may be incorrect.">
            <a:extLst>
              <a:ext uri="{FF2B5EF4-FFF2-40B4-BE49-F238E27FC236}">
                <a16:creationId xmlns:a16="http://schemas.microsoft.com/office/drawing/2014/main" id="{7FC348E8-359B-AE90-1638-2B70B7A505D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07072" y="2538650"/>
            <a:ext cx="4646277" cy="3092674"/>
          </a:xfrm>
          <a:prstGeom prst="rect">
            <a:avLst/>
          </a:prstGeom>
        </p:spPr>
      </p:pic>
      <p:pic>
        <p:nvPicPr>
          <p:cNvPr id="8" name="Picture 7">
            <a:extLst>
              <a:ext uri="{FF2B5EF4-FFF2-40B4-BE49-F238E27FC236}">
                <a16:creationId xmlns:a16="http://schemas.microsoft.com/office/drawing/2014/main" id="{22F70C19-D5CB-BD25-39BB-8A953DF42E3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09497" y="6257908"/>
            <a:ext cx="4643852" cy="3092674"/>
          </a:xfrm>
          <a:prstGeom prst="rect">
            <a:avLst/>
          </a:prstGeom>
        </p:spPr>
      </p:pic>
      <p:sp>
        <p:nvSpPr>
          <p:cNvPr id="3" name="Oval 2">
            <a:extLst>
              <a:ext uri="{FF2B5EF4-FFF2-40B4-BE49-F238E27FC236}">
                <a16:creationId xmlns:a16="http://schemas.microsoft.com/office/drawing/2014/main" id="{A3B36530-E1B4-ECED-0382-900C15602991}"/>
              </a:ext>
            </a:extLst>
          </p:cNvPr>
          <p:cNvSpPr/>
          <p:nvPr/>
        </p:nvSpPr>
        <p:spPr>
          <a:xfrm>
            <a:off x="3589361" y="7804245"/>
            <a:ext cx="322461" cy="83251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1931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AD25D181-CE4C-6EA5-311E-C23B90DE5784}"/>
            </a:ext>
          </a:extLst>
        </p:cNvPr>
        <p:cNvGrpSpPr/>
        <p:nvPr/>
      </p:nvGrpSpPr>
      <p:grpSpPr>
        <a:xfrm>
          <a:off x="0" y="0"/>
          <a:ext cx="0" cy="0"/>
          <a:chOff x="0" y="0"/>
          <a:chExt cx="0" cy="0"/>
        </a:xfrm>
      </p:grpSpPr>
      <p:sp>
        <p:nvSpPr>
          <p:cNvPr id="87" name="Google Shape;87;p1">
            <a:extLst>
              <a:ext uri="{FF2B5EF4-FFF2-40B4-BE49-F238E27FC236}">
                <a16:creationId xmlns:a16="http://schemas.microsoft.com/office/drawing/2014/main" id="{C159755E-4061-586B-9853-56C014E924A1}"/>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D9CB2B1F-695D-C51E-E4F6-39BDCD31A0F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627B446D-E54B-9E76-7E99-A9E6760CF30E}"/>
              </a:ext>
            </a:extLst>
          </p:cNvPr>
          <p:cNvSpPr txBox="1"/>
          <p:nvPr/>
        </p:nvSpPr>
        <p:spPr>
          <a:xfrm>
            <a:off x="175615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Day 4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3 – Invoice approval</a:t>
            </a:r>
            <a:endParaRPr sz="1050"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E631188E-18AD-0E7C-45BB-478296B4F91D}"/>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7A03C662-A9DD-F02A-01D7-AACF66DE428C}"/>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F452F471-8B26-C839-A8A5-D21BE85EF8E3}"/>
              </a:ext>
            </a:extLst>
          </p:cNvPr>
          <p:cNvSpPr/>
          <p:nvPr/>
        </p:nvSpPr>
        <p:spPr>
          <a:xfrm>
            <a:off x="187926" y="1137290"/>
            <a:ext cx="6482147" cy="8403324"/>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r>
              <a:rPr lang="en-GB" dirty="0">
                <a:solidFill>
                  <a:srgbClr val="130E3C"/>
                </a:solidFill>
                <a:latin typeface="Arial Rounded MT Bold" panose="020F0704030504030204" pitchFamily="34" charset="0"/>
              </a:rPr>
              <a:t>10</a:t>
            </a:r>
            <a:r>
              <a:rPr lang="en-GB" baseline="30000" dirty="0">
                <a:solidFill>
                  <a:srgbClr val="130E3C"/>
                </a:solidFill>
                <a:latin typeface="Arial Rounded MT Bold" panose="020F0704030504030204" pitchFamily="34" charset="0"/>
              </a:rPr>
              <a:t>th</a:t>
            </a:r>
            <a:r>
              <a:rPr lang="en-GB" dirty="0">
                <a:solidFill>
                  <a:srgbClr val="130E3C"/>
                </a:solidFill>
                <a:latin typeface="Arial Rounded MT Bold" panose="020F0704030504030204" pitchFamily="34" charset="0"/>
              </a:rPr>
              <a:t> December 2025, 12:30</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 </a:t>
            </a:r>
          </a:p>
          <a:p>
            <a:r>
              <a:rPr lang="en-GB" dirty="0">
                <a:solidFill>
                  <a:srgbClr val="130E3C"/>
                </a:solidFill>
                <a:latin typeface="Arial Rounded MT Bold" panose="020F0704030504030204" pitchFamily="34" charset="0"/>
              </a:rPr>
              <a:t>12</a:t>
            </a:r>
            <a:r>
              <a:rPr lang="en-GB" baseline="30000" dirty="0">
                <a:solidFill>
                  <a:srgbClr val="130E3C"/>
                </a:solidFill>
                <a:latin typeface="Arial Rounded MT Bold" panose="020F0704030504030204" pitchFamily="34" charset="0"/>
              </a:rPr>
              <a:t>th</a:t>
            </a:r>
            <a:r>
              <a:rPr lang="en-GB" dirty="0">
                <a:solidFill>
                  <a:srgbClr val="130E3C"/>
                </a:solidFill>
                <a:latin typeface="Arial Rounded MT Bold" panose="020F0704030504030204" pitchFamily="34" charset="0"/>
              </a:rPr>
              <a:t> December 2025,16:00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 </a:t>
            </a:r>
          </a:p>
        </p:txBody>
      </p:sp>
      <p:pic>
        <p:nvPicPr>
          <p:cNvPr id="3" name="Picture 2" descr="A split image of a city&#10;&#10;AI-generated content may be incorrect.">
            <a:extLst>
              <a:ext uri="{FF2B5EF4-FFF2-40B4-BE49-F238E27FC236}">
                <a16:creationId xmlns:a16="http://schemas.microsoft.com/office/drawing/2014/main" id="{5A9B875B-8232-0487-6AB6-4D4B8C686B7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61578" y="1860326"/>
            <a:ext cx="4934836" cy="3092674"/>
          </a:xfrm>
          <a:prstGeom prst="rect">
            <a:avLst/>
          </a:prstGeom>
        </p:spPr>
      </p:pic>
      <p:pic>
        <p:nvPicPr>
          <p:cNvPr id="5" name="Picture 4">
            <a:extLst>
              <a:ext uri="{FF2B5EF4-FFF2-40B4-BE49-F238E27FC236}">
                <a16:creationId xmlns:a16="http://schemas.microsoft.com/office/drawing/2014/main" id="{5723B594-20A5-E06F-F1B0-CC8C4DE52C6A}"/>
              </a:ext>
            </a:extLst>
          </p:cNvPr>
          <p:cNvPicPr>
            <a:picLocks noChangeAspect="1"/>
          </p:cNvPicPr>
          <p:nvPr/>
        </p:nvPicPr>
        <p:blipFill>
          <a:blip r:embed="rId6"/>
          <a:stretch>
            <a:fillRect/>
          </a:stretch>
        </p:blipFill>
        <p:spPr>
          <a:xfrm>
            <a:off x="961579" y="5736671"/>
            <a:ext cx="4934835" cy="3286600"/>
          </a:xfrm>
          <a:prstGeom prst="rect">
            <a:avLst/>
          </a:prstGeom>
        </p:spPr>
      </p:pic>
    </p:spTree>
    <p:extLst>
      <p:ext uri="{BB962C8B-B14F-4D97-AF65-F5344CB8AC3E}">
        <p14:creationId xmlns:p14="http://schemas.microsoft.com/office/powerpoint/2010/main" val="384333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F732EB6B-62F9-810C-BF67-BAA9C70A600C}"/>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6876835A-3971-86C8-DE92-536508049B97}"/>
              </a:ext>
            </a:extLst>
          </p:cNvPr>
          <p:cNvSpPr/>
          <p:nvPr/>
        </p:nvSpPr>
        <p:spPr>
          <a:xfrm>
            <a:off x="187926" y="1001633"/>
            <a:ext cx="6482147" cy="632679"/>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Read through the planned schedule for this subcontractor and work out whether the work has been done on time.</a:t>
            </a:r>
            <a:endParaRPr i="0" u="none" strike="noStrike" cap="none" dirty="0">
              <a:solidFill>
                <a:srgbClr val="130E3C"/>
              </a:solidFill>
              <a:latin typeface="Arial Rounded MT Bold" panose="020F0704030504030204" pitchFamily="34" charset="0"/>
              <a:ea typeface="Arial Rounded"/>
              <a:cs typeface="Arial Rounded"/>
              <a:sym typeface="Arial Rounded"/>
            </a:endParaRPr>
          </a:p>
        </p:txBody>
      </p:sp>
      <p:sp>
        <p:nvSpPr>
          <p:cNvPr id="87" name="Google Shape;87;p1">
            <a:extLst>
              <a:ext uri="{FF2B5EF4-FFF2-40B4-BE49-F238E27FC236}">
                <a16:creationId xmlns:a16="http://schemas.microsoft.com/office/drawing/2014/main" id="{7B3E83B1-A0F2-DCB2-37D6-472FA783B459}"/>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25440A55-E4A6-F0F6-1752-83A77830153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E031C13A-FCF8-6EF8-B2B7-352BE9C11DDC}"/>
              </a:ext>
            </a:extLst>
          </p:cNvPr>
          <p:cNvSpPr txBox="1"/>
          <p:nvPr/>
        </p:nvSpPr>
        <p:spPr>
          <a:xfrm>
            <a:off x="175615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Day 4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3 – </a:t>
            </a:r>
            <a:r>
              <a:rPr lang="en-GB" sz="1600" i="0" u="none" strike="noStrike" cap="none">
                <a:solidFill>
                  <a:srgbClr val="130E3C"/>
                </a:solidFill>
                <a:latin typeface="Arial Rounded MT Bold" panose="020F0704030504030204" pitchFamily="34" charset="0"/>
                <a:ea typeface="Arial Rounded"/>
                <a:cs typeface="Arial Rounded"/>
                <a:sym typeface="Arial Rounded"/>
              </a:rPr>
              <a:t>Invoice approval </a:t>
            </a:r>
            <a:endParaRPr sz="1050"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F6D8DF1A-98E4-0C8A-4E89-DBA1549C0680}"/>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BC24D291-925A-C094-A674-613A6A767CFD}"/>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FBC4137F-3C4D-FF48-2455-B828B83AEF84}"/>
              </a:ext>
            </a:extLst>
          </p:cNvPr>
          <p:cNvSpPr/>
          <p:nvPr/>
        </p:nvSpPr>
        <p:spPr>
          <a:xfrm>
            <a:off x="187926" y="1749800"/>
            <a:ext cx="6482147" cy="7790814"/>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GB" b="1" dirty="0">
              <a:solidFill>
                <a:srgbClr val="130E3C"/>
              </a:solidFill>
              <a:latin typeface="Arial Rounded MT Bold" panose="020F0704030504030204" pitchFamily="34" charset="0"/>
            </a:endParaRPr>
          </a:p>
          <a:p>
            <a:pPr algn="ctr"/>
            <a:endParaRPr lang="en-GB" b="1" dirty="0">
              <a:solidFill>
                <a:schemeClr val="accent5"/>
              </a:solidFill>
              <a:latin typeface="Arial Rounded MT Bold" panose="020F0704030504030204" pitchFamily="34" charset="0"/>
            </a:endParaRPr>
          </a:p>
          <a:p>
            <a:pPr algn="ctr"/>
            <a:r>
              <a:rPr lang="en-GB" b="1" dirty="0">
                <a:solidFill>
                  <a:srgbClr val="130E3C"/>
                </a:solidFill>
                <a:latin typeface="Arial Rounded MT Bold" panose="020F0704030504030204" pitchFamily="34" charset="0"/>
              </a:rPr>
              <a:t>Window frame installation schedule </a:t>
            </a:r>
          </a:p>
          <a:p>
            <a:pPr algn="ctr"/>
            <a:endParaRPr lang="en-GB" b="1"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Day 1 – 10</a:t>
            </a:r>
            <a:r>
              <a:rPr lang="en-GB" b="1" baseline="30000" dirty="0">
                <a:solidFill>
                  <a:srgbClr val="130E3C"/>
                </a:solidFill>
                <a:latin typeface="Arial Rounded MT Bold" panose="020F0704030504030204" pitchFamily="34" charset="0"/>
              </a:rPr>
              <a:t>th</a:t>
            </a:r>
            <a:r>
              <a:rPr lang="en-GB" b="1" dirty="0">
                <a:solidFill>
                  <a:srgbClr val="130E3C"/>
                </a:solidFill>
                <a:latin typeface="Arial Rounded MT Bold" panose="020F0704030504030204" pitchFamily="34" charset="0"/>
              </a:rPr>
              <a:t> December </a:t>
            </a:r>
          </a:p>
          <a:p>
            <a:r>
              <a:rPr lang="en-GB" dirty="0">
                <a:solidFill>
                  <a:srgbClr val="130E3C"/>
                </a:solidFill>
                <a:latin typeface="Arial Rounded MT Bold" panose="020F0704030504030204" pitchFamily="34" charset="0"/>
              </a:rPr>
              <a:t>08:00 – 09:00 → Unload materials and tools</a:t>
            </a:r>
          </a:p>
          <a:p>
            <a:r>
              <a:rPr lang="en-GB" dirty="0">
                <a:solidFill>
                  <a:srgbClr val="130E3C"/>
                </a:solidFill>
                <a:latin typeface="Arial Rounded MT Bold" panose="020F0704030504030204" pitchFamily="34" charset="0"/>
              </a:rPr>
              <a:t>09:00 – 12:30 → Fit 3 window frames</a:t>
            </a:r>
          </a:p>
          <a:p>
            <a:r>
              <a:rPr lang="en-GB" dirty="0">
                <a:solidFill>
                  <a:srgbClr val="130E3C"/>
                </a:solidFill>
                <a:latin typeface="Arial Rounded MT Bold" panose="020F0704030504030204" pitchFamily="34" charset="0"/>
              </a:rPr>
              <a:t>12:30 – 13:30 → Lunch</a:t>
            </a:r>
          </a:p>
          <a:p>
            <a:r>
              <a:rPr lang="en-GB" dirty="0">
                <a:solidFill>
                  <a:srgbClr val="130E3C"/>
                </a:solidFill>
                <a:latin typeface="Arial Rounded MT Bold" panose="020F0704030504030204" pitchFamily="34" charset="0"/>
              </a:rPr>
              <a:t>13:30 – 16:30 → Fit 2 more window frames</a:t>
            </a:r>
          </a:p>
          <a:p>
            <a:endParaRPr lang="en-GB"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Day 2 – 11</a:t>
            </a:r>
            <a:r>
              <a:rPr lang="en-GB" b="1" baseline="30000" dirty="0">
                <a:solidFill>
                  <a:srgbClr val="130E3C"/>
                </a:solidFill>
                <a:latin typeface="Arial Rounded MT Bold" panose="020F0704030504030204" pitchFamily="34" charset="0"/>
              </a:rPr>
              <a:t>th</a:t>
            </a:r>
            <a:r>
              <a:rPr lang="en-GB" b="1" dirty="0">
                <a:solidFill>
                  <a:srgbClr val="130E3C"/>
                </a:solidFill>
                <a:latin typeface="Arial Rounded MT Bold" panose="020F0704030504030204" pitchFamily="34" charset="0"/>
              </a:rPr>
              <a:t> December</a:t>
            </a:r>
          </a:p>
          <a:p>
            <a:r>
              <a:rPr lang="en-GB" dirty="0">
                <a:solidFill>
                  <a:srgbClr val="130E3C"/>
                </a:solidFill>
                <a:latin typeface="Arial Rounded MT Bold" panose="020F0704030504030204" pitchFamily="34" charset="0"/>
              </a:rPr>
              <a:t>08:00 – 12:00 → Fit 3 window frames</a:t>
            </a:r>
          </a:p>
          <a:p>
            <a:r>
              <a:rPr lang="en-GB" dirty="0">
                <a:solidFill>
                  <a:srgbClr val="130E3C"/>
                </a:solidFill>
                <a:latin typeface="Arial Rounded MT Bold" panose="020F0704030504030204" pitchFamily="34" charset="0"/>
              </a:rPr>
              <a:t>12:00 – 13:00 → Lunch</a:t>
            </a:r>
          </a:p>
          <a:p>
            <a:r>
              <a:rPr lang="en-GB" dirty="0">
                <a:solidFill>
                  <a:srgbClr val="130E3C"/>
                </a:solidFill>
                <a:latin typeface="Arial Rounded MT Bold" panose="020F0704030504030204" pitchFamily="34" charset="0"/>
              </a:rPr>
              <a:t>13:00 – 16:30 → Fit 2 more window frames</a:t>
            </a:r>
          </a:p>
          <a:p>
            <a:endParaRPr lang="en-GB" b="1"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Day 3 – 12</a:t>
            </a:r>
            <a:r>
              <a:rPr lang="en-GB" b="1" baseline="30000" dirty="0">
                <a:solidFill>
                  <a:srgbClr val="130E3C"/>
                </a:solidFill>
                <a:latin typeface="Arial Rounded MT Bold" panose="020F0704030504030204" pitchFamily="34" charset="0"/>
              </a:rPr>
              <a:t>th</a:t>
            </a:r>
            <a:r>
              <a:rPr lang="en-GB" b="1" dirty="0">
                <a:solidFill>
                  <a:srgbClr val="130E3C"/>
                </a:solidFill>
                <a:latin typeface="Arial Rounded MT Bold" panose="020F0704030504030204" pitchFamily="34" charset="0"/>
              </a:rPr>
              <a:t> December </a:t>
            </a:r>
          </a:p>
          <a:p>
            <a:r>
              <a:rPr lang="en-GB" dirty="0">
                <a:solidFill>
                  <a:srgbClr val="130E3C"/>
                </a:solidFill>
                <a:latin typeface="Arial Rounded MT Bold" panose="020F0704030504030204" pitchFamily="34" charset="0"/>
              </a:rPr>
              <a:t>08:00 – 12:00 → Fit 3 window frames</a:t>
            </a:r>
          </a:p>
          <a:p>
            <a:r>
              <a:rPr lang="en-GB" dirty="0">
                <a:solidFill>
                  <a:srgbClr val="130E3C"/>
                </a:solidFill>
                <a:latin typeface="Arial Rounded MT Bold" panose="020F0704030504030204" pitchFamily="34" charset="0"/>
              </a:rPr>
              <a:t>12:00 – 13:00 → Lunch</a:t>
            </a:r>
          </a:p>
          <a:p>
            <a:r>
              <a:rPr lang="en-GB" dirty="0">
                <a:solidFill>
                  <a:srgbClr val="130E3C"/>
                </a:solidFill>
                <a:latin typeface="Arial Rounded MT Bold" panose="020F0704030504030204" pitchFamily="34" charset="0"/>
              </a:rPr>
              <a:t>13:00 – 16:00 → Quality check and briefing for next week</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pPr marL="342900" indent="-342900">
              <a:buAutoNum type="arabicPeriod"/>
            </a:pPr>
            <a:r>
              <a:rPr lang="en-GB" dirty="0">
                <a:solidFill>
                  <a:srgbClr val="130E3C"/>
                </a:solidFill>
                <a:latin typeface="Arial Rounded MT Bold" panose="020F0704030504030204" pitchFamily="34" charset="0"/>
              </a:rPr>
              <a:t>By midday Day 1, were the subcontractors on schedule? </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a:t>
            </a:r>
          </a:p>
          <a:p>
            <a:pPr marL="342900" indent="-342900">
              <a:buAutoNum type="arabicPeriod"/>
            </a:pPr>
            <a:r>
              <a:rPr lang="en-GB" dirty="0">
                <a:solidFill>
                  <a:srgbClr val="130E3C"/>
                </a:solidFill>
                <a:latin typeface="Arial Rounded MT Bold" panose="020F0704030504030204" pitchFamily="34" charset="0"/>
              </a:rPr>
              <a:t>How many window frames were planned to be fitted by the end of Day 2?</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a:t>
            </a:r>
          </a:p>
          <a:p>
            <a:pPr marL="342900" indent="-342900">
              <a:buAutoNum type="arabicPeriod"/>
            </a:pPr>
            <a:r>
              <a:rPr lang="en-GB" dirty="0">
                <a:solidFill>
                  <a:srgbClr val="130E3C"/>
                </a:solidFill>
                <a:latin typeface="Arial Rounded MT Bold" panose="020F0704030504030204" pitchFamily="34" charset="0"/>
              </a:rPr>
              <a:t>Before the quality check on Day 3, how many window frames should have been fitted? </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a:t>
            </a:r>
          </a:p>
          <a:p>
            <a:pPr marL="342900" indent="-342900">
              <a:buAutoNum type="arabicPeriod"/>
            </a:pPr>
            <a:r>
              <a:rPr lang="en-GB" dirty="0">
                <a:solidFill>
                  <a:srgbClr val="130E3C"/>
                </a:solidFill>
                <a:latin typeface="Arial Rounded MT Bold" panose="020F0704030504030204" pitchFamily="34" charset="0"/>
              </a:rPr>
              <a:t>Did the subcontractors end Day 3 on or behind schedule?</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a:t>
            </a:r>
          </a:p>
          <a:p>
            <a:pPr marL="342900" indent="-342900">
              <a:buAutoNum type="arabicPeriod"/>
            </a:pPr>
            <a:r>
              <a:rPr lang="en-GB" dirty="0">
                <a:solidFill>
                  <a:srgbClr val="130E3C"/>
                </a:solidFill>
                <a:latin typeface="Arial Rounded MT Bold" panose="020F0704030504030204" pitchFamily="34" charset="0"/>
              </a:rPr>
              <a:t>What work, if any, was left incomplete by the end of Day 3? </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a:t>
            </a:r>
          </a:p>
          <a:p>
            <a:pPr marL="342900" indent="-342900">
              <a:buAutoNum type="arabicPeriod"/>
            </a:pPr>
            <a:r>
              <a:rPr lang="en-GB" dirty="0">
                <a:solidFill>
                  <a:srgbClr val="130E3C"/>
                </a:solidFill>
                <a:latin typeface="Arial Rounded MT Bold" panose="020F0704030504030204" pitchFamily="34" charset="0"/>
              </a:rPr>
              <a:t>If the subcontractor continued at the same rate, predict how long you think it would take to fit 15 more window frames.</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a:t>
            </a:r>
            <a:br>
              <a:rPr lang="en-GB" dirty="0">
                <a:solidFill>
                  <a:srgbClr val="130E3C"/>
                </a:solidFill>
                <a:latin typeface="Arial Rounded MT Bold" panose="020F0704030504030204" pitchFamily="34" charset="0"/>
              </a:rPr>
            </a:br>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298578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729CA10A-41FD-C43C-A630-B269D9B03A5C}"/>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515C699F-842A-69D6-05E4-858A3445069A}"/>
              </a:ext>
            </a:extLst>
          </p:cNvPr>
          <p:cNvSpPr/>
          <p:nvPr/>
        </p:nvSpPr>
        <p:spPr>
          <a:xfrm>
            <a:off x="187926" y="1001634"/>
            <a:ext cx="6482147" cy="888972"/>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Use your answers from page 3 to complete the approval section of the invoice below. The prices have all been input for you; you do not need to calculate them. This form will be sent to the subcontractor and finance team.</a:t>
            </a:r>
            <a:endParaRPr i="0" u="none" strike="noStrike" cap="none" dirty="0">
              <a:solidFill>
                <a:srgbClr val="130E3C"/>
              </a:solidFill>
              <a:latin typeface="Arial Rounded MT Bold" panose="020F0704030504030204" pitchFamily="34" charset="0"/>
              <a:ea typeface="Arial Rounded"/>
              <a:cs typeface="Arial Rounded"/>
              <a:sym typeface="Arial Rounded"/>
            </a:endParaRPr>
          </a:p>
        </p:txBody>
      </p:sp>
      <p:sp>
        <p:nvSpPr>
          <p:cNvPr id="87" name="Google Shape;87;p1">
            <a:extLst>
              <a:ext uri="{FF2B5EF4-FFF2-40B4-BE49-F238E27FC236}">
                <a16:creationId xmlns:a16="http://schemas.microsoft.com/office/drawing/2014/main" id="{EBBDC5C6-A9A9-4832-2BA3-F15668D006B3}"/>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8E8C9A78-2651-2217-C26E-ACD684085B6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9C062E0A-8C06-8446-4A74-A6C3C62250D3}"/>
              </a:ext>
            </a:extLst>
          </p:cNvPr>
          <p:cNvSpPr txBox="1"/>
          <p:nvPr/>
        </p:nvSpPr>
        <p:spPr>
          <a:xfrm>
            <a:off x="175615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Day 4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3 – </a:t>
            </a:r>
            <a:r>
              <a:rPr lang="en-GB" sz="1600" i="0" u="none" strike="noStrike" cap="none">
                <a:solidFill>
                  <a:srgbClr val="130E3C"/>
                </a:solidFill>
                <a:latin typeface="Arial Rounded MT Bold" panose="020F0704030504030204" pitchFamily="34" charset="0"/>
                <a:ea typeface="Arial Rounded"/>
                <a:cs typeface="Arial Rounded"/>
                <a:sym typeface="Arial Rounded"/>
              </a:rPr>
              <a:t>Invoice approval </a:t>
            </a:r>
            <a:endParaRPr sz="1050"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24D85479-0222-4925-FF78-CA5CE3D6D094}"/>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A0E7BC0C-7CED-FCE3-214A-A40AABDB0787}"/>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59FBEFC4-2349-4B34-80F3-325A26F2025A}"/>
              </a:ext>
            </a:extLst>
          </p:cNvPr>
          <p:cNvSpPr/>
          <p:nvPr/>
        </p:nvSpPr>
        <p:spPr>
          <a:xfrm>
            <a:off x="187926" y="1974472"/>
            <a:ext cx="6482147" cy="7566141"/>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GB" b="1" dirty="0">
              <a:solidFill>
                <a:srgbClr val="130E3C"/>
              </a:solidFill>
              <a:latin typeface="Arial Rounded MT Bold" panose="020F0704030504030204" pitchFamily="34" charset="0"/>
            </a:endParaRPr>
          </a:p>
          <a:p>
            <a:pPr algn="ctr"/>
            <a:endParaRPr lang="en-GB" b="1" dirty="0">
              <a:solidFill>
                <a:schemeClr val="accent5"/>
              </a:solidFill>
              <a:latin typeface="Arial Rounded MT Bold" panose="020F0704030504030204" pitchFamily="34" charset="0"/>
            </a:endParaRPr>
          </a:p>
          <a:p>
            <a:pPr algn="ctr"/>
            <a:r>
              <a:rPr lang="en-GB" b="1" dirty="0">
                <a:solidFill>
                  <a:srgbClr val="130E3C"/>
                </a:solidFill>
                <a:latin typeface="Arial Rounded MT Bold" panose="020F0704030504030204" pitchFamily="34" charset="0"/>
              </a:rPr>
              <a:t>Invoice approval form</a:t>
            </a:r>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Project name: 17 Columbus Courtyard</a:t>
            </a:r>
          </a:p>
          <a:p>
            <a:r>
              <a:rPr lang="en-GB" dirty="0">
                <a:solidFill>
                  <a:srgbClr val="130E3C"/>
                </a:solidFill>
                <a:latin typeface="Arial Rounded MT Bold" panose="020F0704030504030204" pitchFamily="34" charset="0"/>
              </a:rPr>
              <a:t>Invoice number: LG283-943-X</a:t>
            </a:r>
          </a:p>
          <a:p>
            <a:r>
              <a:rPr lang="en-GB" dirty="0">
                <a:solidFill>
                  <a:srgbClr val="130E3C"/>
                </a:solidFill>
                <a:latin typeface="Arial Rounded MT Bold" panose="020F0704030504030204" pitchFamily="34" charset="0"/>
              </a:rPr>
              <a:t>Invoice date: 12</a:t>
            </a:r>
            <a:r>
              <a:rPr lang="en-GB" baseline="30000" dirty="0">
                <a:solidFill>
                  <a:srgbClr val="130E3C"/>
                </a:solidFill>
                <a:latin typeface="Arial Rounded MT Bold" panose="020F0704030504030204" pitchFamily="34" charset="0"/>
              </a:rPr>
              <a:t>th</a:t>
            </a:r>
            <a:r>
              <a:rPr lang="en-GB" dirty="0">
                <a:solidFill>
                  <a:srgbClr val="130E3C"/>
                </a:solidFill>
                <a:latin typeface="Arial Rounded MT Bold" panose="020F0704030504030204" pitchFamily="34" charset="0"/>
              </a:rPr>
              <a:t> December 2025 </a:t>
            </a:r>
          </a:p>
          <a:p>
            <a:r>
              <a:rPr lang="en-GB" dirty="0">
                <a:solidFill>
                  <a:srgbClr val="130E3C"/>
                </a:solidFill>
                <a:latin typeface="Arial Rounded MT Bold" panose="020F0704030504030204" pitchFamily="34" charset="0"/>
              </a:rPr>
              <a:t>Subcontractor: Skyline Window Fitting</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Approval</a:t>
            </a:r>
          </a:p>
          <a:p>
            <a:r>
              <a:rPr lang="en-GB" dirty="0">
                <a:solidFill>
                  <a:srgbClr val="130E3C"/>
                </a:solidFill>
                <a:latin typeface="Arial Rounded MT Bold" panose="020F0704030504030204" pitchFamily="34" charset="0"/>
              </a:rPr>
              <a:t>Verified by (name/position): ___________________________</a:t>
            </a:r>
          </a:p>
          <a:p>
            <a:r>
              <a:rPr lang="en-GB" dirty="0">
                <a:solidFill>
                  <a:srgbClr val="130E3C"/>
                </a:solidFill>
                <a:latin typeface="Arial Rounded MT Bold" panose="020F0704030504030204" pitchFamily="34" charset="0"/>
              </a:rPr>
              <a:t>Date verified: 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Approval status:</a:t>
            </a:r>
          </a:p>
          <a:p>
            <a:r>
              <a:rPr lang="en-GB" dirty="0">
                <a:solidFill>
                  <a:srgbClr val="130E3C"/>
                </a:solidFill>
                <a:latin typeface="Arial Rounded MT Bold" panose="020F0704030504030204" pitchFamily="34" charset="0"/>
              </a:rPr>
              <a:t>☐ Approved for payment</a:t>
            </a:r>
          </a:p>
          <a:p>
            <a:r>
              <a:rPr lang="en-GB" dirty="0">
                <a:solidFill>
                  <a:srgbClr val="130E3C"/>
                </a:solidFill>
                <a:latin typeface="Arial Rounded MT Bold" panose="020F0704030504030204" pitchFamily="34" charset="0"/>
              </a:rPr>
              <a:t>☐ Requires correction/clarification</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Notes to subcontractor: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Signature: _________________________</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a typeface="Arial Rounded"/>
              <a:cs typeface="Arial Rounded"/>
              <a:sym typeface="Arial Rounded"/>
            </a:endParaRPr>
          </a:p>
        </p:txBody>
      </p:sp>
      <p:graphicFrame>
        <p:nvGraphicFramePr>
          <p:cNvPr id="3" name="Table 2">
            <a:extLst>
              <a:ext uri="{FF2B5EF4-FFF2-40B4-BE49-F238E27FC236}">
                <a16:creationId xmlns:a16="http://schemas.microsoft.com/office/drawing/2014/main" id="{B01ADFA8-8213-522C-A1A3-205D335D299D}"/>
              </a:ext>
            </a:extLst>
          </p:cNvPr>
          <p:cNvGraphicFramePr>
            <a:graphicFrameLocks noGrp="1"/>
          </p:cNvGraphicFramePr>
          <p:nvPr>
            <p:extLst>
              <p:ext uri="{D42A27DB-BD31-4B8C-83A1-F6EECF244321}">
                <p14:modId xmlns:p14="http://schemas.microsoft.com/office/powerpoint/2010/main" val="1219317305"/>
              </p:ext>
            </p:extLst>
          </p:nvPr>
        </p:nvGraphicFramePr>
        <p:xfrm>
          <a:off x="300251" y="3429000"/>
          <a:ext cx="6250676" cy="2743200"/>
        </p:xfrm>
        <a:graphic>
          <a:graphicData uri="http://schemas.openxmlformats.org/drawingml/2006/table">
            <a:tbl>
              <a:tblPr firstRow="1" bandRow="1">
                <a:tableStyleId>{5940675A-B579-460E-94D1-54222C63F5DA}</a:tableStyleId>
              </a:tblPr>
              <a:tblGrid>
                <a:gridCol w="2593074">
                  <a:extLst>
                    <a:ext uri="{9D8B030D-6E8A-4147-A177-3AD203B41FA5}">
                      <a16:colId xmlns:a16="http://schemas.microsoft.com/office/drawing/2014/main" val="2860217823"/>
                    </a:ext>
                  </a:extLst>
                </a:gridCol>
                <a:gridCol w="996287">
                  <a:extLst>
                    <a:ext uri="{9D8B030D-6E8A-4147-A177-3AD203B41FA5}">
                      <a16:colId xmlns:a16="http://schemas.microsoft.com/office/drawing/2014/main" val="2855665767"/>
                    </a:ext>
                  </a:extLst>
                </a:gridCol>
                <a:gridCol w="1296537">
                  <a:extLst>
                    <a:ext uri="{9D8B030D-6E8A-4147-A177-3AD203B41FA5}">
                      <a16:colId xmlns:a16="http://schemas.microsoft.com/office/drawing/2014/main" val="3492851120"/>
                    </a:ext>
                  </a:extLst>
                </a:gridCol>
                <a:gridCol w="1364778">
                  <a:extLst>
                    <a:ext uri="{9D8B030D-6E8A-4147-A177-3AD203B41FA5}">
                      <a16:colId xmlns:a16="http://schemas.microsoft.com/office/drawing/2014/main" val="4209899761"/>
                    </a:ext>
                  </a:extLst>
                </a:gridCol>
              </a:tblGrid>
              <a:tr h="370840">
                <a:tc>
                  <a:txBody>
                    <a:bodyPr/>
                    <a:lstStyle/>
                    <a:p>
                      <a:r>
                        <a:rPr lang="en-GB" b="1" dirty="0">
                          <a:solidFill>
                            <a:srgbClr val="130E3C"/>
                          </a:solidFill>
                          <a:latin typeface="Arial Rounded MT Bold" panose="020F0704030504030204" pitchFamily="34" charset="0"/>
                        </a:rPr>
                        <a:t>Description of work </a:t>
                      </a:r>
                    </a:p>
                  </a:txBody>
                  <a:tcPr/>
                </a:tc>
                <a:tc>
                  <a:txBody>
                    <a:bodyPr/>
                    <a:lstStyle/>
                    <a:p>
                      <a:r>
                        <a:rPr lang="en-GB" b="1" dirty="0">
                          <a:solidFill>
                            <a:srgbClr val="130E3C"/>
                          </a:solidFill>
                          <a:latin typeface="Arial Rounded MT Bold" panose="020F0704030504030204" pitchFamily="34" charset="0"/>
                        </a:rPr>
                        <a:t>Quantity</a:t>
                      </a:r>
                    </a:p>
                  </a:txBody>
                  <a:tcPr/>
                </a:tc>
                <a:tc>
                  <a:txBody>
                    <a:bodyPr/>
                    <a:lstStyle/>
                    <a:p>
                      <a:r>
                        <a:rPr lang="en-GB" b="1" dirty="0">
                          <a:solidFill>
                            <a:srgbClr val="130E3C"/>
                          </a:solidFill>
                          <a:latin typeface="Arial Rounded MT Bold" panose="020F0704030504030204" pitchFamily="34" charset="0"/>
                        </a:rPr>
                        <a:t>Unit cost (£)</a:t>
                      </a:r>
                    </a:p>
                  </a:txBody>
                  <a:tcPr/>
                </a:tc>
                <a:tc>
                  <a:txBody>
                    <a:bodyPr/>
                    <a:lstStyle/>
                    <a:p>
                      <a:r>
                        <a:rPr lang="en-GB" b="1" dirty="0">
                          <a:solidFill>
                            <a:srgbClr val="130E3C"/>
                          </a:solidFill>
                          <a:latin typeface="Arial Rounded MT Bold" panose="020F0704030504030204" pitchFamily="34" charset="0"/>
                        </a:rPr>
                        <a:t>Total cost (£) </a:t>
                      </a:r>
                    </a:p>
                  </a:txBody>
                  <a:tcPr/>
                </a:tc>
                <a:extLst>
                  <a:ext uri="{0D108BD9-81ED-4DB2-BD59-A6C34878D82A}">
                    <a16:rowId xmlns:a16="http://schemas.microsoft.com/office/drawing/2014/main" val="3818450500"/>
                  </a:ext>
                </a:extLst>
              </a:tr>
              <a:tr h="370840">
                <a:tc>
                  <a:txBody>
                    <a:bodyPr/>
                    <a:lstStyle/>
                    <a:p>
                      <a:r>
                        <a:rPr lang="en-GB" dirty="0">
                          <a:solidFill>
                            <a:srgbClr val="130E3C"/>
                          </a:solidFill>
                          <a:latin typeface="Arial Rounded MT Bold" panose="020F0704030504030204" pitchFamily="34" charset="0"/>
                        </a:rPr>
                        <a:t>Supply and fit window frames</a:t>
                      </a:r>
                    </a:p>
                  </a:txBody>
                  <a:tcPr/>
                </a:tc>
                <a:tc>
                  <a:txBody>
                    <a:bodyPr/>
                    <a:lstStyle/>
                    <a:p>
                      <a:r>
                        <a:rPr lang="en-GB" dirty="0">
                          <a:solidFill>
                            <a:srgbClr val="130E3C"/>
                          </a:solidFill>
                          <a:latin typeface="Arial Rounded MT Bold" panose="020F0704030504030204" pitchFamily="34" charset="0"/>
                        </a:rPr>
                        <a:t>13</a:t>
                      </a:r>
                    </a:p>
                  </a:txBody>
                  <a:tcPr/>
                </a:tc>
                <a:tc>
                  <a:txBody>
                    <a:bodyPr/>
                    <a:lstStyle/>
                    <a:p>
                      <a:r>
                        <a:rPr lang="en-GB" dirty="0">
                          <a:solidFill>
                            <a:srgbClr val="130E3C"/>
                          </a:solidFill>
                          <a:latin typeface="Arial Rounded MT Bold" panose="020F0704030504030204" pitchFamily="34" charset="0"/>
                        </a:rPr>
                        <a:t>150</a:t>
                      </a:r>
                    </a:p>
                  </a:txBody>
                  <a:tcPr/>
                </a:tc>
                <a:tc>
                  <a:txBody>
                    <a:bodyPr/>
                    <a:lstStyle/>
                    <a:p>
                      <a:r>
                        <a:rPr lang="en-GB" dirty="0">
                          <a:solidFill>
                            <a:srgbClr val="130E3C"/>
                          </a:solidFill>
                          <a:latin typeface="Arial Rounded MT Bold" panose="020F0704030504030204" pitchFamily="34" charset="0"/>
                        </a:rPr>
                        <a:t>1950</a:t>
                      </a:r>
                    </a:p>
                  </a:txBody>
                  <a:tcPr/>
                </a:tc>
                <a:extLst>
                  <a:ext uri="{0D108BD9-81ED-4DB2-BD59-A6C34878D82A}">
                    <a16:rowId xmlns:a16="http://schemas.microsoft.com/office/drawing/2014/main" val="3920617598"/>
                  </a:ext>
                </a:extLst>
              </a:tr>
              <a:tr h="370840">
                <a:tc>
                  <a:txBody>
                    <a:bodyPr/>
                    <a:lstStyle/>
                    <a:p>
                      <a:r>
                        <a:rPr lang="en-GB" dirty="0">
                          <a:solidFill>
                            <a:srgbClr val="130E3C"/>
                          </a:solidFill>
                          <a:latin typeface="Arial Rounded MT Bold" panose="020F0704030504030204" pitchFamily="34" charset="0"/>
                        </a:rPr>
                        <a:t>Labour (3 days) </a:t>
                      </a:r>
                    </a:p>
                  </a:txBody>
                  <a:tcPr/>
                </a:tc>
                <a:tc>
                  <a:txBody>
                    <a:bodyPr/>
                    <a:lstStyle/>
                    <a:p>
                      <a:r>
                        <a:rPr lang="en-GB" dirty="0">
                          <a:solidFill>
                            <a:srgbClr val="130E3C"/>
                          </a:solidFill>
                          <a:latin typeface="Arial Rounded MT Bold" panose="020F0704030504030204" pitchFamily="34" charset="0"/>
                        </a:rPr>
                        <a:t>24 hours</a:t>
                      </a:r>
                    </a:p>
                  </a:txBody>
                  <a:tcPr/>
                </a:tc>
                <a:tc>
                  <a:txBody>
                    <a:bodyPr/>
                    <a:lstStyle/>
                    <a:p>
                      <a:r>
                        <a:rPr lang="en-GB" dirty="0">
                          <a:solidFill>
                            <a:srgbClr val="130E3C"/>
                          </a:solidFill>
                          <a:latin typeface="Arial Rounded MT Bold" panose="020F0704030504030204" pitchFamily="34" charset="0"/>
                        </a:rPr>
                        <a:t>25</a:t>
                      </a:r>
                    </a:p>
                  </a:txBody>
                  <a:tcPr/>
                </a:tc>
                <a:tc>
                  <a:txBody>
                    <a:bodyPr/>
                    <a:lstStyle/>
                    <a:p>
                      <a:r>
                        <a:rPr lang="en-GB" dirty="0">
                          <a:solidFill>
                            <a:srgbClr val="130E3C"/>
                          </a:solidFill>
                          <a:latin typeface="Arial Rounded MT Bold" panose="020F0704030504030204" pitchFamily="34" charset="0"/>
                        </a:rPr>
                        <a:t>600</a:t>
                      </a:r>
                    </a:p>
                  </a:txBody>
                  <a:tcPr/>
                </a:tc>
                <a:extLst>
                  <a:ext uri="{0D108BD9-81ED-4DB2-BD59-A6C34878D82A}">
                    <a16:rowId xmlns:a16="http://schemas.microsoft.com/office/drawing/2014/main" val="1430150860"/>
                  </a:ext>
                </a:extLst>
              </a:tr>
              <a:tr h="370840">
                <a:tc>
                  <a:txBody>
                    <a:bodyPr/>
                    <a:lstStyle/>
                    <a:p>
                      <a:r>
                        <a:rPr lang="en-GB" dirty="0">
                          <a:solidFill>
                            <a:srgbClr val="130E3C"/>
                          </a:solidFill>
                          <a:latin typeface="Arial Rounded MT Bold" panose="020F0704030504030204" pitchFamily="34" charset="0"/>
                        </a:rPr>
                        <a:t>Materials </a:t>
                      </a:r>
                    </a:p>
                  </a:txBody>
                  <a:tcPr/>
                </a:tc>
                <a:tc>
                  <a:txBody>
                    <a:bodyPr/>
                    <a:lstStyle/>
                    <a:p>
                      <a:endParaRPr lang="en-GB" dirty="0">
                        <a:solidFill>
                          <a:srgbClr val="130E3C"/>
                        </a:solidFill>
                        <a:latin typeface="Arial Rounded MT Bold" panose="020F0704030504030204" pitchFamily="34" charset="0"/>
                      </a:endParaRPr>
                    </a:p>
                  </a:txBody>
                  <a:tcPr/>
                </a:tc>
                <a:tc>
                  <a:txBody>
                    <a:bodyPr/>
                    <a:lstStyle/>
                    <a:p>
                      <a:endParaRPr lang="en-GB" dirty="0">
                        <a:solidFill>
                          <a:srgbClr val="130E3C"/>
                        </a:solidFill>
                        <a:latin typeface="Arial Rounded MT Bold" panose="020F0704030504030204" pitchFamily="34" charset="0"/>
                      </a:endParaRPr>
                    </a:p>
                  </a:txBody>
                  <a:tcPr/>
                </a:tc>
                <a:tc>
                  <a:txBody>
                    <a:bodyPr/>
                    <a:lstStyle/>
                    <a:p>
                      <a:r>
                        <a:rPr lang="en-GB" dirty="0">
                          <a:solidFill>
                            <a:srgbClr val="130E3C"/>
                          </a:solidFill>
                          <a:latin typeface="Arial Rounded MT Bold" panose="020F0704030504030204" pitchFamily="34" charset="0"/>
                        </a:rPr>
                        <a:t>100</a:t>
                      </a:r>
                    </a:p>
                  </a:txBody>
                  <a:tcPr/>
                </a:tc>
                <a:extLst>
                  <a:ext uri="{0D108BD9-81ED-4DB2-BD59-A6C34878D82A}">
                    <a16:rowId xmlns:a16="http://schemas.microsoft.com/office/drawing/2014/main" val="778563553"/>
                  </a:ext>
                </a:extLst>
              </a:tr>
              <a:tr h="370840">
                <a:tc>
                  <a:txBody>
                    <a:bodyPr/>
                    <a:lstStyle/>
                    <a:p>
                      <a:r>
                        <a:rPr lang="en-GB" dirty="0">
                          <a:solidFill>
                            <a:srgbClr val="130E3C"/>
                          </a:solidFill>
                          <a:latin typeface="Arial Rounded MT Bold" panose="020F0704030504030204" pitchFamily="34" charset="0"/>
                        </a:rPr>
                        <a:t>Subtotal</a:t>
                      </a:r>
                    </a:p>
                  </a:txBody>
                  <a:tcPr/>
                </a:tc>
                <a:tc>
                  <a:txBody>
                    <a:bodyPr/>
                    <a:lstStyle/>
                    <a:p>
                      <a:endParaRPr lang="en-GB" dirty="0">
                        <a:solidFill>
                          <a:srgbClr val="130E3C"/>
                        </a:solidFill>
                        <a:latin typeface="Arial Rounded MT Bold" panose="020F0704030504030204" pitchFamily="34" charset="0"/>
                      </a:endParaRPr>
                    </a:p>
                  </a:txBody>
                  <a:tcPr/>
                </a:tc>
                <a:tc>
                  <a:txBody>
                    <a:bodyPr/>
                    <a:lstStyle/>
                    <a:p>
                      <a:endParaRPr lang="en-GB" dirty="0">
                        <a:solidFill>
                          <a:srgbClr val="130E3C"/>
                        </a:solidFill>
                        <a:latin typeface="Arial Rounded MT Bold" panose="020F0704030504030204" pitchFamily="34" charset="0"/>
                      </a:endParaRPr>
                    </a:p>
                  </a:txBody>
                  <a:tcPr/>
                </a:tc>
                <a:tc>
                  <a:txBody>
                    <a:bodyPr/>
                    <a:lstStyle/>
                    <a:p>
                      <a:r>
                        <a:rPr lang="en-GB" dirty="0">
                          <a:solidFill>
                            <a:srgbClr val="130E3C"/>
                          </a:solidFill>
                          <a:latin typeface="Arial Rounded MT Bold" panose="020F0704030504030204" pitchFamily="34" charset="0"/>
                        </a:rPr>
                        <a:t>2,650</a:t>
                      </a:r>
                    </a:p>
                  </a:txBody>
                  <a:tcPr/>
                </a:tc>
                <a:extLst>
                  <a:ext uri="{0D108BD9-81ED-4DB2-BD59-A6C34878D82A}">
                    <a16:rowId xmlns:a16="http://schemas.microsoft.com/office/drawing/2014/main" val="1623435703"/>
                  </a:ext>
                </a:extLst>
              </a:tr>
              <a:tr h="370840">
                <a:tc>
                  <a:txBody>
                    <a:bodyPr/>
                    <a:lstStyle/>
                    <a:p>
                      <a:r>
                        <a:rPr lang="en-GB" dirty="0">
                          <a:solidFill>
                            <a:srgbClr val="130E3C"/>
                          </a:solidFill>
                          <a:latin typeface="Arial Rounded MT Bold" panose="020F0704030504030204" pitchFamily="34" charset="0"/>
                        </a:rPr>
                        <a:t>VAT (20%)</a:t>
                      </a:r>
                    </a:p>
                  </a:txBody>
                  <a:tcPr/>
                </a:tc>
                <a:tc>
                  <a:txBody>
                    <a:bodyPr/>
                    <a:lstStyle/>
                    <a:p>
                      <a:endParaRPr lang="en-GB" dirty="0">
                        <a:solidFill>
                          <a:srgbClr val="130E3C"/>
                        </a:solidFill>
                        <a:latin typeface="Arial Rounded MT Bold" panose="020F0704030504030204" pitchFamily="34" charset="0"/>
                      </a:endParaRPr>
                    </a:p>
                  </a:txBody>
                  <a:tcPr/>
                </a:tc>
                <a:tc>
                  <a:txBody>
                    <a:bodyPr/>
                    <a:lstStyle/>
                    <a:p>
                      <a:endParaRPr lang="en-GB" dirty="0">
                        <a:solidFill>
                          <a:srgbClr val="130E3C"/>
                        </a:solidFill>
                        <a:latin typeface="Arial Rounded MT Bold" panose="020F0704030504030204" pitchFamily="34" charset="0"/>
                      </a:endParaRPr>
                    </a:p>
                  </a:txBody>
                  <a:tcPr/>
                </a:tc>
                <a:tc>
                  <a:txBody>
                    <a:bodyPr/>
                    <a:lstStyle/>
                    <a:p>
                      <a:r>
                        <a:rPr lang="en-GB" dirty="0">
                          <a:solidFill>
                            <a:srgbClr val="130E3C"/>
                          </a:solidFill>
                          <a:latin typeface="Arial Rounded MT Bold" panose="020F0704030504030204" pitchFamily="34" charset="0"/>
                        </a:rPr>
                        <a:t>530</a:t>
                      </a:r>
                    </a:p>
                  </a:txBody>
                  <a:tcPr/>
                </a:tc>
                <a:extLst>
                  <a:ext uri="{0D108BD9-81ED-4DB2-BD59-A6C34878D82A}">
                    <a16:rowId xmlns:a16="http://schemas.microsoft.com/office/drawing/2014/main" val="3031266547"/>
                  </a:ext>
                </a:extLst>
              </a:tr>
              <a:tr h="370840">
                <a:tc>
                  <a:txBody>
                    <a:bodyPr/>
                    <a:lstStyle/>
                    <a:p>
                      <a:r>
                        <a:rPr lang="en-GB" b="1" dirty="0">
                          <a:solidFill>
                            <a:srgbClr val="130E3C"/>
                          </a:solidFill>
                          <a:latin typeface="Arial Rounded MT Bold" panose="020F0704030504030204" pitchFamily="34" charset="0"/>
                        </a:rPr>
                        <a:t>Total amount due</a:t>
                      </a:r>
                    </a:p>
                  </a:txBody>
                  <a:tcPr/>
                </a:tc>
                <a:tc>
                  <a:txBody>
                    <a:bodyPr/>
                    <a:lstStyle/>
                    <a:p>
                      <a:endParaRPr lang="en-GB" b="1" dirty="0">
                        <a:solidFill>
                          <a:srgbClr val="130E3C"/>
                        </a:solidFill>
                        <a:latin typeface="Arial Rounded MT Bold" panose="020F0704030504030204" pitchFamily="34" charset="0"/>
                      </a:endParaRPr>
                    </a:p>
                  </a:txBody>
                  <a:tcPr/>
                </a:tc>
                <a:tc>
                  <a:txBody>
                    <a:bodyPr/>
                    <a:lstStyle/>
                    <a:p>
                      <a:endParaRPr lang="en-GB" b="1" dirty="0">
                        <a:solidFill>
                          <a:srgbClr val="130E3C"/>
                        </a:solidFill>
                        <a:latin typeface="Arial Rounded MT Bold" panose="020F0704030504030204" pitchFamily="34" charset="0"/>
                      </a:endParaRPr>
                    </a:p>
                  </a:txBody>
                  <a:tcPr/>
                </a:tc>
                <a:tc>
                  <a:txBody>
                    <a:bodyPr/>
                    <a:lstStyle/>
                    <a:p>
                      <a:r>
                        <a:rPr lang="en-GB" b="1" dirty="0">
                          <a:solidFill>
                            <a:srgbClr val="130E3C"/>
                          </a:solidFill>
                          <a:latin typeface="Arial Rounded MT Bold" panose="020F0704030504030204" pitchFamily="34" charset="0"/>
                        </a:rPr>
                        <a:t>3,180</a:t>
                      </a:r>
                    </a:p>
                  </a:txBody>
                  <a:tcPr/>
                </a:tc>
                <a:extLst>
                  <a:ext uri="{0D108BD9-81ED-4DB2-BD59-A6C34878D82A}">
                    <a16:rowId xmlns:a16="http://schemas.microsoft.com/office/drawing/2014/main" val="1070643762"/>
                  </a:ext>
                </a:extLst>
              </a:tr>
            </a:tbl>
          </a:graphicData>
        </a:graphic>
      </p:graphicFrame>
    </p:spTree>
    <p:extLst>
      <p:ext uri="{BB962C8B-B14F-4D97-AF65-F5344CB8AC3E}">
        <p14:creationId xmlns:p14="http://schemas.microsoft.com/office/powerpoint/2010/main" val="362618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4C7530F-A1A1-20D2-DB78-6C5C1A6C60DA}"/>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4D4C2D63-0CC1-F92B-4952-61A20E9CF84C}"/>
              </a:ext>
            </a:extLst>
          </p:cNvPr>
          <p:cNvSpPr/>
          <p:nvPr/>
        </p:nvSpPr>
        <p:spPr>
          <a:xfrm>
            <a:off x="187926" y="1001633"/>
            <a:ext cx="6482147" cy="632679"/>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Read through the planned schedule for this subcontractor and work out whether the work has been done on time.</a:t>
            </a:r>
            <a:endParaRPr i="0" u="none" strike="noStrike" cap="none" dirty="0">
              <a:solidFill>
                <a:srgbClr val="130E3C"/>
              </a:solidFill>
              <a:latin typeface="Arial Rounded MT Bold" panose="020F0704030504030204" pitchFamily="34" charset="0"/>
              <a:ea typeface="Arial Rounded"/>
              <a:cs typeface="Arial Rounded"/>
              <a:sym typeface="Arial Rounded"/>
            </a:endParaRPr>
          </a:p>
        </p:txBody>
      </p:sp>
      <p:sp>
        <p:nvSpPr>
          <p:cNvPr id="87" name="Google Shape;87;p1">
            <a:extLst>
              <a:ext uri="{FF2B5EF4-FFF2-40B4-BE49-F238E27FC236}">
                <a16:creationId xmlns:a16="http://schemas.microsoft.com/office/drawing/2014/main" id="{EED16773-75EC-981D-FECA-AB8F91C2920F}"/>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D20ACAAA-8606-1984-6EA0-4979B0037D4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C797D283-E278-025F-1BC4-B0177EEA728D}"/>
              </a:ext>
            </a:extLst>
          </p:cNvPr>
          <p:cNvSpPr txBox="1"/>
          <p:nvPr/>
        </p:nvSpPr>
        <p:spPr>
          <a:xfrm>
            <a:off x="175615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Day 4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3 – Invoice approval </a:t>
            </a:r>
            <a:r>
              <a:rPr lang="en-GB" sz="1600" i="0" u="none" strike="noStrike" cap="none" dirty="0">
                <a:solidFill>
                  <a:srgbClr val="FF0000"/>
                </a:solidFill>
                <a:latin typeface="Arial Rounded MT Bold" panose="020F0704030504030204" pitchFamily="34" charset="0"/>
                <a:ea typeface="Arial Rounded"/>
                <a:cs typeface="Arial Rounded"/>
                <a:sym typeface="Arial Rounded"/>
              </a:rPr>
              <a:t>Answers</a:t>
            </a:r>
            <a:endParaRPr sz="1050" i="0" u="none" strike="noStrike" cap="none" dirty="0">
              <a:solidFill>
                <a:srgbClr val="FF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C09A2B47-F2A9-5D21-A7FF-2665A3D82C56}"/>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C951EC66-1E00-9FEA-5FEB-6F4ECFEBF75D}"/>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8E95EBBC-4835-E0D2-C43C-90371906344D}"/>
              </a:ext>
            </a:extLst>
          </p:cNvPr>
          <p:cNvSpPr/>
          <p:nvPr/>
        </p:nvSpPr>
        <p:spPr>
          <a:xfrm>
            <a:off x="187926" y="1749800"/>
            <a:ext cx="6482147" cy="7790814"/>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GB" b="1" dirty="0">
              <a:solidFill>
                <a:srgbClr val="130E3C"/>
              </a:solidFill>
              <a:latin typeface="Arial Rounded MT Bold" panose="020F0704030504030204" pitchFamily="34" charset="0"/>
            </a:endParaRPr>
          </a:p>
          <a:p>
            <a:pPr algn="ctr"/>
            <a:endParaRPr lang="en-GB" b="1" dirty="0">
              <a:solidFill>
                <a:schemeClr val="accent5"/>
              </a:solidFill>
              <a:latin typeface="Arial Rounded MT Bold" panose="020F0704030504030204" pitchFamily="34" charset="0"/>
            </a:endParaRPr>
          </a:p>
          <a:p>
            <a:pPr algn="ctr"/>
            <a:r>
              <a:rPr lang="en-GB" b="1" dirty="0">
                <a:solidFill>
                  <a:srgbClr val="130E3C"/>
                </a:solidFill>
                <a:latin typeface="Arial Rounded MT Bold" panose="020F0704030504030204" pitchFamily="34" charset="0"/>
              </a:rPr>
              <a:t>Window frame installation schedule </a:t>
            </a:r>
          </a:p>
          <a:p>
            <a:pPr algn="ctr"/>
            <a:endParaRPr lang="en-GB" b="1"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Day 1 – 10</a:t>
            </a:r>
            <a:r>
              <a:rPr lang="en-GB" b="1" baseline="30000" dirty="0">
                <a:solidFill>
                  <a:srgbClr val="130E3C"/>
                </a:solidFill>
                <a:latin typeface="Arial Rounded MT Bold" panose="020F0704030504030204" pitchFamily="34" charset="0"/>
              </a:rPr>
              <a:t>th</a:t>
            </a:r>
            <a:r>
              <a:rPr lang="en-GB" b="1" dirty="0">
                <a:solidFill>
                  <a:srgbClr val="130E3C"/>
                </a:solidFill>
                <a:latin typeface="Arial Rounded MT Bold" panose="020F0704030504030204" pitchFamily="34" charset="0"/>
              </a:rPr>
              <a:t> December </a:t>
            </a:r>
          </a:p>
          <a:p>
            <a:r>
              <a:rPr lang="en-GB" dirty="0">
                <a:solidFill>
                  <a:srgbClr val="130E3C"/>
                </a:solidFill>
                <a:latin typeface="Arial Rounded MT Bold" panose="020F0704030504030204" pitchFamily="34" charset="0"/>
              </a:rPr>
              <a:t>08:00 – 09:00 → Unload materials and tools</a:t>
            </a:r>
          </a:p>
          <a:p>
            <a:r>
              <a:rPr lang="en-GB" dirty="0">
                <a:solidFill>
                  <a:srgbClr val="130E3C"/>
                </a:solidFill>
                <a:latin typeface="Arial Rounded MT Bold" panose="020F0704030504030204" pitchFamily="34" charset="0"/>
              </a:rPr>
              <a:t>09:00 – 12:30 → Fit 3 window frames</a:t>
            </a:r>
          </a:p>
          <a:p>
            <a:r>
              <a:rPr lang="en-GB" dirty="0">
                <a:solidFill>
                  <a:srgbClr val="130E3C"/>
                </a:solidFill>
                <a:latin typeface="Arial Rounded MT Bold" panose="020F0704030504030204" pitchFamily="34" charset="0"/>
              </a:rPr>
              <a:t>12:30 – 13:30 → Lunch</a:t>
            </a:r>
          </a:p>
          <a:p>
            <a:r>
              <a:rPr lang="en-GB" dirty="0">
                <a:solidFill>
                  <a:srgbClr val="130E3C"/>
                </a:solidFill>
                <a:latin typeface="Arial Rounded MT Bold" panose="020F0704030504030204" pitchFamily="34" charset="0"/>
              </a:rPr>
              <a:t>13:30 – 16:30 → Fit 2 more window frames</a:t>
            </a:r>
          </a:p>
          <a:p>
            <a:endParaRPr lang="en-GB"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Day 2 – 11</a:t>
            </a:r>
            <a:r>
              <a:rPr lang="en-GB" b="1" baseline="30000" dirty="0">
                <a:solidFill>
                  <a:srgbClr val="130E3C"/>
                </a:solidFill>
                <a:latin typeface="Arial Rounded MT Bold" panose="020F0704030504030204" pitchFamily="34" charset="0"/>
              </a:rPr>
              <a:t>th</a:t>
            </a:r>
            <a:r>
              <a:rPr lang="en-GB" b="1" dirty="0">
                <a:solidFill>
                  <a:srgbClr val="130E3C"/>
                </a:solidFill>
                <a:latin typeface="Arial Rounded MT Bold" panose="020F0704030504030204" pitchFamily="34" charset="0"/>
              </a:rPr>
              <a:t> December</a:t>
            </a:r>
          </a:p>
          <a:p>
            <a:r>
              <a:rPr lang="en-GB" dirty="0">
                <a:solidFill>
                  <a:srgbClr val="130E3C"/>
                </a:solidFill>
                <a:latin typeface="Arial Rounded MT Bold" panose="020F0704030504030204" pitchFamily="34" charset="0"/>
              </a:rPr>
              <a:t>08:00 – 12:00 → Fit 3 window frames</a:t>
            </a:r>
          </a:p>
          <a:p>
            <a:r>
              <a:rPr lang="en-GB" dirty="0">
                <a:solidFill>
                  <a:srgbClr val="130E3C"/>
                </a:solidFill>
                <a:latin typeface="Arial Rounded MT Bold" panose="020F0704030504030204" pitchFamily="34" charset="0"/>
              </a:rPr>
              <a:t>12:00 – 13:00 → Lunch</a:t>
            </a:r>
          </a:p>
          <a:p>
            <a:r>
              <a:rPr lang="en-GB" dirty="0">
                <a:solidFill>
                  <a:srgbClr val="130E3C"/>
                </a:solidFill>
                <a:latin typeface="Arial Rounded MT Bold" panose="020F0704030504030204" pitchFamily="34" charset="0"/>
              </a:rPr>
              <a:t>13:00 – 16:30 → Fit 2 more window frames</a:t>
            </a:r>
          </a:p>
          <a:p>
            <a:endParaRPr lang="en-GB" b="1"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Day 3 – 12</a:t>
            </a:r>
            <a:r>
              <a:rPr lang="en-GB" b="1" baseline="30000" dirty="0">
                <a:solidFill>
                  <a:srgbClr val="130E3C"/>
                </a:solidFill>
                <a:latin typeface="Arial Rounded MT Bold" panose="020F0704030504030204" pitchFamily="34" charset="0"/>
              </a:rPr>
              <a:t>th</a:t>
            </a:r>
            <a:r>
              <a:rPr lang="en-GB" b="1" dirty="0">
                <a:solidFill>
                  <a:srgbClr val="130E3C"/>
                </a:solidFill>
                <a:latin typeface="Arial Rounded MT Bold" panose="020F0704030504030204" pitchFamily="34" charset="0"/>
              </a:rPr>
              <a:t> December </a:t>
            </a:r>
          </a:p>
          <a:p>
            <a:r>
              <a:rPr lang="en-GB" dirty="0">
                <a:solidFill>
                  <a:srgbClr val="130E3C"/>
                </a:solidFill>
                <a:latin typeface="Arial Rounded MT Bold" panose="020F0704030504030204" pitchFamily="34" charset="0"/>
              </a:rPr>
              <a:t>08:00 – 12:00 → Fit 3 window frames</a:t>
            </a:r>
          </a:p>
          <a:p>
            <a:r>
              <a:rPr lang="en-GB" dirty="0">
                <a:solidFill>
                  <a:srgbClr val="130E3C"/>
                </a:solidFill>
                <a:latin typeface="Arial Rounded MT Bold" panose="020F0704030504030204" pitchFamily="34" charset="0"/>
              </a:rPr>
              <a:t>12:00 – 13:00 → Lunch</a:t>
            </a:r>
          </a:p>
          <a:p>
            <a:r>
              <a:rPr lang="en-GB" dirty="0">
                <a:solidFill>
                  <a:srgbClr val="130E3C"/>
                </a:solidFill>
                <a:latin typeface="Arial Rounded MT Bold" panose="020F0704030504030204" pitchFamily="34" charset="0"/>
              </a:rPr>
              <a:t>13:00 – 16:00 → Quality check and briefing for next week</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pPr marL="342900" indent="-342900">
              <a:buAutoNum type="arabicPeriod"/>
            </a:pPr>
            <a:r>
              <a:rPr lang="en-GB" dirty="0">
                <a:solidFill>
                  <a:srgbClr val="130E3C"/>
                </a:solidFill>
                <a:latin typeface="Arial Rounded MT Bold" panose="020F0704030504030204" pitchFamily="34" charset="0"/>
              </a:rPr>
              <a:t>By midday Day 1, were the subcontractors on schedule? </a:t>
            </a:r>
            <a:br>
              <a:rPr lang="en-GB" dirty="0">
                <a:solidFill>
                  <a:srgbClr val="130E3C"/>
                </a:solidFill>
                <a:latin typeface="Arial Rounded MT Bold" panose="020F0704030504030204" pitchFamily="34" charset="0"/>
              </a:rPr>
            </a:br>
            <a:r>
              <a:rPr lang="en-GB" dirty="0">
                <a:solidFill>
                  <a:srgbClr val="FF0000"/>
                </a:solidFill>
                <a:latin typeface="Arial Rounded MT Bold" panose="020F0704030504030204" pitchFamily="34" charset="0"/>
              </a:rPr>
              <a:t>Yes</a:t>
            </a:r>
          </a:p>
          <a:p>
            <a:pPr marL="342900" indent="-342900">
              <a:buAutoNum type="arabicPeriod"/>
            </a:pPr>
            <a:r>
              <a:rPr lang="en-GB" dirty="0">
                <a:solidFill>
                  <a:srgbClr val="130E3C"/>
                </a:solidFill>
                <a:latin typeface="Arial Rounded MT Bold" panose="020F0704030504030204" pitchFamily="34" charset="0"/>
              </a:rPr>
              <a:t>How many window frames were planned to be fitted by the end of Day 2?</a:t>
            </a:r>
            <a:br>
              <a:rPr lang="en-GB" dirty="0">
                <a:solidFill>
                  <a:srgbClr val="130E3C"/>
                </a:solidFill>
                <a:latin typeface="Arial Rounded MT Bold" panose="020F0704030504030204" pitchFamily="34" charset="0"/>
              </a:rPr>
            </a:br>
            <a:r>
              <a:rPr lang="en-GB" dirty="0">
                <a:solidFill>
                  <a:srgbClr val="FF0000"/>
                </a:solidFill>
                <a:latin typeface="Arial Rounded MT Bold" panose="020F0704030504030204" pitchFamily="34" charset="0"/>
              </a:rPr>
              <a:t>10</a:t>
            </a:r>
          </a:p>
          <a:p>
            <a:pPr marL="342900" indent="-342900">
              <a:buAutoNum type="arabicPeriod"/>
            </a:pPr>
            <a:r>
              <a:rPr lang="en-GB" dirty="0">
                <a:solidFill>
                  <a:srgbClr val="130E3C"/>
                </a:solidFill>
                <a:latin typeface="Arial Rounded MT Bold" panose="020F0704030504030204" pitchFamily="34" charset="0"/>
              </a:rPr>
              <a:t>Before the quality check on Day 3, how many window frames should have been fitted? </a:t>
            </a:r>
            <a:br>
              <a:rPr lang="en-GB" dirty="0">
                <a:solidFill>
                  <a:srgbClr val="130E3C"/>
                </a:solidFill>
                <a:latin typeface="Arial Rounded MT Bold" panose="020F0704030504030204" pitchFamily="34" charset="0"/>
              </a:rPr>
            </a:br>
            <a:r>
              <a:rPr lang="en-GB" dirty="0">
                <a:solidFill>
                  <a:srgbClr val="FF0000"/>
                </a:solidFill>
                <a:latin typeface="Arial Rounded MT Bold" panose="020F0704030504030204" pitchFamily="34" charset="0"/>
              </a:rPr>
              <a:t>13</a:t>
            </a:r>
          </a:p>
          <a:p>
            <a:pPr marL="342900" indent="-342900">
              <a:buAutoNum type="arabicPeriod"/>
            </a:pPr>
            <a:r>
              <a:rPr lang="en-GB" dirty="0">
                <a:solidFill>
                  <a:srgbClr val="130E3C"/>
                </a:solidFill>
                <a:latin typeface="Arial Rounded MT Bold" panose="020F0704030504030204" pitchFamily="34" charset="0"/>
              </a:rPr>
              <a:t>Did the subcontractors end Day 3 on or behind schedule?</a:t>
            </a:r>
            <a:br>
              <a:rPr lang="en-GB" dirty="0">
                <a:solidFill>
                  <a:srgbClr val="130E3C"/>
                </a:solidFill>
                <a:latin typeface="Arial Rounded MT Bold" panose="020F0704030504030204" pitchFamily="34" charset="0"/>
              </a:rPr>
            </a:br>
            <a:r>
              <a:rPr lang="en-GB" dirty="0">
                <a:solidFill>
                  <a:srgbClr val="FF0000"/>
                </a:solidFill>
                <a:latin typeface="Arial Rounded MT Bold" panose="020F0704030504030204" pitchFamily="34" charset="0"/>
              </a:rPr>
              <a:t>Behind schedule </a:t>
            </a:r>
          </a:p>
          <a:p>
            <a:pPr marL="342900" indent="-342900">
              <a:buAutoNum type="arabicPeriod"/>
            </a:pPr>
            <a:r>
              <a:rPr lang="en-GB" dirty="0">
                <a:solidFill>
                  <a:srgbClr val="130E3C"/>
                </a:solidFill>
                <a:latin typeface="Arial Rounded MT Bold" panose="020F0704030504030204" pitchFamily="34" charset="0"/>
              </a:rPr>
              <a:t>What work, if any, was left incomplete by the end of Day 3? </a:t>
            </a:r>
            <a:br>
              <a:rPr lang="en-GB" dirty="0">
                <a:solidFill>
                  <a:srgbClr val="130E3C"/>
                </a:solidFill>
                <a:latin typeface="Arial Rounded MT Bold" panose="020F0704030504030204" pitchFamily="34" charset="0"/>
              </a:rPr>
            </a:br>
            <a:r>
              <a:rPr lang="en-GB" dirty="0">
                <a:solidFill>
                  <a:srgbClr val="FF0000"/>
                </a:solidFill>
                <a:latin typeface="Arial Rounded MT Bold" panose="020F0704030504030204" pitchFamily="34" charset="0"/>
              </a:rPr>
              <a:t>3</a:t>
            </a:r>
            <a:r>
              <a:rPr lang="en-GB" dirty="0">
                <a:solidFill>
                  <a:srgbClr val="130E3C"/>
                </a:solidFill>
                <a:latin typeface="Arial Rounded MT Bold" panose="020F0704030504030204" pitchFamily="34" charset="0"/>
              </a:rPr>
              <a:t> </a:t>
            </a:r>
            <a:r>
              <a:rPr lang="en-GB" dirty="0">
                <a:solidFill>
                  <a:srgbClr val="FF0000"/>
                </a:solidFill>
                <a:latin typeface="Arial Rounded MT Bold" panose="020F0704030504030204" pitchFamily="34" charset="0"/>
              </a:rPr>
              <a:t>window frames to be fitted </a:t>
            </a:r>
          </a:p>
          <a:p>
            <a:pPr marL="342900" indent="-342900">
              <a:buAutoNum type="arabicPeriod"/>
            </a:pPr>
            <a:r>
              <a:rPr lang="en-GB" dirty="0">
                <a:solidFill>
                  <a:srgbClr val="130E3C"/>
                </a:solidFill>
                <a:latin typeface="Arial Rounded MT Bold" panose="020F0704030504030204" pitchFamily="34" charset="0"/>
              </a:rPr>
              <a:t>If the subcontractor continued at the same rate, predict how long you think it would take to fit 15 more window frames. </a:t>
            </a:r>
            <a:br>
              <a:rPr lang="en-GB" dirty="0">
                <a:solidFill>
                  <a:srgbClr val="130E3C"/>
                </a:solidFill>
                <a:latin typeface="Arial Rounded MT Bold" panose="020F0704030504030204" pitchFamily="34" charset="0"/>
              </a:rPr>
            </a:br>
            <a:r>
              <a:rPr lang="en-GB" dirty="0">
                <a:solidFill>
                  <a:srgbClr val="FF0000"/>
                </a:solidFill>
                <a:latin typeface="Arial Rounded MT Bold" panose="020F0704030504030204" pitchFamily="34" charset="0"/>
              </a:rPr>
              <a:t>Approximately 4 and a half days</a:t>
            </a:r>
          </a:p>
          <a:p>
            <a:pPr marL="342900" indent="-342900">
              <a:buAutoNum type="arabicPeriod"/>
            </a:pPr>
            <a:endParaRPr lang="en-GB" dirty="0">
              <a:solidFill>
                <a:srgbClr val="FF0000"/>
              </a:solidFill>
              <a:latin typeface="Arial Rounded MT Bold" panose="020F0704030504030204" pitchFamily="34" charset="0"/>
              <a:ea typeface="Arial Rounded"/>
              <a:cs typeface="Arial Rounded"/>
              <a:sym typeface="Arial Rounded"/>
            </a:endParaRPr>
          </a:p>
          <a:p>
            <a:pPr marL="342900" indent="-342900">
              <a:buAutoNum type="arabicPeriod"/>
            </a:pPr>
            <a:endParaRPr lang="en-GB" dirty="0">
              <a:solidFill>
                <a:srgbClr val="FF0000"/>
              </a:solidFill>
              <a:latin typeface="Arial Rounded MT Bold" panose="020F0704030504030204" pitchFamily="34" charset="0"/>
              <a:ea typeface="Arial Rounded"/>
              <a:cs typeface="Arial Rounded"/>
              <a:sym typeface="Arial Rounded"/>
            </a:endParaRPr>
          </a:p>
          <a:p>
            <a:endParaRPr lang="en-GB" dirty="0">
              <a:solidFill>
                <a:srgbClr val="FF0000"/>
              </a:solidFill>
              <a:latin typeface="Arial Rounded MT Bold" panose="020F0704030504030204" pitchFamily="34" charset="0"/>
              <a:ea typeface="Arial Rounded"/>
              <a:cs typeface="Arial Rounded"/>
              <a:sym typeface="Arial Rounded"/>
            </a:endParaRPr>
          </a:p>
        </p:txBody>
      </p:sp>
    </p:spTree>
    <p:extLst>
      <p:ext uri="{BB962C8B-B14F-4D97-AF65-F5344CB8AC3E}">
        <p14:creationId xmlns:p14="http://schemas.microsoft.com/office/powerpoint/2010/main" val="359502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DA193145-98A1-296A-877E-9CB7266F1DEF}"/>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04638240-C76E-4C8A-CE8E-EB8759A912F9}"/>
              </a:ext>
            </a:extLst>
          </p:cNvPr>
          <p:cNvSpPr/>
          <p:nvPr/>
        </p:nvSpPr>
        <p:spPr>
          <a:xfrm>
            <a:off x="187926" y="1001634"/>
            <a:ext cx="6482147" cy="888972"/>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Use your answers from page 3 to complete the approval section of the invoice below. The prices have all been input for you; you do not need to calculate them. This form will be sent to the subcontractor and finance team.</a:t>
            </a:r>
            <a:endParaRPr i="0" u="none" strike="noStrike" cap="none" dirty="0">
              <a:solidFill>
                <a:srgbClr val="130E3C"/>
              </a:solidFill>
              <a:latin typeface="Arial Rounded MT Bold" panose="020F0704030504030204" pitchFamily="34" charset="0"/>
              <a:ea typeface="Arial Rounded"/>
              <a:cs typeface="Arial Rounded"/>
              <a:sym typeface="Arial Rounded"/>
            </a:endParaRPr>
          </a:p>
        </p:txBody>
      </p:sp>
      <p:sp>
        <p:nvSpPr>
          <p:cNvPr id="87" name="Google Shape;87;p1">
            <a:extLst>
              <a:ext uri="{FF2B5EF4-FFF2-40B4-BE49-F238E27FC236}">
                <a16:creationId xmlns:a16="http://schemas.microsoft.com/office/drawing/2014/main" id="{70CFE2A1-1A7F-0EA4-FC32-A0449F1DCE87}"/>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56F280CB-93D4-1510-7BDF-95257039AA5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74FAD850-D3FE-68E1-AAE7-4D37AF8A7B69}"/>
              </a:ext>
            </a:extLst>
          </p:cNvPr>
          <p:cNvSpPr txBox="1"/>
          <p:nvPr/>
        </p:nvSpPr>
        <p:spPr>
          <a:xfrm>
            <a:off x="175615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Day 4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3 – Invoice approval </a:t>
            </a:r>
            <a:r>
              <a:rPr lang="en-GB" sz="1600" i="0" u="none" strike="noStrike" cap="none" dirty="0">
                <a:solidFill>
                  <a:srgbClr val="FF0000"/>
                </a:solidFill>
                <a:latin typeface="Arial Rounded MT Bold" panose="020F0704030504030204" pitchFamily="34" charset="0"/>
                <a:ea typeface="Arial Rounded"/>
                <a:cs typeface="Arial Rounded"/>
                <a:sym typeface="Arial Rounded"/>
              </a:rPr>
              <a:t>Answers</a:t>
            </a:r>
            <a:endParaRPr sz="1050" i="0" u="none" strike="noStrike" cap="none" dirty="0">
              <a:solidFill>
                <a:srgbClr val="FF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775175CA-22C0-1600-E244-11C2AA8D8E71}"/>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EDCD086B-E7B4-001A-7835-F7BEE5179FD4}"/>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FC8DF069-F4B3-4CE0-A92C-8FC0F094840A}"/>
              </a:ext>
            </a:extLst>
          </p:cNvPr>
          <p:cNvSpPr/>
          <p:nvPr/>
        </p:nvSpPr>
        <p:spPr>
          <a:xfrm>
            <a:off x="187926" y="1974472"/>
            <a:ext cx="6482147" cy="7566141"/>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GB" b="1" dirty="0">
              <a:solidFill>
                <a:srgbClr val="130E3C"/>
              </a:solidFill>
              <a:latin typeface="Arial Rounded MT Bold" panose="020F0704030504030204" pitchFamily="34" charset="0"/>
            </a:endParaRPr>
          </a:p>
          <a:p>
            <a:pPr algn="ctr"/>
            <a:endParaRPr lang="en-GB" b="1" dirty="0">
              <a:solidFill>
                <a:schemeClr val="accent5"/>
              </a:solidFill>
              <a:latin typeface="Arial Rounded MT Bold" panose="020F0704030504030204" pitchFamily="34" charset="0"/>
            </a:endParaRPr>
          </a:p>
          <a:p>
            <a:pPr algn="ctr"/>
            <a:r>
              <a:rPr lang="en-GB" b="1" dirty="0">
                <a:solidFill>
                  <a:srgbClr val="130E3C"/>
                </a:solidFill>
                <a:latin typeface="Arial Rounded MT Bold" panose="020F0704030504030204" pitchFamily="34" charset="0"/>
              </a:rPr>
              <a:t>Invoice approval form</a:t>
            </a:r>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Project name: 17 Columbus Courtyard</a:t>
            </a:r>
          </a:p>
          <a:p>
            <a:r>
              <a:rPr lang="en-GB" dirty="0">
                <a:solidFill>
                  <a:srgbClr val="130E3C"/>
                </a:solidFill>
                <a:latin typeface="Arial Rounded MT Bold" panose="020F0704030504030204" pitchFamily="34" charset="0"/>
              </a:rPr>
              <a:t>Invoice number: LG283-943-X</a:t>
            </a:r>
          </a:p>
          <a:p>
            <a:r>
              <a:rPr lang="en-GB" dirty="0">
                <a:solidFill>
                  <a:srgbClr val="130E3C"/>
                </a:solidFill>
                <a:latin typeface="Arial Rounded MT Bold" panose="020F0704030504030204" pitchFamily="34" charset="0"/>
              </a:rPr>
              <a:t>Invoice date: 12</a:t>
            </a:r>
            <a:r>
              <a:rPr lang="en-GB" baseline="30000" dirty="0">
                <a:solidFill>
                  <a:srgbClr val="130E3C"/>
                </a:solidFill>
                <a:latin typeface="Arial Rounded MT Bold" panose="020F0704030504030204" pitchFamily="34" charset="0"/>
              </a:rPr>
              <a:t>th</a:t>
            </a:r>
            <a:r>
              <a:rPr lang="en-GB" dirty="0">
                <a:solidFill>
                  <a:srgbClr val="130E3C"/>
                </a:solidFill>
                <a:latin typeface="Arial Rounded MT Bold" panose="020F0704030504030204" pitchFamily="34" charset="0"/>
              </a:rPr>
              <a:t> December 2025 </a:t>
            </a:r>
          </a:p>
          <a:p>
            <a:r>
              <a:rPr lang="en-GB" dirty="0">
                <a:solidFill>
                  <a:srgbClr val="130E3C"/>
                </a:solidFill>
                <a:latin typeface="Arial Rounded MT Bold" panose="020F0704030504030204" pitchFamily="34" charset="0"/>
              </a:rPr>
              <a:t>Subcontractor: Skyline Window Fitting</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b="1" dirty="0">
                <a:solidFill>
                  <a:srgbClr val="130E3C"/>
                </a:solidFill>
                <a:latin typeface="Arial Rounded MT Bold" panose="020F0704030504030204" pitchFamily="34" charset="0"/>
              </a:rPr>
              <a:t>Approval</a:t>
            </a:r>
          </a:p>
          <a:p>
            <a:r>
              <a:rPr lang="en-GB" dirty="0">
                <a:solidFill>
                  <a:srgbClr val="130E3C"/>
                </a:solidFill>
                <a:latin typeface="Arial Rounded MT Bold" panose="020F0704030504030204" pitchFamily="34" charset="0"/>
              </a:rPr>
              <a:t>Verified by (name/position): </a:t>
            </a:r>
            <a:r>
              <a:rPr lang="en-GB" dirty="0">
                <a:solidFill>
                  <a:srgbClr val="FF0000"/>
                </a:solidFill>
                <a:latin typeface="Arial Rounded MT Bold" panose="020F0704030504030204" pitchFamily="34" charset="0"/>
              </a:rPr>
              <a:t>Student’s name (or Liam’s name) </a:t>
            </a:r>
          </a:p>
          <a:p>
            <a:r>
              <a:rPr lang="en-GB" dirty="0">
                <a:solidFill>
                  <a:srgbClr val="130E3C"/>
                </a:solidFill>
                <a:latin typeface="Arial Rounded MT Bold" panose="020F0704030504030204" pitchFamily="34" charset="0"/>
              </a:rPr>
              <a:t>Date verified: </a:t>
            </a:r>
            <a:r>
              <a:rPr lang="en-GB" dirty="0">
                <a:solidFill>
                  <a:srgbClr val="FF0000"/>
                </a:solidFill>
                <a:latin typeface="Arial Rounded MT Bold" panose="020F0704030504030204" pitchFamily="34" charset="0"/>
              </a:rPr>
              <a:t>Today’s date</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Approval status:</a:t>
            </a:r>
          </a:p>
          <a:p>
            <a:r>
              <a:rPr lang="en-GB" dirty="0">
                <a:solidFill>
                  <a:srgbClr val="130E3C"/>
                </a:solidFill>
                <a:latin typeface="Arial Rounded MT Bold" panose="020F0704030504030204" pitchFamily="34" charset="0"/>
              </a:rPr>
              <a:t>☐ Approved for payment</a:t>
            </a:r>
          </a:p>
          <a:p>
            <a:r>
              <a:rPr lang="en-GB" dirty="0">
                <a:solidFill>
                  <a:srgbClr val="FF0000"/>
                </a:solidFill>
                <a:latin typeface="Arial Rounded MT Bold" panose="020F0704030504030204" pitchFamily="34" charset="0"/>
              </a:rPr>
              <a:t>☐ Requires correction/clarification</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Notes to subcontractor: </a:t>
            </a:r>
          </a:p>
          <a:p>
            <a:r>
              <a:rPr lang="en-GB" dirty="0">
                <a:solidFill>
                  <a:srgbClr val="FF0000"/>
                </a:solidFill>
                <a:latin typeface="Arial Rounded MT Bold" panose="020F0704030504030204" pitchFamily="34" charset="0"/>
              </a:rPr>
              <a:t>Notes should be included here about being behind schedule and 3 windows being outstanding by the end of Day 3.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Signature: </a:t>
            </a:r>
            <a:r>
              <a:rPr lang="en-GB" dirty="0">
                <a:solidFill>
                  <a:srgbClr val="FF0000"/>
                </a:solidFill>
                <a:latin typeface="Arial Rounded MT Bold" panose="020F0704030504030204" pitchFamily="34" charset="0"/>
              </a:rPr>
              <a:t>Student’s signature (or Liam’s name)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a typeface="Arial Rounded"/>
              <a:cs typeface="Arial Rounded"/>
              <a:sym typeface="Arial Rounded"/>
            </a:endParaRPr>
          </a:p>
        </p:txBody>
      </p:sp>
      <p:graphicFrame>
        <p:nvGraphicFramePr>
          <p:cNvPr id="3" name="Table 2">
            <a:extLst>
              <a:ext uri="{FF2B5EF4-FFF2-40B4-BE49-F238E27FC236}">
                <a16:creationId xmlns:a16="http://schemas.microsoft.com/office/drawing/2014/main" id="{AF190D4E-3A4B-A6BE-9F4D-ACB4ED72AFCE}"/>
              </a:ext>
            </a:extLst>
          </p:cNvPr>
          <p:cNvGraphicFramePr>
            <a:graphicFrameLocks noGrp="1"/>
          </p:cNvGraphicFramePr>
          <p:nvPr>
            <p:extLst>
              <p:ext uri="{D42A27DB-BD31-4B8C-83A1-F6EECF244321}">
                <p14:modId xmlns:p14="http://schemas.microsoft.com/office/powerpoint/2010/main" val="3878939780"/>
              </p:ext>
            </p:extLst>
          </p:nvPr>
        </p:nvGraphicFramePr>
        <p:xfrm>
          <a:off x="303660" y="3581400"/>
          <a:ext cx="6250676" cy="2743200"/>
        </p:xfrm>
        <a:graphic>
          <a:graphicData uri="http://schemas.openxmlformats.org/drawingml/2006/table">
            <a:tbl>
              <a:tblPr firstRow="1" bandRow="1">
                <a:tableStyleId>{5940675A-B579-460E-94D1-54222C63F5DA}</a:tableStyleId>
              </a:tblPr>
              <a:tblGrid>
                <a:gridCol w="2593074">
                  <a:extLst>
                    <a:ext uri="{9D8B030D-6E8A-4147-A177-3AD203B41FA5}">
                      <a16:colId xmlns:a16="http://schemas.microsoft.com/office/drawing/2014/main" val="2860217823"/>
                    </a:ext>
                  </a:extLst>
                </a:gridCol>
                <a:gridCol w="996287">
                  <a:extLst>
                    <a:ext uri="{9D8B030D-6E8A-4147-A177-3AD203B41FA5}">
                      <a16:colId xmlns:a16="http://schemas.microsoft.com/office/drawing/2014/main" val="2855665767"/>
                    </a:ext>
                  </a:extLst>
                </a:gridCol>
                <a:gridCol w="1296537">
                  <a:extLst>
                    <a:ext uri="{9D8B030D-6E8A-4147-A177-3AD203B41FA5}">
                      <a16:colId xmlns:a16="http://schemas.microsoft.com/office/drawing/2014/main" val="3492851120"/>
                    </a:ext>
                  </a:extLst>
                </a:gridCol>
                <a:gridCol w="1364778">
                  <a:extLst>
                    <a:ext uri="{9D8B030D-6E8A-4147-A177-3AD203B41FA5}">
                      <a16:colId xmlns:a16="http://schemas.microsoft.com/office/drawing/2014/main" val="4209899761"/>
                    </a:ext>
                  </a:extLst>
                </a:gridCol>
              </a:tblGrid>
              <a:tr h="370840">
                <a:tc>
                  <a:txBody>
                    <a:bodyPr/>
                    <a:lstStyle/>
                    <a:p>
                      <a:r>
                        <a:rPr lang="en-GB" b="1" dirty="0">
                          <a:solidFill>
                            <a:srgbClr val="130E3C"/>
                          </a:solidFill>
                          <a:latin typeface="Arial Rounded MT Bold" panose="020F0704030504030204" pitchFamily="34" charset="0"/>
                        </a:rPr>
                        <a:t>Description of work </a:t>
                      </a:r>
                    </a:p>
                  </a:txBody>
                  <a:tcPr/>
                </a:tc>
                <a:tc>
                  <a:txBody>
                    <a:bodyPr/>
                    <a:lstStyle/>
                    <a:p>
                      <a:r>
                        <a:rPr lang="en-GB" b="1" dirty="0">
                          <a:solidFill>
                            <a:srgbClr val="130E3C"/>
                          </a:solidFill>
                          <a:latin typeface="Arial Rounded MT Bold" panose="020F0704030504030204" pitchFamily="34" charset="0"/>
                        </a:rPr>
                        <a:t>Quantity</a:t>
                      </a:r>
                    </a:p>
                  </a:txBody>
                  <a:tcPr/>
                </a:tc>
                <a:tc>
                  <a:txBody>
                    <a:bodyPr/>
                    <a:lstStyle/>
                    <a:p>
                      <a:r>
                        <a:rPr lang="en-GB" b="1" dirty="0">
                          <a:solidFill>
                            <a:srgbClr val="130E3C"/>
                          </a:solidFill>
                          <a:latin typeface="Arial Rounded MT Bold" panose="020F0704030504030204" pitchFamily="34" charset="0"/>
                        </a:rPr>
                        <a:t>Unit cost (£)</a:t>
                      </a:r>
                    </a:p>
                  </a:txBody>
                  <a:tcPr/>
                </a:tc>
                <a:tc>
                  <a:txBody>
                    <a:bodyPr/>
                    <a:lstStyle/>
                    <a:p>
                      <a:r>
                        <a:rPr lang="en-GB" b="1" dirty="0">
                          <a:solidFill>
                            <a:srgbClr val="130E3C"/>
                          </a:solidFill>
                          <a:latin typeface="Arial Rounded MT Bold" panose="020F0704030504030204" pitchFamily="34" charset="0"/>
                        </a:rPr>
                        <a:t>Total cost (£) </a:t>
                      </a:r>
                    </a:p>
                  </a:txBody>
                  <a:tcPr/>
                </a:tc>
                <a:extLst>
                  <a:ext uri="{0D108BD9-81ED-4DB2-BD59-A6C34878D82A}">
                    <a16:rowId xmlns:a16="http://schemas.microsoft.com/office/drawing/2014/main" val="3818450500"/>
                  </a:ext>
                </a:extLst>
              </a:tr>
              <a:tr h="370840">
                <a:tc>
                  <a:txBody>
                    <a:bodyPr/>
                    <a:lstStyle/>
                    <a:p>
                      <a:r>
                        <a:rPr lang="en-GB" dirty="0">
                          <a:solidFill>
                            <a:srgbClr val="130E3C"/>
                          </a:solidFill>
                          <a:latin typeface="Arial Rounded MT Bold" panose="020F0704030504030204" pitchFamily="34" charset="0"/>
                        </a:rPr>
                        <a:t>Supply and fit window frames</a:t>
                      </a:r>
                    </a:p>
                  </a:txBody>
                  <a:tcPr/>
                </a:tc>
                <a:tc>
                  <a:txBody>
                    <a:bodyPr/>
                    <a:lstStyle/>
                    <a:p>
                      <a:r>
                        <a:rPr lang="en-GB" dirty="0">
                          <a:solidFill>
                            <a:srgbClr val="130E3C"/>
                          </a:solidFill>
                          <a:latin typeface="Arial Rounded MT Bold" panose="020F0704030504030204" pitchFamily="34" charset="0"/>
                        </a:rPr>
                        <a:t>13</a:t>
                      </a:r>
                    </a:p>
                  </a:txBody>
                  <a:tcPr/>
                </a:tc>
                <a:tc>
                  <a:txBody>
                    <a:bodyPr/>
                    <a:lstStyle/>
                    <a:p>
                      <a:r>
                        <a:rPr lang="en-GB" dirty="0">
                          <a:solidFill>
                            <a:srgbClr val="130E3C"/>
                          </a:solidFill>
                          <a:latin typeface="Arial Rounded MT Bold" panose="020F0704030504030204" pitchFamily="34" charset="0"/>
                        </a:rPr>
                        <a:t>150</a:t>
                      </a:r>
                    </a:p>
                  </a:txBody>
                  <a:tcPr/>
                </a:tc>
                <a:tc>
                  <a:txBody>
                    <a:bodyPr/>
                    <a:lstStyle/>
                    <a:p>
                      <a:r>
                        <a:rPr lang="en-GB" dirty="0">
                          <a:solidFill>
                            <a:srgbClr val="130E3C"/>
                          </a:solidFill>
                          <a:latin typeface="Arial Rounded MT Bold" panose="020F0704030504030204" pitchFamily="34" charset="0"/>
                        </a:rPr>
                        <a:t>1950</a:t>
                      </a:r>
                    </a:p>
                  </a:txBody>
                  <a:tcPr/>
                </a:tc>
                <a:extLst>
                  <a:ext uri="{0D108BD9-81ED-4DB2-BD59-A6C34878D82A}">
                    <a16:rowId xmlns:a16="http://schemas.microsoft.com/office/drawing/2014/main" val="3920617598"/>
                  </a:ext>
                </a:extLst>
              </a:tr>
              <a:tr h="370840">
                <a:tc>
                  <a:txBody>
                    <a:bodyPr/>
                    <a:lstStyle/>
                    <a:p>
                      <a:r>
                        <a:rPr lang="en-GB" dirty="0">
                          <a:solidFill>
                            <a:srgbClr val="130E3C"/>
                          </a:solidFill>
                          <a:latin typeface="Arial Rounded MT Bold" panose="020F0704030504030204" pitchFamily="34" charset="0"/>
                        </a:rPr>
                        <a:t>Labour (3 days) </a:t>
                      </a:r>
                    </a:p>
                  </a:txBody>
                  <a:tcPr/>
                </a:tc>
                <a:tc>
                  <a:txBody>
                    <a:bodyPr/>
                    <a:lstStyle/>
                    <a:p>
                      <a:r>
                        <a:rPr lang="en-GB" dirty="0">
                          <a:solidFill>
                            <a:srgbClr val="130E3C"/>
                          </a:solidFill>
                          <a:latin typeface="Arial Rounded MT Bold" panose="020F0704030504030204" pitchFamily="34" charset="0"/>
                        </a:rPr>
                        <a:t>24 hours</a:t>
                      </a:r>
                    </a:p>
                  </a:txBody>
                  <a:tcPr/>
                </a:tc>
                <a:tc>
                  <a:txBody>
                    <a:bodyPr/>
                    <a:lstStyle/>
                    <a:p>
                      <a:r>
                        <a:rPr lang="en-GB" dirty="0">
                          <a:solidFill>
                            <a:srgbClr val="130E3C"/>
                          </a:solidFill>
                          <a:latin typeface="Arial Rounded MT Bold" panose="020F0704030504030204" pitchFamily="34" charset="0"/>
                        </a:rPr>
                        <a:t>25</a:t>
                      </a:r>
                    </a:p>
                  </a:txBody>
                  <a:tcPr/>
                </a:tc>
                <a:tc>
                  <a:txBody>
                    <a:bodyPr/>
                    <a:lstStyle/>
                    <a:p>
                      <a:r>
                        <a:rPr lang="en-GB" dirty="0">
                          <a:solidFill>
                            <a:srgbClr val="130E3C"/>
                          </a:solidFill>
                          <a:latin typeface="Arial Rounded MT Bold" panose="020F0704030504030204" pitchFamily="34" charset="0"/>
                        </a:rPr>
                        <a:t>600</a:t>
                      </a:r>
                    </a:p>
                  </a:txBody>
                  <a:tcPr/>
                </a:tc>
                <a:extLst>
                  <a:ext uri="{0D108BD9-81ED-4DB2-BD59-A6C34878D82A}">
                    <a16:rowId xmlns:a16="http://schemas.microsoft.com/office/drawing/2014/main" val="1430150860"/>
                  </a:ext>
                </a:extLst>
              </a:tr>
              <a:tr h="370840">
                <a:tc>
                  <a:txBody>
                    <a:bodyPr/>
                    <a:lstStyle/>
                    <a:p>
                      <a:r>
                        <a:rPr lang="en-GB" dirty="0">
                          <a:solidFill>
                            <a:srgbClr val="130E3C"/>
                          </a:solidFill>
                          <a:latin typeface="Arial Rounded MT Bold" panose="020F0704030504030204" pitchFamily="34" charset="0"/>
                        </a:rPr>
                        <a:t>Materials </a:t>
                      </a:r>
                    </a:p>
                  </a:txBody>
                  <a:tcPr/>
                </a:tc>
                <a:tc>
                  <a:txBody>
                    <a:bodyPr/>
                    <a:lstStyle/>
                    <a:p>
                      <a:endParaRPr lang="en-GB" dirty="0">
                        <a:solidFill>
                          <a:srgbClr val="130E3C"/>
                        </a:solidFill>
                        <a:latin typeface="Arial Rounded MT Bold" panose="020F0704030504030204" pitchFamily="34" charset="0"/>
                      </a:endParaRPr>
                    </a:p>
                  </a:txBody>
                  <a:tcPr/>
                </a:tc>
                <a:tc>
                  <a:txBody>
                    <a:bodyPr/>
                    <a:lstStyle/>
                    <a:p>
                      <a:endParaRPr lang="en-GB" dirty="0">
                        <a:solidFill>
                          <a:srgbClr val="130E3C"/>
                        </a:solidFill>
                        <a:latin typeface="Arial Rounded MT Bold" panose="020F0704030504030204" pitchFamily="34" charset="0"/>
                      </a:endParaRPr>
                    </a:p>
                  </a:txBody>
                  <a:tcPr/>
                </a:tc>
                <a:tc>
                  <a:txBody>
                    <a:bodyPr/>
                    <a:lstStyle/>
                    <a:p>
                      <a:r>
                        <a:rPr lang="en-GB" dirty="0">
                          <a:solidFill>
                            <a:srgbClr val="130E3C"/>
                          </a:solidFill>
                          <a:latin typeface="Arial Rounded MT Bold" panose="020F0704030504030204" pitchFamily="34" charset="0"/>
                        </a:rPr>
                        <a:t>100</a:t>
                      </a:r>
                    </a:p>
                  </a:txBody>
                  <a:tcPr/>
                </a:tc>
                <a:extLst>
                  <a:ext uri="{0D108BD9-81ED-4DB2-BD59-A6C34878D82A}">
                    <a16:rowId xmlns:a16="http://schemas.microsoft.com/office/drawing/2014/main" val="778563553"/>
                  </a:ext>
                </a:extLst>
              </a:tr>
              <a:tr h="370840">
                <a:tc>
                  <a:txBody>
                    <a:bodyPr/>
                    <a:lstStyle/>
                    <a:p>
                      <a:r>
                        <a:rPr lang="en-GB" dirty="0">
                          <a:solidFill>
                            <a:srgbClr val="130E3C"/>
                          </a:solidFill>
                          <a:latin typeface="Arial Rounded MT Bold" panose="020F0704030504030204" pitchFamily="34" charset="0"/>
                        </a:rPr>
                        <a:t>Subtotal</a:t>
                      </a:r>
                    </a:p>
                  </a:txBody>
                  <a:tcPr/>
                </a:tc>
                <a:tc>
                  <a:txBody>
                    <a:bodyPr/>
                    <a:lstStyle/>
                    <a:p>
                      <a:endParaRPr lang="en-GB" dirty="0">
                        <a:solidFill>
                          <a:srgbClr val="130E3C"/>
                        </a:solidFill>
                        <a:latin typeface="Arial Rounded MT Bold" panose="020F0704030504030204" pitchFamily="34" charset="0"/>
                      </a:endParaRPr>
                    </a:p>
                  </a:txBody>
                  <a:tcPr/>
                </a:tc>
                <a:tc>
                  <a:txBody>
                    <a:bodyPr/>
                    <a:lstStyle/>
                    <a:p>
                      <a:endParaRPr lang="en-GB" dirty="0">
                        <a:solidFill>
                          <a:srgbClr val="130E3C"/>
                        </a:solidFill>
                        <a:latin typeface="Arial Rounded MT Bold" panose="020F0704030504030204" pitchFamily="34" charset="0"/>
                      </a:endParaRPr>
                    </a:p>
                  </a:txBody>
                  <a:tcPr/>
                </a:tc>
                <a:tc>
                  <a:txBody>
                    <a:bodyPr/>
                    <a:lstStyle/>
                    <a:p>
                      <a:r>
                        <a:rPr lang="en-GB" dirty="0">
                          <a:solidFill>
                            <a:srgbClr val="130E3C"/>
                          </a:solidFill>
                          <a:latin typeface="Arial Rounded MT Bold" panose="020F0704030504030204" pitchFamily="34" charset="0"/>
                        </a:rPr>
                        <a:t>2,650</a:t>
                      </a:r>
                    </a:p>
                  </a:txBody>
                  <a:tcPr/>
                </a:tc>
                <a:extLst>
                  <a:ext uri="{0D108BD9-81ED-4DB2-BD59-A6C34878D82A}">
                    <a16:rowId xmlns:a16="http://schemas.microsoft.com/office/drawing/2014/main" val="1623435703"/>
                  </a:ext>
                </a:extLst>
              </a:tr>
              <a:tr h="370840">
                <a:tc>
                  <a:txBody>
                    <a:bodyPr/>
                    <a:lstStyle/>
                    <a:p>
                      <a:r>
                        <a:rPr lang="en-GB" dirty="0">
                          <a:solidFill>
                            <a:srgbClr val="130E3C"/>
                          </a:solidFill>
                          <a:latin typeface="Arial Rounded MT Bold" panose="020F0704030504030204" pitchFamily="34" charset="0"/>
                        </a:rPr>
                        <a:t>VAT (20%)</a:t>
                      </a:r>
                    </a:p>
                  </a:txBody>
                  <a:tcPr/>
                </a:tc>
                <a:tc>
                  <a:txBody>
                    <a:bodyPr/>
                    <a:lstStyle/>
                    <a:p>
                      <a:endParaRPr lang="en-GB" dirty="0">
                        <a:solidFill>
                          <a:srgbClr val="130E3C"/>
                        </a:solidFill>
                        <a:latin typeface="Arial Rounded MT Bold" panose="020F0704030504030204" pitchFamily="34" charset="0"/>
                      </a:endParaRPr>
                    </a:p>
                  </a:txBody>
                  <a:tcPr/>
                </a:tc>
                <a:tc>
                  <a:txBody>
                    <a:bodyPr/>
                    <a:lstStyle/>
                    <a:p>
                      <a:endParaRPr lang="en-GB" dirty="0">
                        <a:solidFill>
                          <a:srgbClr val="130E3C"/>
                        </a:solidFill>
                        <a:latin typeface="Arial Rounded MT Bold" panose="020F0704030504030204" pitchFamily="34" charset="0"/>
                      </a:endParaRPr>
                    </a:p>
                  </a:txBody>
                  <a:tcPr/>
                </a:tc>
                <a:tc>
                  <a:txBody>
                    <a:bodyPr/>
                    <a:lstStyle/>
                    <a:p>
                      <a:r>
                        <a:rPr lang="en-GB" dirty="0">
                          <a:solidFill>
                            <a:srgbClr val="130E3C"/>
                          </a:solidFill>
                          <a:latin typeface="Arial Rounded MT Bold" panose="020F0704030504030204" pitchFamily="34" charset="0"/>
                        </a:rPr>
                        <a:t>530</a:t>
                      </a:r>
                    </a:p>
                  </a:txBody>
                  <a:tcPr/>
                </a:tc>
                <a:extLst>
                  <a:ext uri="{0D108BD9-81ED-4DB2-BD59-A6C34878D82A}">
                    <a16:rowId xmlns:a16="http://schemas.microsoft.com/office/drawing/2014/main" val="3031266547"/>
                  </a:ext>
                </a:extLst>
              </a:tr>
              <a:tr h="370840">
                <a:tc>
                  <a:txBody>
                    <a:bodyPr/>
                    <a:lstStyle/>
                    <a:p>
                      <a:r>
                        <a:rPr lang="en-GB" b="1" dirty="0">
                          <a:solidFill>
                            <a:srgbClr val="130E3C"/>
                          </a:solidFill>
                          <a:latin typeface="Arial Rounded MT Bold" panose="020F0704030504030204" pitchFamily="34" charset="0"/>
                        </a:rPr>
                        <a:t>Total amount due</a:t>
                      </a:r>
                    </a:p>
                  </a:txBody>
                  <a:tcPr/>
                </a:tc>
                <a:tc>
                  <a:txBody>
                    <a:bodyPr/>
                    <a:lstStyle/>
                    <a:p>
                      <a:endParaRPr lang="en-GB" b="1" dirty="0">
                        <a:solidFill>
                          <a:srgbClr val="130E3C"/>
                        </a:solidFill>
                        <a:latin typeface="Arial Rounded MT Bold" panose="020F0704030504030204" pitchFamily="34" charset="0"/>
                      </a:endParaRPr>
                    </a:p>
                  </a:txBody>
                  <a:tcPr/>
                </a:tc>
                <a:tc>
                  <a:txBody>
                    <a:bodyPr/>
                    <a:lstStyle/>
                    <a:p>
                      <a:endParaRPr lang="en-GB" b="1" dirty="0">
                        <a:solidFill>
                          <a:srgbClr val="130E3C"/>
                        </a:solidFill>
                        <a:latin typeface="Arial Rounded MT Bold" panose="020F0704030504030204" pitchFamily="34" charset="0"/>
                      </a:endParaRPr>
                    </a:p>
                  </a:txBody>
                  <a:tcPr/>
                </a:tc>
                <a:tc>
                  <a:txBody>
                    <a:bodyPr/>
                    <a:lstStyle/>
                    <a:p>
                      <a:r>
                        <a:rPr lang="en-GB" b="1" dirty="0">
                          <a:solidFill>
                            <a:srgbClr val="130E3C"/>
                          </a:solidFill>
                          <a:latin typeface="Arial Rounded MT Bold" panose="020F0704030504030204" pitchFamily="34" charset="0"/>
                        </a:rPr>
                        <a:t>3,180</a:t>
                      </a:r>
                    </a:p>
                  </a:txBody>
                  <a:tcPr/>
                </a:tc>
                <a:extLst>
                  <a:ext uri="{0D108BD9-81ED-4DB2-BD59-A6C34878D82A}">
                    <a16:rowId xmlns:a16="http://schemas.microsoft.com/office/drawing/2014/main" val="1070643762"/>
                  </a:ext>
                </a:extLst>
              </a:tr>
            </a:tbl>
          </a:graphicData>
        </a:graphic>
      </p:graphicFrame>
    </p:spTree>
    <p:extLst>
      <p:ext uri="{BB962C8B-B14F-4D97-AF65-F5344CB8AC3E}">
        <p14:creationId xmlns:p14="http://schemas.microsoft.com/office/powerpoint/2010/main" val="3732990766"/>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966</Words>
  <Application>Microsoft Office PowerPoint</Application>
  <PresentationFormat>A4 Paper (210x297 mm)</PresentationFormat>
  <Paragraphs>260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Rounded</vt:lpstr>
      <vt:lpstr>Arial Rounded MT Bold</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Clare Faulkner</dc:creator>
  <cp:lastModifiedBy>Clare Faulkner</cp:lastModifiedBy>
  <cp:revision>26</cp:revision>
  <dcterms:created xsi:type="dcterms:W3CDTF">2025-02-26T15:46:15Z</dcterms:created>
  <dcterms:modified xsi:type="dcterms:W3CDTF">2026-02-27T13:25:13Z</dcterms:modified>
</cp:coreProperties>
</file>