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5"/>
  </p:notesMasterIdLst>
  <p:sldIdLst>
    <p:sldId id="261" r:id="rId2"/>
    <p:sldId id="262" r:id="rId3"/>
    <p:sldId id="263" r:id="rId4"/>
  </p:sldIdLst>
  <p:sldSz cx="6858000" cy="9906000" type="A4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GoogleSlidesCustomDataVersion2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9" roundtripDataSignature="AMtx7mj2KcUZo7hfzotuErGnRfksbj2a+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30E3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320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11" Type="http://schemas.openxmlformats.org/officeDocument/2006/relationships/viewProps" Target="viewProps.xml"/><Relationship Id="rId5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customschemas.google.com/relationships/presentationmetadata" Target="meta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2360613" y="1143000"/>
            <a:ext cx="2136775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GB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>
          <a:extLst>
            <a:ext uri="{FF2B5EF4-FFF2-40B4-BE49-F238E27FC236}">
              <a16:creationId xmlns:a16="http://schemas.microsoft.com/office/drawing/2014/main" id="{07C0182C-F29D-C74B-F5E7-C92C5F138A2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>
            <a:extLst>
              <a:ext uri="{FF2B5EF4-FFF2-40B4-BE49-F238E27FC236}">
                <a16:creationId xmlns:a16="http://schemas.microsoft.com/office/drawing/2014/main" id="{B681F651-E8E6-27C7-90DB-D183B6553E89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endParaRPr/>
          </a:p>
        </p:txBody>
      </p:sp>
      <p:sp>
        <p:nvSpPr>
          <p:cNvPr id="82" name="Google Shape;82;p1:notes">
            <a:extLst>
              <a:ext uri="{FF2B5EF4-FFF2-40B4-BE49-F238E27FC236}">
                <a16:creationId xmlns:a16="http://schemas.microsoft.com/office/drawing/2014/main" id="{243E2B0A-A99C-CE38-6DD5-7B49D1D56BCB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241550" y="685800"/>
            <a:ext cx="23749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216211158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>
          <a:extLst>
            <a:ext uri="{FF2B5EF4-FFF2-40B4-BE49-F238E27FC236}">
              <a16:creationId xmlns:a16="http://schemas.microsoft.com/office/drawing/2014/main" id="{8285E2ED-DFD0-06F6-BCCC-FC5C5D0124F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>
            <a:extLst>
              <a:ext uri="{FF2B5EF4-FFF2-40B4-BE49-F238E27FC236}">
                <a16:creationId xmlns:a16="http://schemas.microsoft.com/office/drawing/2014/main" id="{D0C914DB-CC5D-5A83-A4C6-9C9AB9CBC5D5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endParaRPr/>
          </a:p>
        </p:txBody>
      </p:sp>
      <p:sp>
        <p:nvSpPr>
          <p:cNvPr id="82" name="Google Shape;82;p1:notes">
            <a:extLst>
              <a:ext uri="{FF2B5EF4-FFF2-40B4-BE49-F238E27FC236}">
                <a16:creationId xmlns:a16="http://schemas.microsoft.com/office/drawing/2014/main" id="{6CBC821F-945F-5D9A-6F8A-B7B0FEDCB1F2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241550" y="685800"/>
            <a:ext cx="23749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289052388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>
          <a:extLst>
            <a:ext uri="{FF2B5EF4-FFF2-40B4-BE49-F238E27FC236}">
              <a16:creationId xmlns:a16="http://schemas.microsoft.com/office/drawing/2014/main" id="{F0203BCA-3A51-402A-F455-2FBCB2DE3E2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>
            <a:extLst>
              <a:ext uri="{FF2B5EF4-FFF2-40B4-BE49-F238E27FC236}">
                <a16:creationId xmlns:a16="http://schemas.microsoft.com/office/drawing/2014/main" id="{1DFA3A8D-BA99-6034-F4D0-2A0A0C676572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endParaRPr/>
          </a:p>
        </p:txBody>
      </p:sp>
      <p:sp>
        <p:nvSpPr>
          <p:cNvPr id="82" name="Google Shape;82;p1:notes">
            <a:extLst>
              <a:ext uri="{FF2B5EF4-FFF2-40B4-BE49-F238E27FC236}">
                <a16:creationId xmlns:a16="http://schemas.microsoft.com/office/drawing/2014/main" id="{C6E24CB5-9D21-A339-1AEB-DD8E57C1D891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241550" y="685800"/>
            <a:ext cx="23749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13822514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 txBox="1"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Calibri"/>
              <a:buNone/>
              <a:defRPr sz="45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3"/>
          <p:cNvSpPr txBox="1"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1pPr>
            <a:lvl2pPr lvl="1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2pPr>
            <a:lvl3pPr lvl="2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/>
            </a:lvl3pPr>
            <a:lvl4pPr lvl="3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lvl="4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lvl="5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>
            <a:endParaRPr/>
          </a:p>
        </p:txBody>
      </p:sp>
      <p:sp>
        <p:nvSpPr>
          <p:cNvPr id="18" name="Google Shape;18;p3"/>
          <p:cNvSpPr txBox="1">
            <a:spLocks noGrp="1"/>
          </p:cNvSpPr>
          <p:nvPr>
            <p:ph type="dt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3"/>
          <p:cNvSpPr txBox="1">
            <a:spLocks noGrp="1"/>
          </p:cNvSpPr>
          <p:nvPr>
            <p:ph type="ft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3"/>
          <p:cNvSpPr txBox="1">
            <a:spLocks noGrp="1"/>
          </p:cNvSpPr>
          <p:nvPr>
            <p:ph type="sldNum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2"/>
          <p:cNvSpPr txBox="1">
            <a:spLocks noGrp="1"/>
          </p:cNvSpPr>
          <p:nvPr>
            <p:ph type="title"/>
          </p:nvPr>
        </p:nvSpPr>
        <p:spPr>
          <a:xfrm rot="5400000">
            <a:off x="1449696" y="3985464"/>
            <a:ext cx="8394877" cy="14787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2"/>
          <p:cNvSpPr txBox="1">
            <a:spLocks noGrp="1"/>
          </p:cNvSpPr>
          <p:nvPr>
            <p:ph type="body" idx="1"/>
          </p:nvPr>
        </p:nvSpPr>
        <p:spPr>
          <a:xfrm rot="5400000">
            <a:off x="-1550679" y="2549570"/>
            <a:ext cx="8394877" cy="43505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12"/>
          <p:cNvSpPr txBox="1">
            <a:spLocks noGrp="1"/>
          </p:cNvSpPr>
          <p:nvPr>
            <p:ph type="dt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2"/>
          <p:cNvSpPr txBox="1">
            <a:spLocks noGrp="1"/>
          </p:cNvSpPr>
          <p:nvPr>
            <p:ph type="ft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2"/>
          <p:cNvSpPr txBox="1">
            <a:spLocks noGrp="1"/>
          </p:cNvSpPr>
          <p:nvPr>
            <p:ph type="sldNum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4"/>
          <p:cNvSpPr txBox="1"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4"/>
          <p:cNvSpPr txBox="1"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4"/>
          <p:cNvSpPr txBox="1">
            <a:spLocks noGrp="1"/>
          </p:cNvSpPr>
          <p:nvPr>
            <p:ph type="dt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4"/>
          <p:cNvSpPr txBox="1">
            <a:spLocks noGrp="1"/>
          </p:cNvSpPr>
          <p:nvPr>
            <p:ph type="ft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4"/>
          <p:cNvSpPr txBox="1">
            <a:spLocks noGrp="1"/>
          </p:cNvSpPr>
          <p:nvPr>
            <p:ph type="sldNum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5"/>
          <p:cNvSpPr txBox="1"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Calibri"/>
              <a:buNone/>
              <a:defRPr sz="45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5"/>
          <p:cNvSpPr txBox="1"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500"/>
              <a:buNone/>
              <a:defRPr sz="15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350"/>
              <a:buNone/>
              <a:defRPr sz="135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5"/>
          <p:cNvSpPr txBox="1">
            <a:spLocks noGrp="1"/>
          </p:cNvSpPr>
          <p:nvPr>
            <p:ph type="dt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5"/>
          <p:cNvSpPr txBox="1">
            <a:spLocks noGrp="1"/>
          </p:cNvSpPr>
          <p:nvPr>
            <p:ph type="ft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5"/>
          <p:cNvSpPr txBox="1">
            <a:spLocks noGrp="1"/>
          </p:cNvSpPr>
          <p:nvPr>
            <p:ph type="sldNum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6"/>
          <p:cNvSpPr txBox="1"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6"/>
          <p:cNvSpPr txBox="1">
            <a:spLocks noGrp="1"/>
          </p:cNvSpPr>
          <p:nvPr>
            <p:ph type="body" idx="1"/>
          </p:nvPr>
        </p:nvSpPr>
        <p:spPr>
          <a:xfrm>
            <a:off x="471488" y="2637014"/>
            <a:ext cx="2914650" cy="62852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6" name="Google Shape;36;p6"/>
          <p:cNvSpPr txBox="1">
            <a:spLocks noGrp="1"/>
          </p:cNvSpPr>
          <p:nvPr>
            <p:ph type="body" idx="2"/>
          </p:nvPr>
        </p:nvSpPr>
        <p:spPr>
          <a:xfrm>
            <a:off x="3471863" y="2637014"/>
            <a:ext cx="2914650" cy="62852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7" name="Google Shape;37;p6"/>
          <p:cNvSpPr txBox="1">
            <a:spLocks noGrp="1"/>
          </p:cNvSpPr>
          <p:nvPr>
            <p:ph type="dt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6"/>
          <p:cNvSpPr txBox="1">
            <a:spLocks noGrp="1"/>
          </p:cNvSpPr>
          <p:nvPr>
            <p:ph type="ft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6"/>
          <p:cNvSpPr txBox="1">
            <a:spLocks noGrp="1"/>
          </p:cNvSpPr>
          <p:nvPr>
            <p:ph type="sldNum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7"/>
          <p:cNvSpPr txBox="1"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7"/>
          <p:cNvSpPr txBox="1"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 b="1"/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 b="1"/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9pPr>
          </a:lstStyle>
          <a:p>
            <a:endParaRPr/>
          </a:p>
        </p:txBody>
      </p:sp>
      <p:sp>
        <p:nvSpPr>
          <p:cNvPr id="43" name="Google Shape;43;p7"/>
          <p:cNvSpPr txBox="1">
            <a:spLocks noGrp="1"/>
          </p:cNvSpPr>
          <p:nvPr>
            <p:ph type="body" idx="2"/>
          </p:nvPr>
        </p:nvSpPr>
        <p:spPr>
          <a:xfrm>
            <a:off x="472381" y="3618442"/>
            <a:ext cx="2901255" cy="53221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4" name="Google Shape;44;p7"/>
          <p:cNvSpPr txBox="1">
            <a:spLocks noGrp="1"/>
          </p:cNvSpPr>
          <p:nvPr>
            <p:ph type="body" idx="3"/>
          </p:nvPr>
        </p:nvSpPr>
        <p:spPr>
          <a:xfrm>
            <a:off x="3471863" y="2428347"/>
            <a:ext cx="2915543" cy="11900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 b="1"/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 b="1"/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9pPr>
          </a:lstStyle>
          <a:p>
            <a:endParaRPr/>
          </a:p>
        </p:txBody>
      </p:sp>
      <p:sp>
        <p:nvSpPr>
          <p:cNvPr id="45" name="Google Shape;45;p7"/>
          <p:cNvSpPr txBox="1">
            <a:spLocks noGrp="1"/>
          </p:cNvSpPr>
          <p:nvPr>
            <p:ph type="body" idx="4"/>
          </p:nvPr>
        </p:nvSpPr>
        <p:spPr>
          <a:xfrm>
            <a:off x="3471863" y="3618442"/>
            <a:ext cx="2915543" cy="53221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6" name="Google Shape;46;p7"/>
          <p:cNvSpPr txBox="1">
            <a:spLocks noGrp="1"/>
          </p:cNvSpPr>
          <p:nvPr>
            <p:ph type="dt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7"/>
          <p:cNvSpPr txBox="1">
            <a:spLocks noGrp="1"/>
          </p:cNvSpPr>
          <p:nvPr>
            <p:ph type="ft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7"/>
          <p:cNvSpPr txBox="1">
            <a:spLocks noGrp="1"/>
          </p:cNvSpPr>
          <p:nvPr>
            <p:ph type="sldNum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8"/>
          <p:cNvSpPr txBox="1"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8"/>
          <p:cNvSpPr txBox="1">
            <a:spLocks noGrp="1"/>
          </p:cNvSpPr>
          <p:nvPr>
            <p:ph type="dt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8"/>
          <p:cNvSpPr txBox="1">
            <a:spLocks noGrp="1"/>
          </p:cNvSpPr>
          <p:nvPr>
            <p:ph type="ft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8"/>
          <p:cNvSpPr txBox="1">
            <a:spLocks noGrp="1"/>
          </p:cNvSpPr>
          <p:nvPr>
            <p:ph type="sldNum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9"/>
          <p:cNvSpPr txBox="1"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9"/>
          <p:cNvSpPr txBox="1">
            <a:spLocks noGrp="1"/>
          </p:cNvSpPr>
          <p:nvPr>
            <p:ph type="body" idx="1"/>
          </p:nvPr>
        </p:nvSpPr>
        <p:spPr>
          <a:xfrm>
            <a:off x="2915543" y="1426283"/>
            <a:ext cx="3471863" cy="70396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619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  <a:defRPr sz="2100"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4pPr>
            <a:lvl5pPr marL="2286000" lvl="4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5pPr>
            <a:lvl6pPr marL="2743200" lvl="5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6pPr>
            <a:lvl7pPr marL="3200400" lvl="6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7pPr>
            <a:lvl8pPr marL="3657600" lvl="7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8pPr>
            <a:lvl9pPr marL="4114800" lvl="8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9pPr>
          </a:lstStyle>
          <a:p>
            <a:endParaRPr/>
          </a:p>
        </p:txBody>
      </p:sp>
      <p:sp>
        <p:nvSpPr>
          <p:cNvPr id="57" name="Google Shape;57;p9"/>
          <p:cNvSpPr txBox="1">
            <a:spLocks noGrp="1"/>
          </p:cNvSpPr>
          <p:nvPr>
            <p:ph type="body" idx="2"/>
          </p:nvPr>
        </p:nvSpPr>
        <p:spPr>
          <a:xfrm>
            <a:off x="472381" y="2971800"/>
            <a:ext cx="2211884" cy="550562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9pPr>
          </a:lstStyle>
          <a:p>
            <a:endParaRPr/>
          </a:p>
        </p:txBody>
      </p:sp>
      <p:sp>
        <p:nvSpPr>
          <p:cNvPr id="58" name="Google Shape;58;p9"/>
          <p:cNvSpPr txBox="1">
            <a:spLocks noGrp="1"/>
          </p:cNvSpPr>
          <p:nvPr>
            <p:ph type="dt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9"/>
          <p:cNvSpPr txBox="1">
            <a:spLocks noGrp="1"/>
          </p:cNvSpPr>
          <p:nvPr>
            <p:ph type="ft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9"/>
          <p:cNvSpPr txBox="1">
            <a:spLocks noGrp="1"/>
          </p:cNvSpPr>
          <p:nvPr>
            <p:ph type="sldNum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0"/>
          <p:cNvSpPr txBox="1"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0"/>
          <p:cNvSpPr>
            <a:spLocks noGrp="1"/>
          </p:cNvSpPr>
          <p:nvPr>
            <p:ph type="pic" idx="2"/>
          </p:nvPr>
        </p:nvSpPr>
        <p:spPr>
          <a:xfrm>
            <a:off x="2915543" y="1426283"/>
            <a:ext cx="3471863" cy="7039681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0"/>
          <p:cNvSpPr txBox="1">
            <a:spLocks noGrp="1"/>
          </p:cNvSpPr>
          <p:nvPr>
            <p:ph type="body" idx="1"/>
          </p:nvPr>
        </p:nvSpPr>
        <p:spPr>
          <a:xfrm>
            <a:off x="472381" y="2971800"/>
            <a:ext cx="2211884" cy="550562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9pPr>
          </a:lstStyle>
          <a:p>
            <a:endParaRPr/>
          </a:p>
        </p:txBody>
      </p:sp>
      <p:sp>
        <p:nvSpPr>
          <p:cNvPr id="65" name="Google Shape;65;p10"/>
          <p:cNvSpPr txBox="1">
            <a:spLocks noGrp="1"/>
          </p:cNvSpPr>
          <p:nvPr>
            <p:ph type="dt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0"/>
          <p:cNvSpPr txBox="1">
            <a:spLocks noGrp="1"/>
          </p:cNvSpPr>
          <p:nvPr>
            <p:ph type="ft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0"/>
          <p:cNvSpPr txBox="1">
            <a:spLocks noGrp="1"/>
          </p:cNvSpPr>
          <p:nvPr>
            <p:ph type="sldNum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1"/>
          <p:cNvSpPr txBox="1"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1"/>
          <p:cNvSpPr txBox="1">
            <a:spLocks noGrp="1"/>
          </p:cNvSpPr>
          <p:nvPr>
            <p:ph type="body" idx="1"/>
          </p:nvPr>
        </p:nvSpPr>
        <p:spPr>
          <a:xfrm rot="5400000">
            <a:off x="286367" y="2822135"/>
            <a:ext cx="6285266" cy="5915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11"/>
          <p:cNvSpPr txBox="1">
            <a:spLocks noGrp="1"/>
          </p:cNvSpPr>
          <p:nvPr>
            <p:ph type="dt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1"/>
          <p:cNvSpPr txBox="1">
            <a:spLocks noGrp="1"/>
          </p:cNvSpPr>
          <p:nvPr>
            <p:ph type="ft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1"/>
          <p:cNvSpPr txBox="1">
            <a:spLocks noGrp="1"/>
          </p:cNvSpPr>
          <p:nvPr>
            <p:ph type="sldNum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  <a:defRPr sz="3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3619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  <a:defRPr sz="2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238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dt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2"/>
          <p:cNvSpPr txBox="1">
            <a:spLocks noGrp="1"/>
          </p:cNvSpPr>
          <p:nvPr>
            <p:ph type="ft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2"/>
          <p:cNvSpPr txBox="1">
            <a:spLocks noGrp="1"/>
          </p:cNvSpPr>
          <p:nvPr>
            <p:ph type="sldNum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svg"/><Relationship Id="rId5" Type="http://schemas.openxmlformats.org/officeDocument/2006/relationships/image" Target="../media/image4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>
          <a:extLst>
            <a:ext uri="{FF2B5EF4-FFF2-40B4-BE49-F238E27FC236}">
              <a16:creationId xmlns:a16="http://schemas.microsoft.com/office/drawing/2014/main" id="{9D60984E-B353-63F0-D557-BC3A82F7009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>
            <a:extLst>
              <a:ext uri="{FF2B5EF4-FFF2-40B4-BE49-F238E27FC236}">
                <a16:creationId xmlns:a16="http://schemas.microsoft.com/office/drawing/2014/main" id="{1111698D-DD04-69EF-981D-72EA4F412E59}"/>
              </a:ext>
            </a:extLst>
          </p:cNvPr>
          <p:cNvSpPr/>
          <p:nvPr/>
        </p:nvSpPr>
        <p:spPr>
          <a:xfrm>
            <a:off x="187926" y="1001633"/>
            <a:ext cx="6482147" cy="798471"/>
          </a:xfrm>
          <a:prstGeom prst="roundRect">
            <a:avLst>
              <a:gd name="adj" fmla="val 4891"/>
            </a:avLst>
          </a:prstGeom>
          <a:noFill/>
          <a:ln w="28575" cap="flat" cmpd="sng">
            <a:solidFill>
              <a:srgbClr val="130E3C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6350" marR="175260" lvl="0" indent="0" algn="ctr" rtl="0">
              <a:lnSpc>
                <a:spcPct val="104000"/>
              </a:lnSpc>
              <a:spcBef>
                <a:spcPts val="0"/>
              </a:spcBef>
              <a:spcAft>
                <a:spcPts val="25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  <a:ea typeface="Arial Rounded"/>
                <a:cs typeface="Arial Rounded"/>
                <a:sym typeface="Arial Rounded"/>
              </a:rPr>
              <a:t>To reply to the client’s email confidently, it is important to prepare and make sure you know the exact answers. </a:t>
            </a:r>
            <a:r>
              <a:rPr lang="en-GB" i="0" u="none" strike="noStrike" cap="none" dirty="0">
                <a:solidFill>
                  <a:srgbClr val="130E3C"/>
                </a:solidFill>
                <a:latin typeface="Arial Rounded MT Bold" panose="020F0704030504030204" pitchFamily="34" charset="0"/>
                <a:ea typeface="Arial Rounded"/>
                <a:cs typeface="Arial Rounded"/>
                <a:sym typeface="Arial Rounded"/>
              </a:rPr>
              <a:t>Firstly, you need to research the answers to the clien</a:t>
            </a:r>
            <a: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  <a:ea typeface="Arial Rounded"/>
                <a:cs typeface="Arial Rounded"/>
                <a:sym typeface="Arial Rounded"/>
              </a:rPr>
              <a:t>t’s questions. </a:t>
            </a:r>
            <a:endParaRPr i="0" u="none" strike="noStrike" cap="none" dirty="0">
              <a:solidFill>
                <a:srgbClr val="130E3C"/>
              </a:solidFill>
              <a:latin typeface="Arial Rounded MT Bold" panose="020F0704030504030204" pitchFamily="34" charset="0"/>
              <a:ea typeface="Arial Rounded"/>
              <a:cs typeface="Arial Rounded"/>
              <a:sym typeface="Arial Rounded"/>
            </a:endParaRPr>
          </a:p>
        </p:txBody>
      </p:sp>
      <p:sp>
        <p:nvSpPr>
          <p:cNvPr id="87" name="Google Shape;87;p1">
            <a:extLst>
              <a:ext uri="{FF2B5EF4-FFF2-40B4-BE49-F238E27FC236}">
                <a16:creationId xmlns:a16="http://schemas.microsoft.com/office/drawing/2014/main" id="{C7A515F4-8EB9-85AA-1623-223B9FA94361}"/>
              </a:ext>
            </a:extLst>
          </p:cNvPr>
          <p:cNvSpPr txBox="1"/>
          <p:nvPr/>
        </p:nvSpPr>
        <p:spPr>
          <a:xfrm>
            <a:off x="2946180" y="9605963"/>
            <a:ext cx="3800700" cy="215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lang="en-GB" sz="800" b="1" i="0" u="none" strike="noStrike" cap="none" dirty="0">
                <a:solidFill>
                  <a:srgbClr val="130E3C"/>
                </a:solidFill>
                <a:latin typeface="Arial Rounded"/>
                <a:ea typeface="Arial Rounded"/>
                <a:cs typeface="Arial Rounded"/>
                <a:sym typeface="Arial Rounded"/>
              </a:rPr>
              <a:t>Developing Experts Copyright 2026 All Rights Reserved</a:t>
            </a:r>
            <a:endParaRPr sz="1400" b="0" i="0" u="none" strike="noStrike" cap="none" dirty="0">
              <a:solidFill>
                <a:srgbClr val="130E3C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88" name="Google Shape;88;p1" descr="A black and grey logo with a blue line&#10;&#10;AI-generated content may be incorrect.">
            <a:extLst>
              <a:ext uri="{FF2B5EF4-FFF2-40B4-BE49-F238E27FC236}">
                <a16:creationId xmlns:a16="http://schemas.microsoft.com/office/drawing/2014/main" id="{DF3DAE1D-C11F-B135-6FA1-77E10B3E4DD9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978231" y="132704"/>
            <a:ext cx="1009934" cy="600908"/>
          </a:xfrm>
          <a:prstGeom prst="rect">
            <a:avLst/>
          </a:prstGeom>
          <a:noFill/>
          <a:ln>
            <a:noFill/>
          </a:ln>
        </p:spPr>
      </p:pic>
      <p:sp>
        <p:nvSpPr>
          <p:cNvPr id="89" name="Google Shape;89;p1">
            <a:extLst>
              <a:ext uri="{FF2B5EF4-FFF2-40B4-BE49-F238E27FC236}">
                <a16:creationId xmlns:a16="http://schemas.microsoft.com/office/drawing/2014/main" id="{620A4C0E-459B-4FEB-3A37-D98E531AE4E7}"/>
              </a:ext>
            </a:extLst>
          </p:cNvPr>
          <p:cNvSpPr txBox="1"/>
          <p:nvPr/>
        </p:nvSpPr>
        <p:spPr>
          <a:xfrm>
            <a:off x="1756153" y="187703"/>
            <a:ext cx="5619795" cy="5847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n-GB" sz="1600" b="1" i="0" u="none" strike="noStrike" cap="none" dirty="0">
                <a:solidFill>
                  <a:srgbClr val="130E3C"/>
                </a:solidFill>
                <a:latin typeface="Arial Rounded"/>
                <a:ea typeface="Arial Rounded"/>
                <a:cs typeface="Arial Rounded"/>
                <a:sym typeface="Arial Rounded"/>
              </a:rPr>
              <a:t>VWE: Morgan Sindall Construction – Day 4 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n-GB" sz="1600" i="0" u="none" strike="noStrike" cap="none" dirty="0">
                <a:solidFill>
                  <a:srgbClr val="130E3C"/>
                </a:solidFill>
                <a:latin typeface="Arial Rounded MT Bold" panose="020F0704030504030204" pitchFamily="34" charset="0"/>
                <a:ea typeface="Arial Rounded"/>
                <a:cs typeface="Arial Rounded"/>
                <a:sym typeface="Arial Rounded"/>
              </a:rPr>
              <a:t>Handout 2 – Client query </a:t>
            </a:r>
            <a:endParaRPr sz="1050" i="0" u="none" strike="noStrike" cap="none" dirty="0">
              <a:solidFill>
                <a:srgbClr val="000000"/>
              </a:solidFill>
              <a:latin typeface="Arial Rounded MT Bold" panose="020F0704030504030204" pitchFamily="34" charset="0"/>
              <a:sym typeface="Arial"/>
            </a:endParaRPr>
          </a:p>
        </p:txBody>
      </p:sp>
      <p:cxnSp>
        <p:nvCxnSpPr>
          <p:cNvPr id="106" name="Google Shape;106;p1">
            <a:extLst>
              <a:ext uri="{FF2B5EF4-FFF2-40B4-BE49-F238E27FC236}">
                <a16:creationId xmlns:a16="http://schemas.microsoft.com/office/drawing/2014/main" id="{D3E4AE5D-47E5-2C45-EDF7-96DF68BBD2CB}"/>
              </a:ext>
            </a:extLst>
          </p:cNvPr>
          <p:cNvCxnSpPr/>
          <p:nvPr/>
        </p:nvCxnSpPr>
        <p:spPr>
          <a:xfrm>
            <a:off x="176211" y="882729"/>
            <a:ext cx="6505575" cy="3417"/>
          </a:xfrm>
          <a:prstGeom prst="straightConnector1">
            <a:avLst/>
          </a:prstGeom>
          <a:noFill/>
          <a:ln w="28575" cap="flat" cmpd="sng">
            <a:solidFill>
              <a:srgbClr val="130E3C"/>
            </a:solidFill>
            <a:prstDash val="solid"/>
            <a:round/>
            <a:headEnd type="none" w="sm" len="sm"/>
            <a:tailEnd type="none" w="sm" len="sm"/>
          </a:ln>
          <a:effectLst>
            <a:outerShdw dist="20000" sx="1000" sy="1000" rotWithShape="0">
              <a:srgbClr val="000000"/>
            </a:outerShdw>
          </a:effectLst>
        </p:spPr>
      </p:cxnSp>
      <p:pic>
        <p:nvPicPr>
          <p:cNvPr id="2" name="Picture 6" descr="A blue square with white letters&#10;&#10;Description automatically generated">
            <a:extLst>
              <a:ext uri="{FF2B5EF4-FFF2-40B4-BE49-F238E27FC236}">
                <a16:creationId xmlns:a16="http://schemas.microsoft.com/office/drawing/2014/main" id="{EAFEFE5B-E224-9A88-3265-330542C9DC73}"/>
              </a:ext>
            </a:extLst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3988" y="45303"/>
            <a:ext cx="812799" cy="7569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Google Shape;84;p1">
            <a:extLst>
              <a:ext uri="{FF2B5EF4-FFF2-40B4-BE49-F238E27FC236}">
                <a16:creationId xmlns:a16="http://schemas.microsoft.com/office/drawing/2014/main" id="{6ADF346F-6E9F-2978-3B90-9614695B732D}"/>
              </a:ext>
            </a:extLst>
          </p:cNvPr>
          <p:cNvSpPr/>
          <p:nvPr/>
        </p:nvSpPr>
        <p:spPr>
          <a:xfrm>
            <a:off x="187926" y="1924334"/>
            <a:ext cx="6482147" cy="7616279"/>
          </a:xfrm>
          <a:prstGeom prst="roundRect">
            <a:avLst>
              <a:gd name="adj" fmla="val 680"/>
            </a:avLst>
          </a:prstGeom>
          <a:noFill/>
          <a:ln w="28575" cap="flat" cmpd="sng">
            <a:solidFill>
              <a:srgbClr val="130E3C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</a:rPr>
              <a:t>1. Re-read the email from the client: </a:t>
            </a:r>
          </a:p>
          <a:p>
            <a:endParaRPr lang="en-GB" b="1" dirty="0">
              <a:solidFill>
                <a:schemeClr val="accent5"/>
              </a:solidFill>
              <a:latin typeface="Arial Rounded MT Bold" panose="020F0704030504030204" pitchFamily="34" charset="0"/>
            </a:endParaRPr>
          </a:p>
          <a:p>
            <a:endParaRPr lang="en-GB" b="1" dirty="0">
              <a:solidFill>
                <a:schemeClr val="accent5"/>
              </a:solidFill>
              <a:latin typeface="Arial Rounded MT Bold" panose="020F0704030504030204" pitchFamily="34" charset="0"/>
            </a:endParaRPr>
          </a:p>
          <a:p>
            <a:endParaRPr lang="en-GB" b="1" dirty="0">
              <a:solidFill>
                <a:schemeClr val="accent5"/>
              </a:solidFill>
              <a:latin typeface="Arial Rounded MT Bold" panose="020F0704030504030204" pitchFamily="34" charset="0"/>
            </a:endParaRPr>
          </a:p>
          <a:p>
            <a:endParaRPr lang="en-GB" b="1" dirty="0">
              <a:solidFill>
                <a:schemeClr val="accent5"/>
              </a:solidFill>
              <a:latin typeface="Arial Rounded MT Bold" panose="020F0704030504030204" pitchFamily="34" charset="0"/>
            </a:endParaRPr>
          </a:p>
          <a:p>
            <a:endParaRPr lang="en-GB" b="1" dirty="0">
              <a:solidFill>
                <a:schemeClr val="accent5"/>
              </a:solidFill>
              <a:latin typeface="Arial Rounded MT Bold" panose="020F0704030504030204" pitchFamily="34" charset="0"/>
            </a:endParaRPr>
          </a:p>
          <a:p>
            <a:endParaRPr lang="en-GB" b="1" dirty="0">
              <a:solidFill>
                <a:schemeClr val="accent5"/>
              </a:solidFill>
              <a:latin typeface="Arial Rounded MT Bold" panose="020F0704030504030204" pitchFamily="34" charset="0"/>
            </a:endParaRPr>
          </a:p>
          <a:p>
            <a:endParaRPr lang="en-GB" b="1" dirty="0">
              <a:solidFill>
                <a:schemeClr val="accent5"/>
              </a:solidFill>
              <a:latin typeface="Arial Rounded MT Bold" panose="020F0704030504030204" pitchFamily="34" charset="0"/>
            </a:endParaRPr>
          </a:p>
          <a:p>
            <a:endParaRPr lang="en-GB" b="1" dirty="0">
              <a:solidFill>
                <a:schemeClr val="accent5"/>
              </a:solidFill>
              <a:latin typeface="Arial Rounded MT Bold" panose="020F0704030504030204" pitchFamily="34" charset="0"/>
            </a:endParaRPr>
          </a:p>
          <a:p>
            <a:endParaRPr lang="en-GB" b="1" dirty="0">
              <a:solidFill>
                <a:schemeClr val="accent5"/>
              </a:solidFill>
              <a:latin typeface="Arial Rounded MT Bold" panose="020F0704030504030204" pitchFamily="34" charset="0"/>
            </a:endParaRPr>
          </a:p>
          <a:p>
            <a:endParaRPr lang="en-GB" b="1" dirty="0">
              <a:solidFill>
                <a:schemeClr val="accent5"/>
              </a:solidFill>
              <a:latin typeface="Arial Rounded MT Bold" panose="020F0704030504030204" pitchFamily="34" charset="0"/>
            </a:endParaRPr>
          </a:p>
          <a:p>
            <a:endParaRPr lang="en-GB" b="1" dirty="0">
              <a:solidFill>
                <a:schemeClr val="accent5"/>
              </a:solidFill>
              <a:latin typeface="Arial Rounded MT Bold" panose="020F0704030504030204" pitchFamily="34" charset="0"/>
            </a:endParaRPr>
          </a:p>
          <a:p>
            <a:endParaRPr lang="en-GB" b="1" dirty="0">
              <a:solidFill>
                <a:schemeClr val="accent5"/>
              </a:solidFill>
              <a:latin typeface="Arial Rounded MT Bold" panose="020F0704030504030204" pitchFamily="34" charset="0"/>
            </a:endParaRPr>
          </a:p>
          <a:p>
            <a:endParaRPr lang="en-GB" b="1" dirty="0">
              <a:solidFill>
                <a:schemeClr val="accent5"/>
              </a:solidFill>
              <a:latin typeface="Arial Rounded MT Bold" panose="020F0704030504030204" pitchFamily="34" charset="0"/>
            </a:endParaRPr>
          </a:p>
          <a:p>
            <a:endParaRPr lang="en-GB" b="1" dirty="0">
              <a:solidFill>
                <a:schemeClr val="accent5"/>
              </a:solidFill>
              <a:latin typeface="Arial Rounded MT Bold" panose="020F0704030504030204" pitchFamily="34" charset="0"/>
            </a:endParaRPr>
          </a:p>
          <a:p>
            <a:endParaRPr lang="en-GB" b="1" dirty="0">
              <a:solidFill>
                <a:schemeClr val="accent5"/>
              </a:solidFill>
              <a:latin typeface="Arial Rounded MT Bold" panose="020F0704030504030204" pitchFamily="34" charset="0"/>
            </a:endParaRPr>
          </a:p>
          <a:p>
            <a:endParaRPr lang="en-GB" b="1" dirty="0">
              <a:solidFill>
                <a:schemeClr val="accent5"/>
              </a:solidFill>
              <a:latin typeface="Arial Rounded MT Bold" panose="020F0704030504030204" pitchFamily="34" charset="0"/>
            </a:endParaRPr>
          </a:p>
          <a:p>
            <a:endParaRPr lang="en-GB" b="1" dirty="0">
              <a:solidFill>
                <a:schemeClr val="accent5"/>
              </a:solidFill>
              <a:latin typeface="Arial Rounded MT Bold" panose="020F0704030504030204" pitchFamily="34" charset="0"/>
            </a:endParaRPr>
          </a:p>
          <a:p>
            <a:endParaRPr lang="en-GB" b="1" dirty="0">
              <a:solidFill>
                <a:schemeClr val="accent5"/>
              </a:solidFill>
              <a:latin typeface="Arial Rounded MT Bold" panose="020F0704030504030204" pitchFamily="34" charset="0"/>
            </a:endParaRPr>
          </a:p>
          <a:p>
            <a:endParaRPr lang="en-GB" b="1" dirty="0">
              <a:solidFill>
                <a:schemeClr val="accent5"/>
              </a:solidFill>
              <a:latin typeface="Arial Rounded MT Bold" panose="020F0704030504030204" pitchFamily="34" charset="0"/>
            </a:endParaRPr>
          </a:p>
          <a:p>
            <a:endParaRPr lang="en-GB" dirty="0">
              <a:solidFill>
                <a:schemeClr val="accent5"/>
              </a:solidFill>
              <a:latin typeface="Arial Rounded MT Bold" panose="020F0704030504030204" pitchFamily="34" charset="0"/>
            </a:endParaRPr>
          </a:p>
          <a:p>
            <a: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</a:rPr>
              <a:t>2. Use the space below to research what happened at Grenfell Tower: how did the fire start? What allowed it to spread so rapidly?</a:t>
            </a:r>
            <a:b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</a:rPr>
            </a:br>
            <a: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</a:rPr>
              <a:t>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</a:t>
            </a:r>
          </a:p>
        </p:txBody>
      </p:sp>
      <p:pic>
        <p:nvPicPr>
          <p:cNvPr id="4" name="Picture 3" descr="A screenshot of a message&#10;&#10;AI-generated content may be incorrect.">
            <a:extLst>
              <a:ext uri="{FF2B5EF4-FFF2-40B4-BE49-F238E27FC236}">
                <a16:creationId xmlns:a16="http://schemas.microsoft.com/office/drawing/2014/main" id="{6CDB23E0-4AB1-8E4E-9949-7AB2EF6FA19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173282" y="2378125"/>
            <a:ext cx="4511431" cy="3894157"/>
          </a:xfrm>
          <a:prstGeom prst="rect">
            <a:avLst/>
          </a:prstGeom>
          <a:ln w="19050">
            <a:solidFill>
              <a:srgbClr val="130E3C"/>
            </a:solidFill>
          </a:ln>
        </p:spPr>
      </p:pic>
    </p:spTree>
    <p:extLst>
      <p:ext uri="{BB962C8B-B14F-4D97-AF65-F5344CB8AC3E}">
        <p14:creationId xmlns:p14="http://schemas.microsoft.com/office/powerpoint/2010/main" val="15193129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>
          <a:extLst>
            <a:ext uri="{FF2B5EF4-FFF2-40B4-BE49-F238E27FC236}">
              <a16:creationId xmlns:a16="http://schemas.microsoft.com/office/drawing/2014/main" id="{4C62A1AD-29A6-4D4F-50A7-5AB593325DC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1">
            <a:extLst>
              <a:ext uri="{FF2B5EF4-FFF2-40B4-BE49-F238E27FC236}">
                <a16:creationId xmlns:a16="http://schemas.microsoft.com/office/drawing/2014/main" id="{066BAD40-F8C5-6925-E2FA-87889879E5C1}"/>
              </a:ext>
            </a:extLst>
          </p:cNvPr>
          <p:cNvSpPr txBox="1"/>
          <p:nvPr/>
        </p:nvSpPr>
        <p:spPr>
          <a:xfrm>
            <a:off x="2946180" y="9605963"/>
            <a:ext cx="3800700" cy="215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lang="en-GB" sz="800" b="1" i="0" u="none" strike="noStrike" cap="none" dirty="0">
                <a:solidFill>
                  <a:srgbClr val="130E3C"/>
                </a:solidFill>
                <a:latin typeface="Arial Rounded"/>
                <a:ea typeface="Arial Rounded"/>
                <a:cs typeface="Arial Rounded"/>
                <a:sym typeface="Arial Rounded"/>
              </a:rPr>
              <a:t>Developing Experts Copyright 2026 All Rights Reserved</a:t>
            </a:r>
            <a:endParaRPr sz="1400" b="0" i="0" u="none" strike="noStrike" cap="none" dirty="0">
              <a:solidFill>
                <a:srgbClr val="130E3C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88" name="Google Shape;88;p1" descr="A black and grey logo with a blue line&#10;&#10;AI-generated content may be incorrect.">
            <a:extLst>
              <a:ext uri="{FF2B5EF4-FFF2-40B4-BE49-F238E27FC236}">
                <a16:creationId xmlns:a16="http://schemas.microsoft.com/office/drawing/2014/main" id="{B4E4B8CE-4693-F702-5C56-CE2C3051DA7B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978231" y="132704"/>
            <a:ext cx="1009934" cy="600908"/>
          </a:xfrm>
          <a:prstGeom prst="rect">
            <a:avLst/>
          </a:prstGeom>
          <a:noFill/>
          <a:ln>
            <a:noFill/>
          </a:ln>
        </p:spPr>
      </p:pic>
      <p:sp>
        <p:nvSpPr>
          <p:cNvPr id="89" name="Google Shape;89;p1">
            <a:extLst>
              <a:ext uri="{FF2B5EF4-FFF2-40B4-BE49-F238E27FC236}">
                <a16:creationId xmlns:a16="http://schemas.microsoft.com/office/drawing/2014/main" id="{F1F9B50F-AAED-2DD7-216F-989A61FA0A2B}"/>
              </a:ext>
            </a:extLst>
          </p:cNvPr>
          <p:cNvSpPr txBox="1"/>
          <p:nvPr/>
        </p:nvSpPr>
        <p:spPr>
          <a:xfrm>
            <a:off x="1756153" y="187703"/>
            <a:ext cx="5619795" cy="5847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n-GB" sz="1600" b="1" i="0" u="none" strike="noStrike" cap="none" dirty="0">
                <a:solidFill>
                  <a:srgbClr val="130E3C"/>
                </a:solidFill>
                <a:latin typeface="Arial Rounded"/>
                <a:ea typeface="Arial Rounded"/>
                <a:cs typeface="Arial Rounded"/>
                <a:sym typeface="Arial Rounded"/>
              </a:rPr>
              <a:t>VWE: Morgan Sindall Construction – Day 4 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n-GB" sz="1600" i="0" u="none" strike="noStrike" cap="none" dirty="0">
                <a:solidFill>
                  <a:srgbClr val="130E3C"/>
                </a:solidFill>
                <a:latin typeface="Arial Rounded MT Bold" panose="020F0704030504030204" pitchFamily="34" charset="0"/>
                <a:ea typeface="Arial Rounded"/>
                <a:cs typeface="Arial Rounded"/>
                <a:sym typeface="Arial Rounded"/>
              </a:rPr>
              <a:t>Handout 2 – Client query </a:t>
            </a:r>
            <a:endParaRPr sz="1050" i="0" u="none" strike="noStrike" cap="none" dirty="0">
              <a:solidFill>
                <a:srgbClr val="000000"/>
              </a:solidFill>
              <a:latin typeface="Arial Rounded MT Bold" panose="020F0704030504030204" pitchFamily="34" charset="0"/>
              <a:sym typeface="Arial"/>
            </a:endParaRPr>
          </a:p>
        </p:txBody>
      </p:sp>
      <p:cxnSp>
        <p:nvCxnSpPr>
          <p:cNvPr id="106" name="Google Shape;106;p1">
            <a:extLst>
              <a:ext uri="{FF2B5EF4-FFF2-40B4-BE49-F238E27FC236}">
                <a16:creationId xmlns:a16="http://schemas.microsoft.com/office/drawing/2014/main" id="{B2D61CAB-76DE-BF1F-837C-440147EE38E1}"/>
              </a:ext>
            </a:extLst>
          </p:cNvPr>
          <p:cNvCxnSpPr/>
          <p:nvPr/>
        </p:nvCxnSpPr>
        <p:spPr>
          <a:xfrm>
            <a:off x="176211" y="882729"/>
            <a:ext cx="6505575" cy="3417"/>
          </a:xfrm>
          <a:prstGeom prst="straightConnector1">
            <a:avLst/>
          </a:prstGeom>
          <a:noFill/>
          <a:ln w="28575" cap="flat" cmpd="sng">
            <a:solidFill>
              <a:srgbClr val="130E3C"/>
            </a:solidFill>
            <a:prstDash val="solid"/>
            <a:round/>
            <a:headEnd type="none" w="sm" len="sm"/>
            <a:tailEnd type="none" w="sm" len="sm"/>
          </a:ln>
          <a:effectLst>
            <a:outerShdw dist="20000" sx="1000" sy="1000" rotWithShape="0">
              <a:srgbClr val="000000"/>
            </a:outerShdw>
          </a:effectLst>
        </p:spPr>
      </p:cxnSp>
      <p:pic>
        <p:nvPicPr>
          <p:cNvPr id="2" name="Picture 6" descr="A blue square with white letters&#10;&#10;Description automatically generated">
            <a:extLst>
              <a:ext uri="{FF2B5EF4-FFF2-40B4-BE49-F238E27FC236}">
                <a16:creationId xmlns:a16="http://schemas.microsoft.com/office/drawing/2014/main" id="{D2D4D2D4-422F-C5A0-3C56-8098E6663E6C}"/>
              </a:ext>
            </a:extLst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3988" y="45303"/>
            <a:ext cx="812799" cy="7569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Google Shape;84;p1">
            <a:extLst>
              <a:ext uri="{FF2B5EF4-FFF2-40B4-BE49-F238E27FC236}">
                <a16:creationId xmlns:a16="http://schemas.microsoft.com/office/drawing/2014/main" id="{1D3A1F33-4E13-9EFF-EB03-F3CE77CEF94C}"/>
              </a:ext>
            </a:extLst>
          </p:cNvPr>
          <p:cNvSpPr/>
          <p:nvPr/>
        </p:nvSpPr>
        <p:spPr>
          <a:xfrm>
            <a:off x="187926" y="1035264"/>
            <a:ext cx="6482147" cy="8505350"/>
          </a:xfrm>
          <a:prstGeom prst="roundRect">
            <a:avLst>
              <a:gd name="adj" fmla="val 680"/>
            </a:avLst>
          </a:prstGeom>
          <a:noFill/>
          <a:ln w="28575" cap="flat" cmpd="sng">
            <a:solidFill>
              <a:srgbClr val="130E3C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</a:rPr>
              <a:t>3. Research the changes that came into place for the construction industry following the Grenfell tragedy: what fire safety regulations and measures were introduced in the UK? </a:t>
            </a:r>
          </a:p>
          <a:p>
            <a: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</a:rPr>
              <a:t>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</a:t>
            </a:r>
          </a:p>
          <a:p>
            <a:endParaRPr lang="en-GB" dirty="0">
              <a:solidFill>
                <a:srgbClr val="130E3C"/>
              </a:solidFill>
              <a:latin typeface="Arial Rounded MT Bold" panose="020F0704030504030204" pitchFamily="34" charset="0"/>
            </a:endParaRPr>
          </a:p>
          <a:p>
            <a: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</a:rPr>
              <a:t>4. Think about how this affects the 17 Columbus Courtyard project: make a list of all the things that would need to be checked to make sure regulations are followed, and the building is fire safe. Two examples have been given below: </a:t>
            </a:r>
          </a:p>
          <a:p>
            <a:endParaRPr lang="en-GB" dirty="0">
              <a:solidFill>
                <a:srgbClr val="130E3C"/>
              </a:solidFill>
              <a:latin typeface="Arial Rounded MT Bold" panose="020F07040305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</a:rPr>
              <a:t>Are all fire doors correctly rated and fitted with approved hardware?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</a:rPr>
              <a:t>Are self-closing devices installed and functioning properly?</a:t>
            </a:r>
          </a:p>
          <a:p>
            <a: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</a:rPr>
              <a:t>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</a:t>
            </a:r>
          </a:p>
        </p:txBody>
      </p:sp>
    </p:spTree>
    <p:extLst>
      <p:ext uri="{BB962C8B-B14F-4D97-AF65-F5344CB8AC3E}">
        <p14:creationId xmlns:p14="http://schemas.microsoft.com/office/powerpoint/2010/main" val="16172630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>
          <a:extLst>
            <a:ext uri="{FF2B5EF4-FFF2-40B4-BE49-F238E27FC236}">
              <a16:creationId xmlns:a16="http://schemas.microsoft.com/office/drawing/2014/main" id="{A85F9301-675D-9742-2381-54296D9E9ED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>
            <a:extLst>
              <a:ext uri="{FF2B5EF4-FFF2-40B4-BE49-F238E27FC236}">
                <a16:creationId xmlns:a16="http://schemas.microsoft.com/office/drawing/2014/main" id="{6BEECAF0-8A16-2D65-134E-ADCE6421044E}"/>
              </a:ext>
            </a:extLst>
          </p:cNvPr>
          <p:cNvSpPr/>
          <p:nvPr/>
        </p:nvSpPr>
        <p:spPr>
          <a:xfrm>
            <a:off x="187926" y="1077008"/>
            <a:ext cx="6482147" cy="1030248"/>
          </a:xfrm>
          <a:prstGeom prst="roundRect">
            <a:avLst>
              <a:gd name="adj" fmla="val 4891"/>
            </a:avLst>
          </a:prstGeom>
          <a:noFill/>
          <a:ln w="28575" cap="flat" cmpd="sng">
            <a:solidFill>
              <a:srgbClr val="130E3C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6350" marR="175260" lvl="0" indent="0" algn="ctr" rtl="0">
              <a:lnSpc>
                <a:spcPct val="104000"/>
              </a:lnSpc>
              <a:spcBef>
                <a:spcPts val="0"/>
              </a:spcBef>
              <a:spcAft>
                <a:spcPts val="25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GB" i="0" u="none" strike="noStrike" cap="none" dirty="0">
                <a:solidFill>
                  <a:srgbClr val="130E3C"/>
                </a:solidFill>
                <a:latin typeface="Arial Rounded MT Bold" panose="020F0704030504030204" pitchFamily="34" charset="0"/>
                <a:ea typeface="Arial Rounded"/>
                <a:cs typeface="Arial Rounded"/>
                <a:sym typeface="Arial Rounded"/>
              </a:rPr>
              <a:t>Use the proforma to draft a concise, professional email addressing all client questions. Focus on reassurance rather than detailing regulations, demonstrating your expertise so the client feels that they are in capable hands. </a:t>
            </a:r>
            <a:endParaRPr i="0" u="none" strike="noStrike" cap="none" dirty="0">
              <a:solidFill>
                <a:srgbClr val="130E3C"/>
              </a:solidFill>
              <a:latin typeface="Arial Rounded MT Bold" panose="020F0704030504030204" pitchFamily="34" charset="0"/>
              <a:ea typeface="Arial Rounded"/>
              <a:cs typeface="Arial Rounded"/>
              <a:sym typeface="Arial Rounded"/>
            </a:endParaRPr>
          </a:p>
        </p:txBody>
      </p:sp>
      <p:sp>
        <p:nvSpPr>
          <p:cNvPr id="87" name="Google Shape;87;p1">
            <a:extLst>
              <a:ext uri="{FF2B5EF4-FFF2-40B4-BE49-F238E27FC236}">
                <a16:creationId xmlns:a16="http://schemas.microsoft.com/office/drawing/2014/main" id="{124C74E4-7446-169E-2210-817D32AD7C8E}"/>
              </a:ext>
            </a:extLst>
          </p:cNvPr>
          <p:cNvSpPr txBox="1"/>
          <p:nvPr/>
        </p:nvSpPr>
        <p:spPr>
          <a:xfrm>
            <a:off x="2946180" y="9605963"/>
            <a:ext cx="3800700" cy="215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lang="en-GB" sz="800" b="1" i="0" u="none" strike="noStrike" cap="none" dirty="0">
                <a:solidFill>
                  <a:srgbClr val="130E3C"/>
                </a:solidFill>
                <a:latin typeface="Arial Rounded"/>
                <a:ea typeface="Arial Rounded"/>
                <a:cs typeface="Arial Rounded"/>
                <a:sym typeface="Arial Rounded"/>
              </a:rPr>
              <a:t>Developing Experts Copyright 2026 All Rights Reserved</a:t>
            </a:r>
            <a:endParaRPr sz="1400" b="0" i="0" u="none" strike="noStrike" cap="none" dirty="0">
              <a:solidFill>
                <a:srgbClr val="130E3C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88" name="Google Shape;88;p1" descr="A black and grey logo with a blue line&#10;&#10;AI-generated content may be incorrect.">
            <a:extLst>
              <a:ext uri="{FF2B5EF4-FFF2-40B4-BE49-F238E27FC236}">
                <a16:creationId xmlns:a16="http://schemas.microsoft.com/office/drawing/2014/main" id="{5B056657-73EC-A6CE-BE9C-A92E88D26BE5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978231" y="132704"/>
            <a:ext cx="1009934" cy="600908"/>
          </a:xfrm>
          <a:prstGeom prst="rect">
            <a:avLst/>
          </a:prstGeom>
          <a:noFill/>
          <a:ln>
            <a:noFill/>
          </a:ln>
        </p:spPr>
      </p:pic>
      <p:sp>
        <p:nvSpPr>
          <p:cNvPr id="89" name="Google Shape;89;p1">
            <a:extLst>
              <a:ext uri="{FF2B5EF4-FFF2-40B4-BE49-F238E27FC236}">
                <a16:creationId xmlns:a16="http://schemas.microsoft.com/office/drawing/2014/main" id="{6FC16618-1263-960E-6AD4-C0D60A256307}"/>
              </a:ext>
            </a:extLst>
          </p:cNvPr>
          <p:cNvSpPr txBox="1"/>
          <p:nvPr/>
        </p:nvSpPr>
        <p:spPr>
          <a:xfrm>
            <a:off x="1756153" y="187703"/>
            <a:ext cx="5619795" cy="5847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n-GB" sz="1600" b="1" i="0" u="none" strike="noStrike" cap="none" dirty="0">
                <a:solidFill>
                  <a:srgbClr val="130E3C"/>
                </a:solidFill>
                <a:latin typeface="Arial Rounded"/>
                <a:ea typeface="Arial Rounded"/>
                <a:cs typeface="Arial Rounded"/>
                <a:sym typeface="Arial Rounded"/>
              </a:rPr>
              <a:t>VWE: Morgan Sindall Construction – Day 4 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n-GB" sz="1600" i="0" u="none" strike="noStrike" cap="none" dirty="0">
                <a:solidFill>
                  <a:srgbClr val="130E3C"/>
                </a:solidFill>
                <a:latin typeface="Arial Rounded MT Bold" panose="020F0704030504030204" pitchFamily="34" charset="0"/>
                <a:ea typeface="Arial Rounded"/>
                <a:cs typeface="Arial Rounded"/>
                <a:sym typeface="Arial Rounded"/>
              </a:rPr>
              <a:t>Handout 2 – Client query </a:t>
            </a:r>
            <a:endParaRPr sz="1050" i="0" u="none" strike="noStrike" cap="none" dirty="0">
              <a:solidFill>
                <a:srgbClr val="000000"/>
              </a:solidFill>
              <a:latin typeface="Arial Rounded MT Bold" panose="020F0704030504030204" pitchFamily="34" charset="0"/>
              <a:sym typeface="Arial"/>
            </a:endParaRPr>
          </a:p>
        </p:txBody>
      </p:sp>
      <p:cxnSp>
        <p:nvCxnSpPr>
          <p:cNvPr id="106" name="Google Shape;106;p1">
            <a:extLst>
              <a:ext uri="{FF2B5EF4-FFF2-40B4-BE49-F238E27FC236}">
                <a16:creationId xmlns:a16="http://schemas.microsoft.com/office/drawing/2014/main" id="{0AC8C732-3533-0907-B2FA-5F987865E2F1}"/>
              </a:ext>
            </a:extLst>
          </p:cNvPr>
          <p:cNvCxnSpPr/>
          <p:nvPr/>
        </p:nvCxnSpPr>
        <p:spPr>
          <a:xfrm>
            <a:off x="176211" y="882729"/>
            <a:ext cx="6505575" cy="3417"/>
          </a:xfrm>
          <a:prstGeom prst="straightConnector1">
            <a:avLst/>
          </a:prstGeom>
          <a:noFill/>
          <a:ln w="28575" cap="flat" cmpd="sng">
            <a:solidFill>
              <a:srgbClr val="130E3C"/>
            </a:solidFill>
            <a:prstDash val="solid"/>
            <a:round/>
            <a:headEnd type="none" w="sm" len="sm"/>
            <a:tailEnd type="none" w="sm" len="sm"/>
          </a:ln>
          <a:effectLst>
            <a:outerShdw dist="20000" sx="1000" sy="1000" rotWithShape="0">
              <a:srgbClr val="000000"/>
            </a:outerShdw>
          </a:effectLst>
        </p:spPr>
      </p:cxnSp>
      <p:pic>
        <p:nvPicPr>
          <p:cNvPr id="2" name="Picture 6" descr="A blue square with white letters&#10;&#10;Description automatically generated">
            <a:extLst>
              <a:ext uri="{FF2B5EF4-FFF2-40B4-BE49-F238E27FC236}">
                <a16:creationId xmlns:a16="http://schemas.microsoft.com/office/drawing/2014/main" id="{1A0B37DB-209E-B6C2-CB5D-D313ED842AA7}"/>
              </a:ext>
            </a:extLst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3988" y="45303"/>
            <a:ext cx="812799" cy="7569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Google Shape;84;p1">
            <a:extLst>
              <a:ext uri="{FF2B5EF4-FFF2-40B4-BE49-F238E27FC236}">
                <a16:creationId xmlns:a16="http://schemas.microsoft.com/office/drawing/2014/main" id="{52D58CF0-F33B-4A58-76E4-B96DD265D4C4}"/>
              </a:ext>
            </a:extLst>
          </p:cNvPr>
          <p:cNvSpPr/>
          <p:nvPr/>
        </p:nvSpPr>
        <p:spPr>
          <a:xfrm>
            <a:off x="187926" y="2298119"/>
            <a:ext cx="6482147" cy="7242494"/>
          </a:xfrm>
          <a:prstGeom prst="roundRect">
            <a:avLst>
              <a:gd name="adj" fmla="val 680"/>
            </a:avLst>
          </a:prstGeom>
          <a:noFill/>
          <a:ln w="28575" cap="flat" cmpd="sng">
            <a:solidFill>
              <a:srgbClr val="130E3C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</a:rPr>
              <a:t>To: __________________________________________________________________</a:t>
            </a:r>
          </a:p>
          <a:p>
            <a:endParaRPr lang="en-GB" dirty="0">
              <a:solidFill>
                <a:srgbClr val="130E3C"/>
              </a:solidFill>
              <a:latin typeface="Arial Rounded MT Bold" panose="020F0704030504030204" pitchFamily="34" charset="0"/>
            </a:endParaRPr>
          </a:p>
          <a:p>
            <a: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</a:rPr>
              <a:t>Subject line: __________________________________________________________</a:t>
            </a:r>
          </a:p>
          <a:p>
            <a:endParaRPr lang="en-GB" dirty="0">
              <a:solidFill>
                <a:srgbClr val="130E3C"/>
              </a:solidFill>
              <a:latin typeface="Arial Rounded MT Bold" panose="020F0704030504030204" pitchFamily="34" charset="0"/>
            </a:endParaRPr>
          </a:p>
          <a:p>
            <a: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</a:rPr>
              <a:t>Main body: </a:t>
            </a:r>
            <a:b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</a:rPr>
            </a:br>
            <a: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</a:rPr>
              <a:t>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</a:t>
            </a:r>
          </a:p>
          <a:p>
            <a:endParaRPr lang="en-GB" dirty="0">
              <a:solidFill>
                <a:srgbClr val="130E3C"/>
              </a:solidFill>
              <a:latin typeface="Arial Rounded MT Bold" panose="020F0704030504030204" pitchFamily="34" charset="0"/>
            </a:endParaRPr>
          </a:p>
          <a:p>
            <a:endParaRPr lang="en-GB" dirty="0">
              <a:solidFill>
                <a:srgbClr val="130E3C"/>
              </a:solidFill>
              <a:latin typeface="Arial Rounded MT Bold" panose="020F0704030504030204" pitchFamily="34" charset="0"/>
            </a:endParaRPr>
          </a:p>
        </p:txBody>
      </p:sp>
      <p:pic>
        <p:nvPicPr>
          <p:cNvPr id="5" name="Graphic 4" descr="Send with solid fill">
            <a:extLst>
              <a:ext uri="{FF2B5EF4-FFF2-40B4-BE49-F238E27FC236}">
                <a16:creationId xmlns:a16="http://schemas.microsoft.com/office/drawing/2014/main" id="{1533972B-64A9-7451-70B2-2CDCDACFF9D0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6033882" y="8929285"/>
            <a:ext cx="481619" cy="481619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7927BBE6-CAD1-7D2F-2C75-101859EDB174}"/>
              </a:ext>
            </a:extLst>
          </p:cNvPr>
          <p:cNvSpPr txBox="1"/>
          <p:nvPr/>
        </p:nvSpPr>
        <p:spPr>
          <a:xfrm>
            <a:off x="5270527" y="9023271"/>
            <a:ext cx="101938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>
                <a:solidFill>
                  <a:srgbClr val="130E3C"/>
                </a:solidFill>
                <a:latin typeface="Arial Rounded MT Bold" panose="020F0704030504030204" pitchFamily="34" charset="0"/>
              </a:rPr>
              <a:t>SEND</a:t>
            </a:r>
          </a:p>
        </p:txBody>
      </p:sp>
    </p:spTree>
    <p:extLst>
      <p:ext uri="{BB962C8B-B14F-4D97-AF65-F5344CB8AC3E}">
        <p14:creationId xmlns:p14="http://schemas.microsoft.com/office/powerpoint/2010/main" val="1124373591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 Them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953</TotalTime>
  <Words>283</Words>
  <Application>Microsoft Office PowerPoint</Application>
  <PresentationFormat>A4 Paper (210x297 mm)</PresentationFormat>
  <Paragraphs>47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Arial Rounded</vt:lpstr>
      <vt:lpstr>Arial Rounded MT Bold</vt:lpstr>
      <vt:lpstr>Calibri</vt:lpstr>
      <vt:lpstr>1_Office Theme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Clare Faulkner</dc:creator>
  <cp:lastModifiedBy>Clare Faulkner</cp:lastModifiedBy>
  <cp:revision>26</cp:revision>
  <dcterms:created xsi:type="dcterms:W3CDTF">2025-02-26T15:46:15Z</dcterms:created>
  <dcterms:modified xsi:type="dcterms:W3CDTF">2026-02-27T12:16:53Z</dcterms:modified>
</cp:coreProperties>
</file>