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" roundtripDataSignature="AMtx7mj2KcUZo7hfzotuErGnRfksbj2a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0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5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251055" y="2203055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917180" y="128986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675881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675881" y="4589466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68233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682330" y="1681164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82330" y="2505076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5014915" y="1681164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5014915" y="2505076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4211342" y="987428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80984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361" lvl="1" indent="-36193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724" lvl="3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5904" lvl="4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085" lvl="5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266" lvl="6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447" lvl="7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628" lvl="8" indent="-32383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4211342" y="987428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228591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361" lvl="1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543" lvl="2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724" lvl="3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5904" lvl="4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085" lvl="5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266" lvl="6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447" lvl="7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628" lvl="8" indent="-22859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777331" y="-270667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1" lvl="0" indent="-342886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61" lvl="1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43" lvl="2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24" lvl="3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04" lvl="4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085" lvl="5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266" lvl="6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447" lvl="7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28" lvl="8" indent="-34288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161924" y="950444"/>
            <a:ext cx="9582151" cy="926758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Imagine the bar below represents 100% of a large construction project’s budget. It is divided into 10 sections, each representing 10%, for you to use as a guide. Use the key below to colour in the bar, estimating the percentage of the budget you think would be spent on each element. Keep this handout in a safe place, as you will need it later in the programme. </a:t>
            </a:r>
          </a:p>
        </p:txBody>
      </p:sp>
      <p:sp>
        <p:nvSpPr>
          <p:cNvPr id="87" name="Google Shape;87;p1"/>
          <p:cNvSpPr txBox="1"/>
          <p:nvPr/>
        </p:nvSpPr>
        <p:spPr>
          <a:xfrm>
            <a:off x="6105300" y="6611896"/>
            <a:ext cx="3800700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SzPts val="800"/>
            </a:pP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</a:t>
            </a:r>
            <a:r>
              <a:rPr lang="en-GB" sz="800" b="1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Copyright 2026 </a:t>
            </a:r>
            <a:r>
              <a:rPr lang="en-GB" sz="8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All Rights Reserved</a:t>
            </a:r>
            <a:endParaRPr dirty="0"/>
          </a:p>
        </p:txBody>
      </p:sp>
      <p:pic>
        <p:nvPicPr>
          <p:cNvPr id="88" name="Google Shape;88;p1" descr="A black and grey logo with a blue lin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948" y="109907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3400426" y="202577"/>
            <a:ext cx="8420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2000"/>
            </a:pPr>
            <a:r>
              <a:rPr lang="en-GB" sz="1600" b="1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1 </a:t>
            </a:r>
          </a:p>
          <a:p>
            <a:pPr algn="ctr">
              <a:buSzPts val="2000"/>
            </a:pP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2 – Budget tracker </a:t>
            </a:r>
            <a:endParaRPr sz="1050" dirty="0">
              <a:latin typeface="Arial Rounded MT Bold" panose="020F0704030504030204" pitchFamily="34" charset="0"/>
            </a:endParaRPr>
          </a:p>
        </p:txBody>
      </p:sp>
      <p:cxnSp>
        <p:nvCxnSpPr>
          <p:cNvPr id="106" name="Google Shape;106;p1"/>
          <p:cNvCxnSpPr>
            <a:cxnSpLocks/>
          </p:cNvCxnSpPr>
          <p:nvPr/>
        </p:nvCxnSpPr>
        <p:spPr>
          <a:xfrm>
            <a:off x="161924" y="857518"/>
            <a:ext cx="9582151" cy="0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6DBC2581-C52B-78E7-F09A-4C2345FA835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" y="3187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0222B7-7DF8-2127-8F4A-E6EC3894547D}"/>
              </a:ext>
            </a:extLst>
          </p:cNvPr>
          <p:cNvSpPr txBox="1"/>
          <p:nvPr/>
        </p:nvSpPr>
        <p:spPr>
          <a:xfrm>
            <a:off x="323850" y="2008168"/>
            <a:ext cx="93818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130E3C"/>
                </a:solidFill>
              </a:rPr>
              <a:t>|____|____|____|____|____|____|____|____|____|____|</a:t>
            </a:r>
          </a:p>
          <a:p>
            <a:r>
              <a:rPr lang="en-GB" sz="2800" dirty="0">
                <a:solidFill>
                  <a:srgbClr val="130E3C"/>
                </a:solidFill>
              </a:rPr>
              <a:t> 10%  10%  10%  10%  10%  10%  10%  10%  10%  10%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7EDBAA-E43F-807A-9811-AC5018DD5892}"/>
              </a:ext>
            </a:extLst>
          </p:cNvPr>
          <p:cNvSpPr txBox="1"/>
          <p:nvPr/>
        </p:nvSpPr>
        <p:spPr>
          <a:xfrm>
            <a:off x="200145" y="3035229"/>
            <a:ext cx="3543059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200" b="1" u="sng" dirty="0">
                <a:solidFill>
                  <a:srgbClr val="130E3C"/>
                </a:solidFill>
                <a:latin typeface="Arial Rounded MT Bold" panose="020F0704030504030204" pitchFamily="34" charset="0"/>
              </a:rPr>
              <a:t>Key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highlight>
                  <a:srgbClr val="0000FF"/>
                </a:highlight>
                <a:latin typeface="Arial Rounded MT Bold" panose="020F0704030504030204" pitchFamily="34" charset="0"/>
              </a:rPr>
              <a:t>     </a:t>
            </a: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Blue - Materials</a:t>
            </a:r>
            <a:b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(Raw materials, finishes, fixtures, etc.)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highlight>
                  <a:srgbClr val="66FF33"/>
                </a:highlight>
                <a:latin typeface="Arial Rounded MT Bold" panose="020F0704030504030204" pitchFamily="34" charset="0"/>
              </a:rPr>
              <a:t>     </a:t>
            </a: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Green - Labour</a:t>
            </a:r>
            <a:b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(Skilled trades, installers, subcontractor wages)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highlight>
                  <a:srgbClr val="FFFF00"/>
                </a:highlight>
                <a:latin typeface="Arial Rounded MT Bold" panose="020F0704030504030204" pitchFamily="34" charset="0"/>
              </a:rPr>
              <a:t>     </a:t>
            </a: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Yellow – Equipment/plant/machinery</a:t>
            </a:r>
            <a:b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(Hire, operating costs, small tools) 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     Purple - Professional &amp; design fees</a:t>
            </a:r>
            <a:b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(Architects, engineers, surveyors, consultants)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highlight>
                  <a:srgbClr val="FF0000"/>
                </a:highlight>
                <a:latin typeface="Arial Rounded MT Bold" panose="020F0704030504030204" pitchFamily="34" charset="0"/>
              </a:rPr>
              <a:t>     </a:t>
            </a: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Red - Overheads &amp; contractor profit margin</a:t>
            </a:r>
            <a:b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(Site preliminaries, project management, admin, insurance, permits, profit)</a:t>
            </a:r>
          </a:p>
          <a:p>
            <a:pPr>
              <a:buNone/>
            </a:pPr>
            <a: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  <a:t>      Orange - Contingency/risk/waste/price fluctuations</a:t>
            </a:r>
            <a:br>
              <a:rPr lang="en-GB" sz="1200" b="1" dirty="0">
                <a:solidFill>
                  <a:srgbClr val="130E3C"/>
                </a:solidFill>
                <a:latin typeface="Arial Rounded MT Bold" panose="020F0704030504030204" pitchFamily="34" charset="0"/>
              </a:rPr>
            </a:b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</a:rPr>
              <a:t>(Unexpected works, risk buffer, waste, inflation)</a:t>
            </a:r>
          </a:p>
        </p:txBody>
      </p:sp>
      <p:sp>
        <p:nvSpPr>
          <p:cNvPr id="3" name="Google Shape;84;p1">
            <a:extLst>
              <a:ext uri="{FF2B5EF4-FFF2-40B4-BE49-F238E27FC236}">
                <a16:creationId xmlns:a16="http://schemas.microsoft.com/office/drawing/2014/main" id="{5091AD67-40FD-1575-77A0-350A62B7ED6A}"/>
              </a:ext>
            </a:extLst>
          </p:cNvPr>
          <p:cNvSpPr/>
          <p:nvPr/>
        </p:nvSpPr>
        <p:spPr>
          <a:xfrm>
            <a:off x="3581520" y="3093241"/>
            <a:ext cx="5962409" cy="3303253"/>
          </a:xfrm>
          <a:prstGeom prst="roundRect">
            <a:avLst>
              <a:gd name="adj" fmla="val 1719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You know that this project has a budget of </a:t>
            </a:r>
            <a:r>
              <a:rPr lang="en-GB" sz="120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£80m</a:t>
            </a:r>
            <a:r>
              <a:rPr lang="en-GB" sz="12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. Use your estimates to complete the table below. For example, if you think 10% of the budget would be spent on materials, this would equate to £8m. </a:t>
            </a: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sz="1200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25D2C21-5E43-4E35-623A-83556EBC3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953427"/>
              </p:ext>
            </p:extLst>
          </p:nvPr>
        </p:nvGraphicFramePr>
        <p:xfrm>
          <a:off x="3743324" y="3799415"/>
          <a:ext cx="5638800" cy="24394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05151">
                  <a:extLst>
                    <a:ext uri="{9D8B030D-6E8A-4147-A177-3AD203B41FA5}">
                      <a16:colId xmlns:a16="http://schemas.microsoft.com/office/drawing/2014/main" val="3521434268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val="711315147"/>
                    </a:ext>
                  </a:extLst>
                </a:gridCol>
                <a:gridCol w="1190624">
                  <a:extLst>
                    <a:ext uri="{9D8B030D-6E8A-4147-A177-3AD203B41FA5}">
                      <a16:colId xmlns:a16="http://schemas.microsoft.com/office/drawing/2014/main" val="2484049868"/>
                    </a:ext>
                  </a:extLst>
                </a:gridCol>
              </a:tblGrid>
              <a:tr h="304933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Element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Estimated %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Cost in £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291090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724107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779305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Equipment/plant/machinery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617667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Professional &amp; design fees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680529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Overheads &amp; contractor profit margin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632528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Contingency/risk/waste/</a:t>
                      </a:r>
                      <a:r>
                        <a:rPr lang="en-GB" sz="11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price </a:t>
                      </a:r>
                      <a:r>
                        <a:rPr lang="en-GB" sz="1100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f</a:t>
                      </a:r>
                      <a:r>
                        <a:rPr lang="en-GB" sz="110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luctuations </a:t>
                      </a:r>
                      <a:endParaRPr lang="en-GB" sz="1100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7873817"/>
                  </a:ext>
                </a:extLst>
              </a:tr>
              <a:tr h="304933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rgbClr val="130E3C"/>
                          </a:solidFill>
                          <a:latin typeface="Arial Rounded MT Bold" panose="020F0704030504030204" pitchFamily="34" charset="0"/>
                        </a:rPr>
                        <a:t>Total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100" dirty="0">
                        <a:solidFill>
                          <a:srgbClr val="130E3C"/>
                        </a:solidFill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8631692"/>
                  </a:ext>
                </a:extLst>
              </a:tr>
            </a:tbl>
          </a:graphicData>
        </a:graphic>
      </p:graphicFrame>
      <p:sp>
        <p:nvSpPr>
          <p:cNvPr id="5" name="Google Shape;84;p1">
            <a:extLst>
              <a:ext uri="{FF2B5EF4-FFF2-40B4-BE49-F238E27FC236}">
                <a16:creationId xmlns:a16="http://schemas.microsoft.com/office/drawing/2014/main" id="{3CBBBB15-E3C9-305C-6D89-E7320CA21E60}"/>
              </a:ext>
            </a:extLst>
          </p:cNvPr>
          <p:cNvSpPr/>
          <p:nvPr/>
        </p:nvSpPr>
        <p:spPr>
          <a:xfrm>
            <a:off x="161924" y="1953277"/>
            <a:ext cx="9582151" cy="4658619"/>
          </a:xfrm>
          <a:prstGeom prst="roundRect">
            <a:avLst>
              <a:gd name="adj" fmla="val 887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53" algn="ctr">
              <a:lnSpc>
                <a:spcPct val="104000"/>
              </a:lnSpc>
              <a:spcAft>
                <a:spcPts val="25"/>
              </a:spcAft>
              <a:buSzPts val="12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7F8F64-4418-B8FF-202F-E3FCD2B9AD57}"/>
              </a:ext>
            </a:extLst>
          </p:cNvPr>
          <p:cNvSpPr/>
          <p:nvPr/>
        </p:nvSpPr>
        <p:spPr>
          <a:xfrm>
            <a:off x="298940" y="4582942"/>
            <a:ext cx="164608" cy="16192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9412DB-BA93-674D-43DE-098308FDEB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940" y="5849346"/>
            <a:ext cx="164606" cy="17070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306</Words>
  <Application>Microsoft Office PowerPoint</Application>
  <PresentationFormat>A4 Paper (210x297 mm)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Rounded</vt:lpstr>
      <vt:lpstr>Arial Rounded MT Bold</vt:lpstr>
      <vt:lpstr>Calibri</vt:lpstr>
      <vt:lpstr>1_Office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Clare Faulkner</dc:creator>
  <cp:lastModifiedBy>Clare Faulkner</cp:lastModifiedBy>
  <cp:revision>18</cp:revision>
  <dcterms:created xsi:type="dcterms:W3CDTF">2025-02-26T15:46:15Z</dcterms:created>
  <dcterms:modified xsi:type="dcterms:W3CDTF">2026-02-27T13:36:07Z</dcterms:modified>
</cp:coreProperties>
</file>