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251055" y="2203055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17180" y="128986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82330" y="2505076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5014915" y="1681164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5014915" y="2505076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80984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361" lvl="1" indent="-36193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724" lvl="3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5904" lvl="4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085" lvl="5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266" lvl="6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447" lvl="7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628" lvl="8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777331" y="-270667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61924" y="950444"/>
            <a:ext cx="9582151" cy="926758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Imagine the bar below represents 100% of a large construction project’s budget. It is divided into 10 sections, each representing 10%, for you to use as a guide. Use the key below to colour in the bar, estimating the percentage of the budget you think would be spent on each element. Keep this handout in a safe place, as you will need it later in the programme. 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1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Budget tracker 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/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0222B7-7DF8-2127-8F4A-E6EC3894547D}"/>
              </a:ext>
            </a:extLst>
          </p:cNvPr>
          <p:cNvSpPr txBox="1"/>
          <p:nvPr/>
        </p:nvSpPr>
        <p:spPr>
          <a:xfrm>
            <a:off x="323850" y="2008168"/>
            <a:ext cx="93818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130E3C"/>
                </a:solidFill>
              </a:rPr>
              <a:t>|____|____|____|____|____|____|____|____|____|____|</a:t>
            </a:r>
          </a:p>
          <a:p>
            <a:r>
              <a:rPr lang="en-GB" sz="2800" dirty="0">
                <a:solidFill>
                  <a:srgbClr val="130E3C"/>
                </a:solidFill>
              </a:rPr>
              <a:t> 10%  10%  10%  10%  10%  10%  10%  10%  10%  10%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7EDBAA-E43F-807A-9811-AC5018DD5892}"/>
              </a:ext>
            </a:extLst>
          </p:cNvPr>
          <p:cNvSpPr txBox="1"/>
          <p:nvPr/>
        </p:nvSpPr>
        <p:spPr>
          <a:xfrm>
            <a:off x="200145" y="3035229"/>
            <a:ext cx="3543059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200" b="1" u="sng" dirty="0">
                <a:solidFill>
                  <a:srgbClr val="130E3C"/>
                </a:solidFill>
                <a:latin typeface="Arial Rounded MT Bold" panose="020F0704030504030204" pitchFamily="34" charset="0"/>
              </a:rPr>
              <a:t>Key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0000FF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Blue - Materials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(Raw materials, finishes, fixtures, etc.)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66FF33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Green - Labour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(Skilled trades, installers, subcontractor wages)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Yellow – Equipment/plant/machinery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(Hire, operating costs, small tools) 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     Purple - Professional &amp; design fees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(Architects, engineers, surveyors, consultants)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FF0000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Red - Overheads &amp; contractor profit margin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(Site preliminaries, project management, admin, insurance, permits, profit)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     Orange - Contingency/risk/waste/price fluctuations</a:t>
            </a:r>
            <a:b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(Unexpected works, risk buffer, waste, inflation)</a:t>
            </a:r>
          </a:p>
        </p:txBody>
      </p:sp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5091AD67-40FD-1575-77A0-350A62B7ED6A}"/>
              </a:ext>
            </a:extLst>
          </p:cNvPr>
          <p:cNvSpPr/>
          <p:nvPr/>
        </p:nvSpPr>
        <p:spPr>
          <a:xfrm>
            <a:off x="3581520" y="3093241"/>
            <a:ext cx="5962409" cy="3303253"/>
          </a:xfrm>
          <a:prstGeom prst="roundRect">
            <a:avLst>
              <a:gd name="adj" fmla="val 1719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You know that this project has a budget of </a:t>
            </a:r>
            <a:r>
              <a:rPr lang="en-GB" sz="120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£80m</a:t>
            </a: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. Use your estimates to complete the table below. For example, if you think 10% of the budget would be spent on materials, this would equate to £8m. </a:t>
            </a: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sz="1200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5D2C21-5E43-4E35-623A-83556EBC3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953427"/>
              </p:ext>
            </p:extLst>
          </p:nvPr>
        </p:nvGraphicFramePr>
        <p:xfrm>
          <a:off x="3743324" y="3799415"/>
          <a:ext cx="5638800" cy="2439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5151">
                  <a:extLst>
                    <a:ext uri="{9D8B030D-6E8A-4147-A177-3AD203B41FA5}">
                      <a16:colId xmlns:a16="http://schemas.microsoft.com/office/drawing/2014/main" val="3521434268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711315147"/>
                    </a:ext>
                  </a:extLst>
                </a:gridCol>
                <a:gridCol w="1190624">
                  <a:extLst>
                    <a:ext uri="{9D8B030D-6E8A-4147-A177-3AD203B41FA5}">
                      <a16:colId xmlns:a16="http://schemas.microsoft.com/office/drawing/2014/main" val="2484049868"/>
                    </a:ext>
                  </a:extLst>
                </a:gridCol>
              </a:tblGrid>
              <a:tr h="30493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Element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Estimated %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291090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2410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Labour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79305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Equipment/plant/machinery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61766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Professional &amp; design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80529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Overheads &amp; contractor profit margin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32528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Contingency/risk/waste/</a:t>
                      </a:r>
                      <a:r>
                        <a:rPr lang="en-GB" sz="11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price </a:t>
                      </a:r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f</a:t>
                      </a:r>
                      <a:r>
                        <a:rPr lang="en-GB" sz="11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luctuations </a:t>
                      </a:r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7381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631692"/>
                  </a:ext>
                </a:extLst>
              </a:tr>
            </a:tbl>
          </a:graphicData>
        </a:graphic>
      </p:graphicFrame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3CBBBB15-E3C9-305C-6D89-E7320CA21E60}"/>
              </a:ext>
            </a:extLst>
          </p:cNvPr>
          <p:cNvSpPr/>
          <p:nvPr/>
        </p:nvSpPr>
        <p:spPr>
          <a:xfrm>
            <a:off x="161924" y="1953277"/>
            <a:ext cx="9582151" cy="4658619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7F8F64-4418-B8FF-202F-E3FCD2B9AD57}"/>
              </a:ext>
            </a:extLst>
          </p:cNvPr>
          <p:cNvSpPr/>
          <p:nvPr/>
        </p:nvSpPr>
        <p:spPr>
          <a:xfrm>
            <a:off x="298940" y="4582942"/>
            <a:ext cx="164608" cy="16192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9412DB-BA93-674D-43DE-098308FDEB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940" y="5849346"/>
            <a:ext cx="164606" cy="1707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306</Words>
  <Application>Microsoft Office PowerPoint</Application>
  <PresentationFormat>A4 Paper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</vt:lpstr>
      <vt:lpstr>Arial Rounded MT Bold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18</cp:revision>
  <dcterms:created xsi:type="dcterms:W3CDTF">2025-02-26T15:46:15Z</dcterms:created>
  <dcterms:modified xsi:type="dcterms:W3CDTF">2026-02-27T13:36:07Z</dcterms:modified>
</cp:coreProperties>
</file>