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6858000" cy="9906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" roundtripDataSignature="AMtx7mj2KcUZo7hfzotuErGnRfksbj2a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24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39B7ED47-AF65-BA15-F5FA-F0678176D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60E65893-A205-1AEC-D2D6-58E4099EC7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6D6F7085-35DB-E0E8-5E02-8BDA18D3D7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289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A25AA79A-06CB-C30F-FDAB-F03F91DFC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9CE727DC-23A2-90EE-F17E-0ADC6A9CAE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B9583D78-EF0E-9B10-AC65-EAB7510853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98694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907AAFA5-8781-B724-0E79-0AA757C69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B2299E46-0038-5574-8ED3-604832A1E2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A1818281-5655-BB34-B8B1-CEA5E15A58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1956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3AF58C44-0059-8ED5-645E-9D1CC71FA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3A95CBED-1A6D-C275-BBE3-05C5ED7E7F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F0E65225-C991-5DC2-BA29-1EF8D611C7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1590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879ED6E6-A876-90C4-A379-A20F9F5F5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20DA3E5B-0A89-950E-9F3D-2B71D98AD6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EC5582DE-E4B4-ABAA-DE8F-8DA043B93E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45433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7999DC3C-AA1D-BA80-8AF2-E752724EB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3795734E-C1F7-E821-3002-F51CBA2FDE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55E4A63D-988B-DC96-3159-D5922797E4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25689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4A5746CD-78B9-D4CD-CD5C-A5393D1D9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AC80545A-CB49-A7C4-4B95-A4FFB3390E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9BCC6E4E-9A5F-C2F7-38FA-222A6704A2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42568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93AC6E04-60A8-729A-AB25-E928CA8A1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4BA3360D-9316-FA65-6455-D00F0D9232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AAB5E939-25F8-259A-4BFA-EC8B8812C8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9341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17997241-E516-70AB-6FC6-D34C277A4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E07D8EA8-7AA9-5C98-21C3-9392836FBDF7}"/>
              </a:ext>
            </a:extLst>
          </p:cNvPr>
          <p:cNvSpPr/>
          <p:nvPr/>
        </p:nvSpPr>
        <p:spPr>
          <a:xfrm>
            <a:off x="187926" y="1035263"/>
            <a:ext cx="6482147" cy="824757"/>
          </a:xfrm>
          <a:prstGeom prst="roundRect">
            <a:avLst>
              <a:gd name="adj" fmla="val 4891"/>
            </a:avLst>
          </a:prstGeom>
          <a:noFill/>
          <a:ln w="28575" cap="flat" cmpd="sng">
            <a:solidFill>
              <a:srgbClr val="130E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350" marR="175260" lvl="0" indent="0" algn="ctr" rtl="0">
              <a:lnSpc>
                <a:spcPct val="104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Study the glossary below to learn the construction jargon needed for this task. Then use the image handout sheets that follow to complete the quality inspection form as a site manager. </a:t>
            </a:r>
            <a:endParaRPr i="0" u="none" strike="noStrike" cap="none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CAECEDFC-5D3A-0109-7729-7F9B590FD477}"/>
              </a:ext>
            </a:extLst>
          </p:cNvPr>
          <p:cNvSpPr txBox="1"/>
          <p:nvPr/>
        </p:nvSpPr>
        <p:spPr>
          <a:xfrm>
            <a:off x="2946180" y="9605963"/>
            <a:ext cx="3800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i="0" u="none" strike="noStrike" cap="none" dirty="0">
                <a:solidFill>
                  <a:srgbClr val="130E3C"/>
                </a:solidFill>
                <a:latin typeface="Arial Rounded"/>
                <a:ea typeface="Arial Rounded"/>
                <a:cs typeface="Arial Rounded"/>
                <a:sym typeface="Arial Rounded"/>
              </a:rPr>
              <a:t>Developing Experts Copyright 2026 All Rights Reserved</a:t>
            </a:r>
            <a:endParaRPr sz="1400" b="0" i="0" u="none" strike="noStrike" cap="none" dirty="0">
              <a:solidFill>
                <a:srgbClr val="130E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" descr="A black and grey logo with a blue line&#10;&#10;AI-generated content may be incorrect.">
            <a:extLst>
              <a:ext uri="{FF2B5EF4-FFF2-40B4-BE49-F238E27FC236}">
                <a16:creationId xmlns:a16="http://schemas.microsoft.com/office/drawing/2014/main" id="{F40EC71C-7C74-40B1-4566-E888821C4E7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8231" y="132704"/>
            <a:ext cx="1009934" cy="60090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>
            <a:extLst>
              <a:ext uri="{FF2B5EF4-FFF2-40B4-BE49-F238E27FC236}">
                <a16:creationId xmlns:a16="http://schemas.microsoft.com/office/drawing/2014/main" id="{751BA4FB-BBE0-3916-0279-F6104A415C3F}"/>
              </a:ext>
            </a:extLst>
          </p:cNvPr>
          <p:cNvSpPr txBox="1"/>
          <p:nvPr/>
        </p:nvSpPr>
        <p:spPr>
          <a:xfrm>
            <a:off x="1756153" y="187703"/>
            <a:ext cx="56197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130E3C"/>
                </a:solidFill>
                <a:latin typeface="Arial Rounded"/>
                <a:ea typeface="Arial Rounded"/>
                <a:cs typeface="Arial Rounded"/>
                <a:sym typeface="Arial Rounded"/>
              </a:rPr>
              <a:t>VWE: Morgan Sindall Construction – Day 3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i="0" u="none" strike="noStrike" cap="none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Handout 3 – Inspecting work on site</a:t>
            </a:r>
            <a:endParaRPr sz="1050" i="0" u="none" strike="noStrike" cap="none" dirty="0">
              <a:solidFill>
                <a:srgbClr val="000000"/>
              </a:solidFill>
              <a:latin typeface="Arial Rounded MT Bold" panose="020F0704030504030204" pitchFamily="34" charset="0"/>
              <a:sym typeface="Arial"/>
            </a:endParaRPr>
          </a:p>
        </p:txBody>
      </p:sp>
      <p:cxnSp>
        <p:nvCxnSpPr>
          <p:cNvPr id="106" name="Google Shape;106;p1">
            <a:extLst>
              <a:ext uri="{FF2B5EF4-FFF2-40B4-BE49-F238E27FC236}">
                <a16:creationId xmlns:a16="http://schemas.microsoft.com/office/drawing/2014/main" id="{4493CB9A-A07D-CD07-FA2B-CFCFAF0B28E2}"/>
              </a:ext>
            </a:extLst>
          </p:cNvPr>
          <p:cNvCxnSpPr/>
          <p:nvPr/>
        </p:nvCxnSpPr>
        <p:spPr>
          <a:xfrm>
            <a:off x="176211" y="882729"/>
            <a:ext cx="6505575" cy="3417"/>
          </a:xfrm>
          <a:prstGeom prst="straightConnector1">
            <a:avLst/>
          </a:prstGeom>
          <a:noFill/>
          <a:ln w="28575" cap="flat" cmpd="sng">
            <a:solidFill>
              <a:srgbClr val="130E3C"/>
            </a:solidFill>
            <a:prstDash val="solid"/>
            <a:round/>
            <a:headEnd type="none" w="sm" len="sm"/>
            <a:tailEnd type="none" w="sm" len="sm"/>
          </a:ln>
          <a:effectLst>
            <a:outerShdw dist="20000" sx="1000" sy="1000" rotWithShape="0">
              <a:srgbClr val="000000"/>
            </a:outerShdw>
          </a:effectLst>
        </p:spPr>
      </p:cxnSp>
      <p:pic>
        <p:nvPicPr>
          <p:cNvPr id="2" name="Picture 6" descr="A blue square with white letters&#10;&#10;Description automatically generated">
            <a:extLst>
              <a:ext uri="{FF2B5EF4-FFF2-40B4-BE49-F238E27FC236}">
                <a16:creationId xmlns:a16="http://schemas.microsoft.com/office/drawing/2014/main" id="{03E5CE22-62F4-BE97-BC84-DCB323DC386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45303"/>
            <a:ext cx="812799" cy="75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84;p1">
            <a:extLst>
              <a:ext uri="{FF2B5EF4-FFF2-40B4-BE49-F238E27FC236}">
                <a16:creationId xmlns:a16="http://schemas.microsoft.com/office/drawing/2014/main" id="{983F1587-BF35-4E5C-38DA-8E51733436F6}"/>
              </a:ext>
            </a:extLst>
          </p:cNvPr>
          <p:cNvSpPr/>
          <p:nvPr/>
        </p:nvSpPr>
        <p:spPr>
          <a:xfrm>
            <a:off x="187926" y="1994690"/>
            <a:ext cx="6482147" cy="7572447"/>
          </a:xfrm>
          <a:prstGeom prst="roundRect">
            <a:avLst>
              <a:gd name="adj" fmla="val 680"/>
            </a:avLst>
          </a:prstGeom>
          <a:noFill/>
          <a:ln w="28575" cap="flat" cmpd="sng">
            <a:solidFill>
              <a:srgbClr val="130E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br>
              <a:rPr lang="en-GB" dirty="0"/>
            </a:b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AE3A15-25BD-5F6B-2F69-AEF71AC83AF5}"/>
              </a:ext>
            </a:extLst>
          </p:cNvPr>
          <p:cNvSpPr txBox="1"/>
          <p:nvPr/>
        </p:nvSpPr>
        <p:spPr>
          <a:xfrm>
            <a:off x="258655" y="1973104"/>
            <a:ext cx="6340685" cy="7632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b="1" dirty="0">
                <a:solidFill>
                  <a:srgbClr val="130E3C"/>
                </a:solidFill>
                <a:latin typeface="Arial Rounded MT Bold" panose="020F0704030504030204" pitchFamily="34" charset="0"/>
              </a:rPr>
              <a:t>Glossary</a:t>
            </a:r>
          </a:p>
          <a:p>
            <a:pPr>
              <a:buNone/>
            </a:pPr>
            <a:endParaRPr lang="en-GB" b="1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r>
              <a:rPr lang="en-GB" b="1" dirty="0">
                <a:solidFill>
                  <a:srgbClr val="130E3C"/>
                </a:solidFill>
                <a:latin typeface="Arial Rounded MT Bold" panose="020F0704030504030204" pitchFamily="34" charset="0"/>
              </a:rPr>
              <a:t>BG screw </a:t>
            </a: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– A type of screw manufactured by British Gypsum. </a:t>
            </a:r>
          </a:p>
          <a:p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r>
              <a:rPr lang="en-GB" b="1" dirty="0">
                <a:solidFill>
                  <a:srgbClr val="130E3C"/>
                </a:solidFill>
                <a:latin typeface="Arial Rounded MT Bold" panose="020F0704030504030204" pitchFamily="34" charset="0"/>
              </a:rPr>
              <a:t>British Gypsum (BG) </a:t>
            </a: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– A company that manufactures plaster, plasterboard, and other building materials widely used in the UK construction industry.</a:t>
            </a:r>
          </a:p>
          <a:p>
            <a:pPr>
              <a:buNone/>
            </a:pP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pPr>
              <a:buNone/>
            </a:pPr>
            <a:r>
              <a:rPr lang="en-GB" b="1" dirty="0">
                <a:solidFill>
                  <a:srgbClr val="130E3C"/>
                </a:solidFill>
                <a:latin typeface="Arial Rounded MT Bold" panose="020F0704030504030204" pitchFamily="34" charset="0"/>
              </a:rPr>
              <a:t>Builders’ work holes </a:t>
            </a: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– Openings left in walls, floors, or ceilings during construction to allow pipes or cables to pass through.</a:t>
            </a:r>
          </a:p>
          <a:p>
            <a:pPr>
              <a:buNone/>
            </a:pPr>
            <a:endParaRPr lang="en-GB" b="1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r>
              <a:rPr lang="en-GB" b="1" dirty="0">
                <a:solidFill>
                  <a:srgbClr val="130E3C"/>
                </a:solidFill>
                <a:latin typeface="Arial Rounded MT Bold" panose="020F0704030504030204" pitchFamily="34" charset="0"/>
              </a:rPr>
              <a:t>Fire line board </a:t>
            </a: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– A fire-resistant board, often made from gypsum, that helps prevent the spread of fire in walls or ceilings.</a:t>
            </a:r>
          </a:p>
          <a:p>
            <a:pPr>
              <a:buNone/>
            </a:pPr>
            <a:endParaRPr lang="en-GB" b="1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r>
              <a:rPr lang="en-GB" b="1" dirty="0">
                <a:solidFill>
                  <a:srgbClr val="130E3C"/>
                </a:solidFill>
                <a:latin typeface="Arial Rounded MT Bold" panose="020F0704030504030204" pitchFamily="34" charset="0"/>
              </a:rPr>
              <a:t>Fixing centre -</a:t>
            </a: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 The distance between each fixing point, such as screws, when attaching a material to a surface or frame.</a:t>
            </a:r>
          </a:p>
          <a:p>
            <a:pPr>
              <a:buNone/>
            </a:pPr>
            <a:endParaRPr lang="en-GB" b="1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r>
              <a:rPr lang="en-GB" b="1" dirty="0">
                <a:solidFill>
                  <a:srgbClr val="130E3C"/>
                </a:solidFill>
                <a:latin typeface="Arial Rounded MT Bold" panose="020F0704030504030204" pitchFamily="34" charset="0"/>
              </a:rPr>
              <a:t>Fixing type </a:t>
            </a: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– The method or kind of fastener used to attach a material, such as screws, nails, or adhesives.</a:t>
            </a:r>
          </a:p>
          <a:p>
            <a:endParaRPr lang="en-GB" b="1" u="sng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r>
              <a:rPr lang="en-GB" b="1" dirty="0">
                <a:solidFill>
                  <a:srgbClr val="130E3C"/>
                </a:solidFill>
                <a:latin typeface="Arial Rounded MT Bold" panose="020F0704030504030204" pitchFamily="34" charset="0"/>
              </a:rPr>
              <a:t>Gypsum –</a:t>
            </a: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 A soft, white or grey mineral made of calcium sulphate, commonly used to make plaster, plasterboard, and cement.</a:t>
            </a:r>
          </a:p>
          <a:p>
            <a:pPr>
              <a:buNone/>
            </a:pPr>
            <a:endParaRPr lang="en-GB" b="1" u="sng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r>
              <a:rPr lang="en-GB" b="1" dirty="0">
                <a:solidFill>
                  <a:srgbClr val="130E3C"/>
                </a:solidFill>
                <a:latin typeface="Arial Rounded MT Bold" panose="020F0704030504030204" pitchFamily="34" charset="0"/>
              </a:rPr>
              <a:t>Insulation</a:t>
            </a: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 – Material used in walls, floors, or ceilings to reduce heat transfer, sound, or vibration, making buildings more energy-efficient. </a:t>
            </a:r>
          </a:p>
          <a:p>
            <a:pPr>
              <a:buNone/>
            </a:pPr>
            <a:endParaRPr lang="en-GB" b="1" u="sng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r>
              <a:rPr lang="en-GB" b="1" dirty="0">
                <a:solidFill>
                  <a:srgbClr val="130E3C"/>
                </a:solidFill>
                <a:latin typeface="Arial Rounded MT Bold" panose="020F0704030504030204" pitchFamily="34" charset="0"/>
              </a:rPr>
              <a:t>Mastic</a:t>
            </a: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 – A thick adhesive or sealant used in construction to stick materials together or to seal joints and gaps.</a:t>
            </a:r>
            <a:endParaRPr lang="en-GB" b="1" u="sng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pPr>
              <a:buNone/>
            </a:pP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pPr>
              <a:buNone/>
            </a:pPr>
            <a:r>
              <a:rPr lang="en-GB" b="1" dirty="0">
                <a:solidFill>
                  <a:srgbClr val="130E3C"/>
                </a:solidFill>
                <a:latin typeface="Arial Rounded MT Bold" panose="020F0704030504030204" pitchFamily="34" charset="0"/>
              </a:rPr>
              <a:t>Screw</a:t>
            </a: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 – A type of fastener used to join materials together, commonly used to fix boards to studs or metal frameworks.</a:t>
            </a:r>
          </a:p>
          <a:p>
            <a:pPr>
              <a:buNone/>
            </a:pP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r>
              <a:rPr lang="en-GB" b="1" dirty="0">
                <a:solidFill>
                  <a:srgbClr val="130E3C"/>
                </a:solidFill>
                <a:latin typeface="Arial Rounded MT Bold" panose="020F0704030504030204" pitchFamily="34" charset="0"/>
              </a:rPr>
              <a:t>Stud centre </a:t>
            </a: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– The distance between the centres of two vertical studs in a wall or partition, which determines how strong the wall is and how panels are fixed.</a:t>
            </a:r>
          </a:p>
        </p:txBody>
      </p:sp>
    </p:spTree>
    <p:extLst>
      <p:ext uri="{BB962C8B-B14F-4D97-AF65-F5344CB8AC3E}">
        <p14:creationId xmlns:p14="http://schemas.microsoft.com/office/powerpoint/2010/main" val="4193357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F747FF6D-D030-5F2C-E502-C7CA25172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93C949DB-8DC8-DA37-F42D-888C048180B0}"/>
              </a:ext>
            </a:extLst>
          </p:cNvPr>
          <p:cNvSpPr txBox="1"/>
          <p:nvPr/>
        </p:nvSpPr>
        <p:spPr>
          <a:xfrm>
            <a:off x="2946180" y="9605963"/>
            <a:ext cx="3800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i="0" u="none" strike="noStrike" cap="none" dirty="0">
                <a:solidFill>
                  <a:srgbClr val="130E3C"/>
                </a:solidFill>
                <a:latin typeface="Arial Rounded"/>
                <a:ea typeface="Arial Rounded"/>
                <a:cs typeface="Arial Rounded"/>
                <a:sym typeface="Arial Rounded"/>
              </a:rPr>
              <a:t>Developing Experts Copyright 2026 All Rights Reserved</a:t>
            </a:r>
            <a:endParaRPr sz="1400" b="0" i="0" u="none" strike="noStrike" cap="none" dirty="0">
              <a:solidFill>
                <a:srgbClr val="130E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" descr="A black and grey logo with a blue line&#10;&#10;AI-generated content may be incorrect.">
            <a:extLst>
              <a:ext uri="{FF2B5EF4-FFF2-40B4-BE49-F238E27FC236}">
                <a16:creationId xmlns:a16="http://schemas.microsoft.com/office/drawing/2014/main" id="{34A36614-FCB8-53B5-F071-77825DDB92E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8231" y="132704"/>
            <a:ext cx="1009934" cy="60090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>
            <a:extLst>
              <a:ext uri="{FF2B5EF4-FFF2-40B4-BE49-F238E27FC236}">
                <a16:creationId xmlns:a16="http://schemas.microsoft.com/office/drawing/2014/main" id="{F301D8C7-CC89-D1E1-EB52-E5B2E3AFB0A7}"/>
              </a:ext>
            </a:extLst>
          </p:cNvPr>
          <p:cNvSpPr txBox="1"/>
          <p:nvPr/>
        </p:nvSpPr>
        <p:spPr>
          <a:xfrm>
            <a:off x="1756153" y="187703"/>
            <a:ext cx="56197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130E3C"/>
                </a:solidFill>
                <a:latin typeface="Arial Rounded"/>
                <a:ea typeface="Arial Rounded"/>
                <a:cs typeface="Arial Rounded"/>
                <a:sym typeface="Arial Rounded"/>
              </a:rPr>
              <a:t>VWE: Morgan Sindall Construction – Day 3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i="0" u="none" strike="noStrike" cap="none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Handout 3 – Inspecting work on site</a:t>
            </a:r>
            <a:endParaRPr sz="1050" i="0" u="none" strike="noStrike" cap="none" dirty="0">
              <a:solidFill>
                <a:srgbClr val="000000"/>
              </a:solidFill>
              <a:latin typeface="Arial Rounded MT Bold" panose="020F0704030504030204" pitchFamily="34" charset="0"/>
              <a:sym typeface="Arial"/>
            </a:endParaRPr>
          </a:p>
        </p:txBody>
      </p:sp>
      <p:cxnSp>
        <p:nvCxnSpPr>
          <p:cNvPr id="106" name="Google Shape;106;p1">
            <a:extLst>
              <a:ext uri="{FF2B5EF4-FFF2-40B4-BE49-F238E27FC236}">
                <a16:creationId xmlns:a16="http://schemas.microsoft.com/office/drawing/2014/main" id="{ADA31AFC-609D-0DD0-C0D4-8D35161F763E}"/>
              </a:ext>
            </a:extLst>
          </p:cNvPr>
          <p:cNvCxnSpPr/>
          <p:nvPr/>
        </p:nvCxnSpPr>
        <p:spPr>
          <a:xfrm>
            <a:off x="176211" y="882729"/>
            <a:ext cx="6505575" cy="3417"/>
          </a:xfrm>
          <a:prstGeom prst="straightConnector1">
            <a:avLst/>
          </a:prstGeom>
          <a:noFill/>
          <a:ln w="28575" cap="flat" cmpd="sng">
            <a:solidFill>
              <a:srgbClr val="130E3C"/>
            </a:solidFill>
            <a:prstDash val="solid"/>
            <a:round/>
            <a:headEnd type="none" w="sm" len="sm"/>
            <a:tailEnd type="none" w="sm" len="sm"/>
          </a:ln>
          <a:effectLst>
            <a:outerShdw dist="20000" sx="1000" sy="1000" rotWithShape="0">
              <a:srgbClr val="000000"/>
            </a:outerShdw>
          </a:effectLst>
        </p:spPr>
      </p:cxnSp>
      <p:pic>
        <p:nvPicPr>
          <p:cNvPr id="2" name="Picture 6" descr="A blue square with white letters&#10;&#10;Description automatically generated">
            <a:extLst>
              <a:ext uri="{FF2B5EF4-FFF2-40B4-BE49-F238E27FC236}">
                <a16:creationId xmlns:a16="http://schemas.microsoft.com/office/drawing/2014/main" id="{C86E6BDB-A11F-C7EF-75BA-AC027300C97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45303"/>
            <a:ext cx="812799" cy="75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84;p1">
            <a:extLst>
              <a:ext uri="{FF2B5EF4-FFF2-40B4-BE49-F238E27FC236}">
                <a16:creationId xmlns:a16="http://schemas.microsoft.com/office/drawing/2014/main" id="{65FFDA58-1CD4-E11D-013C-793795864B53}"/>
              </a:ext>
            </a:extLst>
          </p:cNvPr>
          <p:cNvSpPr/>
          <p:nvPr/>
        </p:nvSpPr>
        <p:spPr>
          <a:xfrm>
            <a:off x="187926" y="1035263"/>
            <a:ext cx="6482147" cy="8412313"/>
          </a:xfrm>
          <a:prstGeom prst="roundRect">
            <a:avLst>
              <a:gd name="adj" fmla="val 680"/>
            </a:avLst>
          </a:prstGeom>
          <a:noFill/>
          <a:ln w="28575" cap="flat" cmpd="sng">
            <a:solidFill>
              <a:srgbClr val="130E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br>
              <a:rPr lang="en-GB" dirty="0"/>
            </a:b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8" name="Picture 7" descr="A hand in glove holding a tape measure&#10;&#10;AI-generated content may be incorrect.">
            <a:extLst>
              <a:ext uri="{FF2B5EF4-FFF2-40B4-BE49-F238E27FC236}">
                <a16:creationId xmlns:a16="http://schemas.microsoft.com/office/drawing/2014/main" id="{650241E8-A1E6-351D-7BF1-1873F86A3DD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7244"/>
          <a:stretch>
            <a:fillRect/>
          </a:stretch>
        </p:blipFill>
        <p:spPr>
          <a:xfrm rot="5400000">
            <a:off x="-2062108" y="3734671"/>
            <a:ext cx="7810109" cy="3090220"/>
          </a:xfrm>
          <a:prstGeom prst="rect">
            <a:avLst/>
          </a:prstGeom>
        </p:spPr>
      </p:pic>
      <p:pic>
        <p:nvPicPr>
          <p:cNvPr id="10" name="Picture 9" descr="A box of screws&#10;&#10;AI-generated content may be incorrect.">
            <a:extLst>
              <a:ext uri="{FF2B5EF4-FFF2-40B4-BE49-F238E27FC236}">
                <a16:creationId xmlns:a16="http://schemas.microsoft.com/office/drawing/2014/main" id="{2899B8B7-B9FA-255E-7C62-BD9C7437B95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1697" r="8600" b="10615"/>
          <a:stretch>
            <a:fillRect/>
          </a:stretch>
        </p:blipFill>
        <p:spPr>
          <a:xfrm rot="5400000">
            <a:off x="3207088" y="1896972"/>
            <a:ext cx="3643951" cy="3064995"/>
          </a:xfrm>
          <a:prstGeom prst="rect">
            <a:avLst/>
          </a:prstGeom>
        </p:spPr>
      </p:pic>
      <p:pic>
        <p:nvPicPr>
          <p:cNvPr id="12" name="Picture 11" descr="A close up of a screw&#10;&#10;AI-generated content may be incorrect.">
            <a:extLst>
              <a:ext uri="{FF2B5EF4-FFF2-40B4-BE49-F238E27FC236}">
                <a16:creationId xmlns:a16="http://schemas.microsoft.com/office/drawing/2014/main" id="{7446F1C0-589F-BB8E-5059-1221C43B2A5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3936" t="12722" r="29299" b="35135"/>
          <a:stretch>
            <a:fillRect/>
          </a:stretch>
        </p:blipFill>
        <p:spPr>
          <a:xfrm rot="5400000">
            <a:off x="3196499" y="5700630"/>
            <a:ext cx="3665130" cy="306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35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DAF553A0-BB21-6B00-FC7B-737DA0396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95F29411-8FE7-8006-3D2C-75D00153CED1}"/>
              </a:ext>
            </a:extLst>
          </p:cNvPr>
          <p:cNvSpPr txBox="1"/>
          <p:nvPr/>
        </p:nvSpPr>
        <p:spPr>
          <a:xfrm>
            <a:off x="2946180" y="9605963"/>
            <a:ext cx="3800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i="0" u="none" strike="noStrike" cap="none" dirty="0">
                <a:solidFill>
                  <a:srgbClr val="130E3C"/>
                </a:solidFill>
                <a:latin typeface="Arial Rounded"/>
                <a:ea typeface="Arial Rounded"/>
                <a:cs typeface="Arial Rounded"/>
                <a:sym typeface="Arial Rounded"/>
              </a:rPr>
              <a:t>Developing Experts Copyright 2026 All Rights Reserved</a:t>
            </a:r>
            <a:endParaRPr sz="1400" b="0" i="0" u="none" strike="noStrike" cap="none" dirty="0">
              <a:solidFill>
                <a:srgbClr val="130E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" descr="A black and grey logo with a blue line&#10;&#10;AI-generated content may be incorrect.">
            <a:extLst>
              <a:ext uri="{FF2B5EF4-FFF2-40B4-BE49-F238E27FC236}">
                <a16:creationId xmlns:a16="http://schemas.microsoft.com/office/drawing/2014/main" id="{C9BC3F1F-CF47-3CE2-6E8E-5CE9435CA94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8231" y="132704"/>
            <a:ext cx="1009934" cy="60090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>
            <a:extLst>
              <a:ext uri="{FF2B5EF4-FFF2-40B4-BE49-F238E27FC236}">
                <a16:creationId xmlns:a16="http://schemas.microsoft.com/office/drawing/2014/main" id="{535566CE-9F82-8C96-1CDA-92798531AB39}"/>
              </a:ext>
            </a:extLst>
          </p:cNvPr>
          <p:cNvSpPr txBox="1"/>
          <p:nvPr/>
        </p:nvSpPr>
        <p:spPr>
          <a:xfrm>
            <a:off x="1756153" y="187703"/>
            <a:ext cx="56197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130E3C"/>
                </a:solidFill>
                <a:latin typeface="Arial Rounded"/>
                <a:ea typeface="Arial Rounded"/>
                <a:cs typeface="Arial Rounded"/>
                <a:sym typeface="Arial Rounded"/>
              </a:rPr>
              <a:t>VWE: Morgan Sindall Construction – Day 3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i="0" u="none" strike="noStrike" cap="none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Handout 3 – Inspecting work on site</a:t>
            </a:r>
            <a:endParaRPr sz="1050" i="0" u="none" strike="noStrike" cap="none" dirty="0">
              <a:solidFill>
                <a:srgbClr val="000000"/>
              </a:solidFill>
              <a:latin typeface="Arial Rounded MT Bold" panose="020F0704030504030204" pitchFamily="34" charset="0"/>
              <a:sym typeface="Arial"/>
            </a:endParaRPr>
          </a:p>
        </p:txBody>
      </p:sp>
      <p:cxnSp>
        <p:nvCxnSpPr>
          <p:cNvPr id="106" name="Google Shape;106;p1">
            <a:extLst>
              <a:ext uri="{FF2B5EF4-FFF2-40B4-BE49-F238E27FC236}">
                <a16:creationId xmlns:a16="http://schemas.microsoft.com/office/drawing/2014/main" id="{07441E9B-B38A-0B89-3542-CA4E2B048BCD}"/>
              </a:ext>
            </a:extLst>
          </p:cNvPr>
          <p:cNvCxnSpPr/>
          <p:nvPr/>
        </p:nvCxnSpPr>
        <p:spPr>
          <a:xfrm>
            <a:off x="176211" y="882729"/>
            <a:ext cx="6505575" cy="3417"/>
          </a:xfrm>
          <a:prstGeom prst="straightConnector1">
            <a:avLst/>
          </a:prstGeom>
          <a:noFill/>
          <a:ln w="28575" cap="flat" cmpd="sng">
            <a:solidFill>
              <a:srgbClr val="130E3C"/>
            </a:solidFill>
            <a:prstDash val="solid"/>
            <a:round/>
            <a:headEnd type="none" w="sm" len="sm"/>
            <a:tailEnd type="none" w="sm" len="sm"/>
          </a:ln>
          <a:effectLst>
            <a:outerShdw dist="20000" sx="1000" sy="1000" rotWithShape="0">
              <a:srgbClr val="000000"/>
            </a:outerShdw>
          </a:effectLst>
        </p:spPr>
      </p:cxnSp>
      <p:pic>
        <p:nvPicPr>
          <p:cNvPr id="2" name="Picture 6" descr="A blue square with white letters&#10;&#10;Description automatically generated">
            <a:extLst>
              <a:ext uri="{FF2B5EF4-FFF2-40B4-BE49-F238E27FC236}">
                <a16:creationId xmlns:a16="http://schemas.microsoft.com/office/drawing/2014/main" id="{149A7E9A-3E81-1C28-997F-4BC38BDB151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45303"/>
            <a:ext cx="812799" cy="75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84;p1">
            <a:extLst>
              <a:ext uri="{FF2B5EF4-FFF2-40B4-BE49-F238E27FC236}">
                <a16:creationId xmlns:a16="http://schemas.microsoft.com/office/drawing/2014/main" id="{96F6827D-6ACF-80A1-008F-078DD4B3ED55}"/>
              </a:ext>
            </a:extLst>
          </p:cNvPr>
          <p:cNvSpPr/>
          <p:nvPr/>
        </p:nvSpPr>
        <p:spPr>
          <a:xfrm>
            <a:off x="187926" y="1035263"/>
            <a:ext cx="6482147" cy="8412313"/>
          </a:xfrm>
          <a:prstGeom prst="roundRect">
            <a:avLst>
              <a:gd name="adj" fmla="val 680"/>
            </a:avLst>
          </a:prstGeom>
          <a:noFill/>
          <a:ln w="28575" cap="flat" cmpd="sng">
            <a:solidFill>
              <a:srgbClr val="130E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br>
              <a:rPr lang="en-GB" dirty="0"/>
            </a:b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7" name="Picture 6" descr="A close up of a wall&#10;&#10;AI-generated content may be incorrect.">
            <a:extLst>
              <a:ext uri="{FF2B5EF4-FFF2-40B4-BE49-F238E27FC236}">
                <a16:creationId xmlns:a16="http://schemas.microsoft.com/office/drawing/2014/main" id="{DD0DB1B8-DFF4-2596-51CC-0F7C9D261EC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2514"/>
          <a:stretch>
            <a:fillRect/>
          </a:stretch>
        </p:blipFill>
        <p:spPr>
          <a:xfrm rot="5400000">
            <a:off x="1627227" y="642121"/>
            <a:ext cx="3603541" cy="4701443"/>
          </a:xfrm>
          <a:prstGeom prst="rect">
            <a:avLst/>
          </a:prstGeom>
        </p:spPr>
      </p:pic>
      <p:pic>
        <p:nvPicPr>
          <p:cNvPr id="11" name="Picture 10" descr="A person holding a tube of food&#10;&#10;AI-generated content may be incorrect.">
            <a:extLst>
              <a:ext uri="{FF2B5EF4-FFF2-40B4-BE49-F238E27FC236}">
                <a16:creationId xmlns:a16="http://schemas.microsoft.com/office/drawing/2014/main" id="{D9596D31-3A80-D801-77E4-1B3B3408EEF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4863" r="15533"/>
          <a:stretch>
            <a:fillRect/>
          </a:stretch>
        </p:blipFill>
        <p:spPr>
          <a:xfrm rot="5400000">
            <a:off x="1247392" y="4783884"/>
            <a:ext cx="4363210" cy="470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37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A91E3D01-7140-1288-71F5-4A916CF07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3A20DECF-721B-439A-F68F-F71D4009684A}"/>
              </a:ext>
            </a:extLst>
          </p:cNvPr>
          <p:cNvSpPr txBox="1"/>
          <p:nvPr/>
        </p:nvSpPr>
        <p:spPr>
          <a:xfrm>
            <a:off x="2946180" y="9605963"/>
            <a:ext cx="3800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i="0" u="none" strike="noStrike" cap="none" dirty="0">
                <a:solidFill>
                  <a:srgbClr val="130E3C"/>
                </a:solidFill>
                <a:latin typeface="Arial Rounded"/>
                <a:ea typeface="Arial Rounded"/>
                <a:cs typeface="Arial Rounded"/>
                <a:sym typeface="Arial Rounded"/>
              </a:rPr>
              <a:t>Developing Experts Copyright 2026 All Rights Reserved</a:t>
            </a:r>
            <a:endParaRPr sz="1400" b="0" i="0" u="none" strike="noStrike" cap="none" dirty="0">
              <a:solidFill>
                <a:srgbClr val="130E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" descr="A black and grey logo with a blue line&#10;&#10;AI-generated content may be incorrect.">
            <a:extLst>
              <a:ext uri="{FF2B5EF4-FFF2-40B4-BE49-F238E27FC236}">
                <a16:creationId xmlns:a16="http://schemas.microsoft.com/office/drawing/2014/main" id="{948FCC40-EE89-6B17-902F-60E78EAF4FA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8231" y="132704"/>
            <a:ext cx="1009934" cy="60090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>
            <a:extLst>
              <a:ext uri="{FF2B5EF4-FFF2-40B4-BE49-F238E27FC236}">
                <a16:creationId xmlns:a16="http://schemas.microsoft.com/office/drawing/2014/main" id="{2C5F8625-3BD4-97D3-4109-3DD2BC95102B}"/>
              </a:ext>
            </a:extLst>
          </p:cNvPr>
          <p:cNvSpPr txBox="1"/>
          <p:nvPr/>
        </p:nvSpPr>
        <p:spPr>
          <a:xfrm>
            <a:off x="1756153" y="187703"/>
            <a:ext cx="56197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130E3C"/>
                </a:solidFill>
                <a:latin typeface="Arial Rounded"/>
                <a:ea typeface="Arial Rounded"/>
                <a:cs typeface="Arial Rounded"/>
                <a:sym typeface="Arial Rounded"/>
              </a:rPr>
              <a:t>VWE: Morgan Sindall Construction – Day 3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i="0" u="none" strike="noStrike" cap="none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Handout 3 – Inspecting work on site</a:t>
            </a:r>
            <a:endParaRPr sz="1050" i="0" u="none" strike="noStrike" cap="none" dirty="0">
              <a:solidFill>
                <a:srgbClr val="000000"/>
              </a:solidFill>
              <a:latin typeface="Arial Rounded MT Bold" panose="020F0704030504030204" pitchFamily="34" charset="0"/>
              <a:sym typeface="Arial"/>
            </a:endParaRPr>
          </a:p>
        </p:txBody>
      </p:sp>
      <p:cxnSp>
        <p:nvCxnSpPr>
          <p:cNvPr id="106" name="Google Shape;106;p1">
            <a:extLst>
              <a:ext uri="{FF2B5EF4-FFF2-40B4-BE49-F238E27FC236}">
                <a16:creationId xmlns:a16="http://schemas.microsoft.com/office/drawing/2014/main" id="{24C52A9E-8A03-F550-DBD1-71A833270DC0}"/>
              </a:ext>
            </a:extLst>
          </p:cNvPr>
          <p:cNvCxnSpPr/>
          <p:nvPr/>
        </p:nvCxnSpPr>
        <p:spPr>
          <a:xfrm>
            <a:off x="176211" y="882729"/>
            <a:ext cx="6505575" cy="3417"/>
          </a:xfrm>
          <a:prstGeom prst="straightConnector1">
            <a:avLst/>
          </a:prstGeom>
          <a:noFill/>
          <a:ln w="28575" cap="flat" cmpd="sng">
            <a:solidFill>
              <a:srgbClr val="130E3C"/>
            </a:solidFill>
            <a:prstDash val="solid"/>
            <a:round/>
            <a:headEnd type="none" w="sm" len="sm"/>
            <a:tailEnd type="none" w="sm" len="sm"/>
          </a:ln>
          <a:effectLst>
            <a:outerShdw dist="20000" sx="1000" sy="1000" rotWithShape="0">
              <a:srgbClr val="000000"/>
            </a:outerShdw>
          </a:effectLst>
        </p:spPr>
      </p:cxnSp>
      <p:pic>
        <p:nvPicPr>
          <p:cNvPr id="2" name="Picture 6" descr="A blue square with white letters&#10;&#10;Description automatically generated">
            <a:extLst>
              <a:ext uri="{FF2B5EF4-FFF2-40B4-BE49-F238E27FC236}">
                <a16:creationId xmlns:a16="http://schemas.microsoft.com/office/drawing/2014/main" id="{A29ACE93-93F8-59E6-09E4-9A2BB29768A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45303"/>
            <a:ext cx="812799" cy="75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84;p1">
            <a:extLst>
              <a:ext uri="{FF2B5EF4-FFF2-40B4-BE49-F238E27FC236}">
                <a16:creationId xmlns:a16="http://schemas.microsoft.com/office/drawing/2014/main" id="{F0A9258E-F04B-0045-C4A2-4114590AB4BE}"/>
              </a:ext>
            </a:extLst>
          </p:cNvPr>
          <p:cNvSpPr/>
          <p:nvPr/>
        </p:nvSpPr>
        <p:spPr>
          <a:xfrm>
            <a:off x="187926" y="1035263"/>
            <a:ext cx="6482147" cy="8412313"/>
          </a:xfrm>
          <a:prstGeom prst="roundRect">
            <a:avLst>
              <a:gd name="adj" fmla="val 680"/>
            </a:avLst>
          </a:prstGeom>
          <a:noFill/>
          <a:ln w="28575" cap="flat" cmpd="sng">
            <a:solidFill>
              <a:srgbClr val="130E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br>
              <a:rPr lang="en-GB" dirty="0"/>
            </a:b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4" name="Picture 13" descr="A measuring a wall with a yellow tape measure&#10;&#10;AI-generated content may be incorrect.">
            <a:extLst>
              <a:ext uri="{FF2B5EF4-FFF2-40B4-BE49-F238E27FC236}">
                <a16:creationId xmlns:a16="http://schemas.microsoft.com/office/drawing/2014/main" id="{22C2EB30-6C0B-8F06-95F3-B7AF064270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112673" y="1627177"/>
            <a:ext cx="3737651" cy="2803238"/>
          </a:xfrm>
          <a:prstGeom prst="rect">
            <a:avLst/>
          </a:prstGeom>
        </p:spPr>
      </p:pic>
      <p:pic>
        <p:nvPicPr>
          <p:cNvPr id="4" name="Picture 3" descr="A close-up of a window&#10;&#10;AI-generated content may be incorrect.">
            <a:extLst>
              <a:ext uri="{FF2B5EF4-FFF2-40B4-BE49-F238E27FC236}">
                <a16:creationId xmlns:a16="http://schemas.microsoft.com/office/drawing/2014/main" id="{381C4DD6-4755-BF7C-1291-A0DDFCD400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3233021" y="1627176"/>
            <a:ext cx="3737652" cy="2803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0A6E89-A7A9-CF38-2A0B-20598ABADD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842" y="5008379"/>
            <a:ext cx="5700311" cy="426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09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40B4A029-B3BB-9A50-CFD3-996EC9FAF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D8F58143-99F2-E1BA-13A5-18AA81CA763A}"/>
              </a:ext>
            </a:extLst>
          </p:cNvPr>
          <p:cNvSpPr txBox="1"/>
          <p:nvPr/>
        </p:nvSpPr>
        <p:spPr>
          <a:xfrm>
            <a:off x="2946180" y="9605963"/>
            <a:ext cx="3800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i="0" u="none" strike="noStrike" cap="none" dirty="0">
                <a:solidFill>
                  <a:srgbClr val="130E3C"/>
                </a:solidFill>
                <a:latin typeface="Arial Rounded"/>
                <a:ea typeface="Arial Rounded"/>
                <a:cs typeface="Arial Rounded"/>
                <a:sym typeface="Arial Rounded"/>
              </a:rPr>
              <a:t>Developing Experts Copyright 2026 All Rights Reserved</a:t>
            </a:r>
            <a:endParaRPr sz="1400" b="0" i="0" u="none" strike="noStrike" cap="none" dirty="0">
              <a:solidFill>
                <a:srgbClr val="130E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" descr="A black and grey logo with a blue line&#10;&#10;AI-generated content may be incorrect.">
            <a:extLst>
              <a:ext uri="{FF2B5EF4-FFF2-40B4-BE49-F238E27FC236}">
                <a16:creationId xmlns:a16="http://schemas.microsoft.com/office/drawing/2014/main" id="{2243CDCA-015C-023D-C416-9DF55787CCD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8231" y="132704"/>
            <a:ext cx="1009934" cy="60090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>
            <a:extLst>
              <a:ext uri="{FF2B5EF4-FFF2-40B4-BE49-F238E27FC236}">
                <a16:creationId xmlns:a16="http://schemas.microsoft.com/office/drawing/2014/main" id="{0927CF2B-BFBC-FCC6-C102-1ACB16DF7DDD}"/>
              </a:ext>
            </a:extLst>
          </p:cNvPr>
          <p:cNvSpPr txBox="1"/>
          <p:nvPr/>
        </p:nvSpPr>
        <p:spPr>
          <a:xfrm>
            <a:off x="1756153" y="187703"/>
            <a:ext cx="56197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130E3C"/>
                </a:solidFill>
                <a:latin typeface="Arial Rounded"/>
                <a:ea typeface="Arial Rounded"/>
                <a:cs typeface="Arial Rounded"/>
                <a:sym typeface="Arial Rounded"/>
              </a:rPr>
              <a:t>VWE: Morgan Sindall Construction – Day 3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i="0" u="none" strike="noStrike" cap="none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Handout 3 – Inspecting work on site</a:t>
            </a:r>
            <a:endParaRPr sz="1050" i="0" u="none" strike="noStrike" cap="none" dirty="0">
              <a:solidFill>
                <a:srgbClr val="000000"/>
              </a:solidFill>
              <a:latin typeface="Arial Rounded MT Bold" panose="020F0704030504030204" pitchFamily="34" charset="0"/>
              <a:sym typeface="Arial"/>
            </a:endParaRPr>
          </a:p>
        </p:txBody>
      </p:sp>
      <p:cxnSp>
        <p:nvCxnSpPr>
          <p:cNvPr id="106" name="Google Shape;106;p1">
            <a:extLst>
              <a:ext uri="{FF2B5EF4-FFF2-40B4-BE49-F238E27FC236}">
                <a16:creationId xmlns:a16="http://schemas.microsoft.com/office/drawing/2014/main" id="{43BDB6B2-5C71-576A-0196-C6AB0F3FF574}"/>
              </a:ext>
            </a:extLst>
          </p:cNvPr>
          <p:cNvCxnSpPr/>
          <p:nvPr/>
        </p:nvCxnSpPr>
        <p:spPr>
          <a:xfrm>
            <a:off x="176211" y="882729"/>
            <a:ext cx="6505575" cy="3417"/>
          </a:xfrm>
          <a:prstGeom prst="straightConnector1">
            <a:avLst/>
          </a:prstGeom>
          <a:noFill/>
          <a:ln w="28575" cap="flat" cmpd="sng">
            <a:solidFill>
              <a:srgbClr val="130E3C"/>
            </a:solidFill>
            <a:prstDash val="solid"/>
            <a:round/>
            <a:headEnd type="none" w="sm" len="sm"/>
            <a:tailEnd type="none" w="sm" len="sm"/>
          </a:ln>
          <a:effectLst>
            <a:outerShdw dist="20000" sx="1000" sy="1000" rotWithShape="0">
              <a:srgbClr val="000000"/>
            </a:outerShdw>
          </a:effectLst>
        </p:spPr>
      </p:cxnSp>
      <p:pic>
        <p:nvPicPr>
          <p:cNvPr id="2" name="Picture 6" descr="A blue square with white letters&#10;&#10;Description automatically generated">
            <a:extLst>
              <a:ext uri="{FF2B5EF4-FFF2-40B4-BE49-F238E27FC236}">
                <a16:creationId xmlns:a16="http://schemas.microsoft.com/office/drawing/2014/main" id="{98683BDE-A7BF-6E21-74B1-958FBAB0C43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45303"/>
            <a:ext cx="812799" cy="75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84;p1">
            <a:extLst>
              <a:ext uri="{FF2B5EF4-FFF2-40B4-BE49-F238E27FC236}">
                <a16:creationId xmlns:a16="http://schemas.microsoft.com/office/drawing/2014/main" id="{FDBE026C-9614-F50A-BB5F-EECAC2910440}"/>
              </a:ext>
            </a:extLst>
          </p:cNvPr>
          <p:cNvSpPr/>
          <p:nvPr/>
        </p:nvSpPr>
        <p:spPr>
          <a:xfrm>
            <a:off x="187926" y="1814717"/>
            <a:ext cx="6482147" cy="7632859"/>
          </a:xfrm>
          <a:prstGeom prst="roundRect">
            <a:avLst>
              <a:gd name="adj" fmla="val 680"/>
            </a:avLst>
          </a:prstGeom>
          <a:noFill/>
          <a:ln w="28575" cap="flat" cmpd="sng">
            <a:solidFill>
              <a:srgbClr val="130E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br>
              <a:rPr lang="en-GB" dirty="0"/>
            </a:b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0B8C99-3DEC-FA43-816C-DBFD3E19C97A}"/>
              </a:ext>
            </a:extLst>
          </p:cNvPr>
          <p:cNvSpPr txBox="1"/>
          <p:nvPr/>
        </p:nvSpPr>
        <p:spPr>
          <a:xfrm>
            <a:off x="281617" y="1971417"/>
            <a:ext cx="6294762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130E3C"/>
                </a:solidFill>
                <a:latin typeface="Arial Rounded MT Bold" panose="020F0704030504030204" pitchFamily="34" charset="0"/>
              </a:rPr>
              <a:t>Quality inspection form</a:t>
            </a:r>
          </a:p>
          <a:p>
            <a:pPr algn="ctr"/>
            <a:endParaRPr lang="en-GB" b="1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Project name: ________________________________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Inspector name: ________________________________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Area/room inspected: ________________________________</a:t>
            </a:r>
          </a:p>
          <a:p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r>
              <a:rPr lang="en-GB" b="1" dirty="0">
                <a:solidFill>
                  <a:srgbClr val="130E3C"/>
                </a:solidFill>
                <a:latin typeface="Arial Rounded MT Bold" panose="020F0704030504030204" pitchFamily="34" charset="0"/>
              </a:rPr>
              <a:t>Stud and framing 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Are studs set out at the correct centres of 2cm (with 10mm flexibility)? 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☐ Yes ☐ No ☐ N/A 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Comments: ________________________________________________</a:t>
            </a:r>
          </a:p>
          <a:p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r>
              <a:rPr lang="en-GB" b="1" dirty="0">
                <a:solidFill>
                  <a:srgbClr val="130E3C"/>
                </a:solidFill>
                <a:latin typeface="Arial Rounded MT Bold" panose="020F0704030504030204" pitchFamily="34" charset="0"/>
              </a:rPr>
              <a:t>Fixings and materials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Is the correct fixing type (BG 41mm Jack-Point screws) used? 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☐ Yes ☐ No ☐ N/A 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Comments: ________________________________________________</a:t>
            </a:r>
          </a:p>
          <a:p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Are the correct screws properly and securely installed?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☐ Yes ☐ No ☐ N/A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Comments: ________________________________________________</a:t>
            </a:r>
          </a:p>
          <a:p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Do the installed fixing centres comply with the specified spacing requirements of 35cm?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☐ Yes ☐ No ☐ N/A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Comments: ________________________________________________</a:t>
            </a:r>
          </a:p>
          <a:p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r>
              <a:rPr lang="en-GB" b="1" dirty="0">
                <a:solidFill>
                  <a:srgbClr val="130E3C"/>
                </a:solidFill>
                <a:latin typeface="Arial Rounded MT Bold" panose="020F0704030504030204" pitchFamily="34" charset="0"/>
              </a:rPr>
              <a:t>Fire line board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Are there three fire line boards installed within one wall?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☐ Yes ☐ No ☐ N/A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Comments: ________________________________________________</a:t>
            </a:r>
          </a:p>
          <a:p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Google Shape;84;p1">
            <a:extLst>
              <a:ext uri="{FF2B5EF4-FFF2-40B4-BE49-F238E27FC236}">
                <a16:creationId xmlns:a16="http://schemas.microsoft.com/office/drawing/2014/main" id="{C743E65E-F63D-D3CB-D6FB-A2B5F3B02A8B}"/>
              </a:ext>
            </a:extLst>
          </p:cNvPr>
          <p:cNvSpPr/>
          <p:nvPr/>
        </p:nvSpPr>
        <p:spPr>
          <a:xfrm>
            <a:off x="187926" y="1103789"/>
            <a:ext cx="6482147" cy="493285"/>
          </a:xfrm>
          <a:prstGeom prst="roundRect">
            <a:avLst>
              <a:gd name="adj" fmla="val 4891"/>
            </a:avLst>
          </a:prstGeom>
          <a:noFill/>
          <a:ln w="28575" cap="flat" cmpd="sng">
            <a:solidFill>
              <a:srgbClr val="130E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350" marR="175260" lvl="0" indent="0" algn="ctr" rtl="0">
              <a:lnSpc>
                <a:spcPct val="104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Use the images to complete the quality inspection form.</a:t>
            </a:r>
            <a:endParaRPr i="0" u="none" strike="noStrike" cap="none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322930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A7B0B990-B2CE-78E2-22F9-C728467EF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F0FF3E79-4FF7-7776-2942-6B1BCEC71A57}"/>
              </a:ext>
            </a:extLst>
          </p:cNvPr>
          <p:cNvSpPr txBox="1"/>
          <p:nvPr/>
        </p:nvSpPr>
        <p:spPr>
          <a:xfrm>
            <a:off x="2946180" y="9605963"/>
            <a:ext cx="3800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i="0" u="none" strike="noStrike" cap="none" dirty="0">
                <a:solidFill>
                  <a:srgbClr val="130E3C"/>
                </a:solidFill>
                <a:latin typeface="Arial Rounded"/>
                <a:ea typeface="Arial Rounded"/>
                <a:cs typeface="Arial Rounded"/>
                <a:sym typeface="Arial Rounded"/>
              </a:rPr>
              <a:t>Developing Experts Copyright 2026 All Rights Reserved</a:t>
            </a:r>
            <a:endParaRPr sz="1400" b="0" i="0" u="none" strike="noStrike" cap="none" dirty="0">
              <a:solidFill>
                <a:srgbClr val="130E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" descr="A black and grey logo with a blue line&#10;&#10;AI-generated content may be incorrect.">
            <a:extLst>
              <a:ext uri="{FF2B5EF4-FFF2-40B4-BE49-F238E27FC236}">
                <a16:creationId xmlns:a16="http://schemas.microsoft.com/office/drawing/2014/main" id="{4D27A6D8-BDFB-6944-CE92-40957ABE17E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8231" y="132704"/>
            <a:ext cx="1009934" cy="60090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>
            <a:extLst>
              <a:ext uri="{FF2B5EF4-FFF2-40B4-BE49-F238E27FC236}">
                <a16:creationId xmlns:a16="http://schemas.microsoft.com/office/drawing/2014/main" id="{113EDBBE-F08F-AC4E-7B8F-6CA63CBFF397}"/>
              </a:ext>
            </a:extLst>
          </p:cNvPr>
          <p:cNvSpPr txBox="1"/>
          <p:nvPr/>
        </p:nvSpPr>
        <p:spPr>
          <a:xfrm>
            <a:off x="1756153" y="187703"/>
            <a:ext cx="56197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130E3C"/>
                </a:solidFill>
                <a:latin typeface="Arial Rounded"/>
                <a:ea typeface="Arial Rounded"/>
                <a:cs typeface="Arial Rounded"/>
                <a:sym typeface="Arial Rounded"/>
              </a:rPr>
              <a:t>VWE: Morgan Sindall Construction – Day 3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i="0" u="none" strike="noStrike" cap="none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Handout 3 – Inspecting work on site</a:t>
            </a:r>
            <a:endParaRPr sz="1050" i="0" u="none" strike="noStrike" cap="none" dirty="0">
              <a:solidFill>
                <a:srgbClr val="000000"/>
              </a:solidFill>
              <a:latin typeface="Arial Rounded MT Bold" panose="020F0704030504030204" pitchFamily="34" charset="0"/>
              <a:sym typeface="Arial"/>
            </a:endParaRPr>
          </a:p>
        </p:txBody>
      </p:sp>
      <p:cxnSp>
        <p:nvCxnSpPr>
          <p:cNvPr id="106" name="Google Shape;106;p1">
            <a:extLst>
              <a:ext uri="{FF2B5EF4-FFF2-40B4-BE49-F238E27FC236}">
                <a16:creationId xmlns:a16="http://schemas.microsoft.com/office/drawing/2014/main" id="{72EA0CFB-EE13-6818-814F-1A01BF4FD57A}"/>
              </a:ext>
            </a:extLst>
          </p:cNvPr>
          <p:cNvCxnSpPr/>
          <p:nvPr/>
        </p:nvCxnSpPr>
        <p:spPr>
          <a:xfrm>
            <a:off x="176211" y="882729"/>
            <a:ext cx="6505575" cy="3417"/>
          </a:xfrm>
          <a:prstGeom prst="straightConnector1">
            <a:avLst/>
          </a:prstGeom>
          <a:noFill/>
          <a:ln w="28575" cap="flat" cmpd="sng">
            <a:solidFill>
              <a:srgbClr val="130E3C"/>
            </a:solidFill>
            <a:prstDash val="solid"/>
            <a:round/>
            <a:headEnd type="none" w="sm" len="sm"/>
            <a:tailEnd type="none" w="sm" len="sm"/>
          </a:ln>
          <a:effectLst>
            <a:outerShdw dist="20000" sx="1000" sy="1000" rotWithShape="0">
              <a:srgbClr val="000000"/>
            </a:outerShdw>
          </a:effectLst>
        </p:spPr>
      </p:cxnSp>
      <p:pic>
        <p:nvPicPr>
          <p:cNvPr id="2" name="Picture 6" descr="A blue square with white letters&#10;&#10;Description automatically generated">
            <a:extLst>
              <a:ext uri="{FF2B5EF4-FFF2-40B4-BE49-F238E27FC236}">
                <a16:creationId xmlns:a16="http://schemas.microsoft.com/office/drawing/2014/main" id="{5A103510-AA10-84D6-FCFD-26CFECD2F1E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45303"/>
            <a:ext cx="812799" cy="75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84;p1">
            <a:extLst>
              <a:ext uri="{FF2B5EF4-FFF2-40B4-BE49-F238E27FC236}">
                <a16:creationId xmlns:a16="http://schemas.microsoft.com/office/drawing/2014/main" id="{626F78A9-D797-4AB4-1BCB-D0F0DE74F62F}"/>
              </a:ext>
            </a:extLst>
          </p:cNvPr>
          <p:cNvSpPr/>
          <p:nvPr/>
        </p:nvSpPr>
        <p:spPr>
          <a:xfrm>
            <a:off x="187926" y="1035263"/>
            <a:ext cx="6482147" cy="8412313"/>
          </a:xfrm>
          <a:prstGeom prst="roundRect">
            <a:avLst>
              <a:gd name="adj" fmla="val 680"/>
            </a:avLst>
          </a:prstGeom>
          <a:noFill/>
          <a:ln w="28575" cap="flat" cmpd="sng">
            <a:solidFill>
              <a:srgbClr val="130E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br>
              <a:rPr lang="en-GB" dirty="0"/>
            </a:b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5D238E-A183-EDC2-F5E9-7405BAC5389A}"/>
              </a:ext>
            </a:extLst>
          </p:cNvPr>
          <p:cNvSpPr txBox="1"/>
          <p:nvPr/>
        </p:nvSpPr>
        <p:spPr>
          <a:xfrm>
            <a:off x="261584" y="1244292"/>
            <a:ext cx="6334828" cy="8063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130E3C"/>
                </a:solidFill>
                <a:latin typeface="Arial Rounded MT Bold" panose="020F0704030504030204" pitchFamily="34" charset="0"/>
              </a:rPr>
              <a:t>Services and openings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Are there two square and two rectangular builders’ work holes on the back wall?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☐ Yes ☐ No ☐ N/A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Comments: ________________________________________________</a:t>
            </a:r>
          </a:p>
          <a:p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Are the builders’ work holes neat?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☐ Yes ☐ No ☐ N/A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Comments: ________________________________________________</a:t>
            </a:r>
          </a:p>
          <a:p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r>
              <a:rPr lang="en-GB" b="1" dirty="0">
                <a:solidFill>
                  <a:srgbClr val="130E3C"/>
                </a:solidFill>
                <a:latin typeface="Arial Rounded MT Bold" panose="020F0704030504030204" pitchFamily="34" charset="0"/>
              </a:rPr>
              <a:t>Finishes and protection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Is mastic applied neatly and continuously to seal gaps and joints between the concrete floor and wall panels?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☐ Yes ☐ No ☐ N/A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Comments: ________________________________________________</a:t>
            </a:r>
          </a:p>
          <a:p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r>
              <a:rPr lang="en-GB" b="1" dirty="0">
                <a:solidFill>
                  <a:srgbClr val="130E3C"/>
                </a:solidFill>
                <a:latin typeface="Arial Rounded MT Bold" panose="020F0704030504030204" pitchFamily="34" charset="0"/>
              </a:rPr>
              <a:t>Manufacturer compliance</a:t>
            </a: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Is the installation compliant with British Gypsum (BG) specifications and guidance in that the screws and sealant are BG?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☐ Yes ☐ No ☐ N/A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Comments: ________________________________________________</a:t>
            </a:r>
          </a:p>
          <a:p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r>
              <a:rPr lang="en-GB" b="1" dirty="0">
                <a:solidFill>
                  <a:srgbClr val="130E3C"/>
                </a:solidFill>
                <a:latin typeface="Arial Rounded MT Bold" panose="020F0704030504030204" pitchFamily="34" charset="0"/>
              </a:rPr>
              <a:t>Overall Assessment</a:t>
            </a: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Overall quality of work: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☐ Pass ☐ Fail ☐ Requires Remedial Work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Summary Comments:</a:t>
            </a:r>
          </a:p>
          <a:p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Inspector Signature: ________________________________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Date: ________________________________ </a:t>
            </a:r>
          </a:p>
        </p:txBody>
      </p:sp>
    </p:spTree>
    <p:extLst>
      <p:ext uri="{BB962C8B-B14F-4D97-AF65-F5344CB8AC3E}">
        <p14:creationId xmlns:p14="http://schemas.microsoft.com/office/powerpoint/2010/main" val="1330801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E7A1101F-8392-D8E1-E016-BBABD5639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22413B1B-8083-9255-68D0-05C0C425E5B0}"/>
              </a:ext>
            </a:extLst>
          </p:cNvPr>
          <p:cNvSpPr txBox="1"/>
          <p:nvPr/>
        </p:nvSpPr>
        <p:spPr>
          <a:xfrm>
            <a:off x="2946180" y="9605963"/>
            <a:ext cx="3800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i="0" u="none" strike="noStrike" cap="none" dirty="0">
                <a:solidFill>
                  <a:srgbClr val="130E3C"/>
                </a:solidFill>
                <a:latin typeface="Arial Rounded"/>
                <a:ea typeface="Arial Rounded"/>
                <a:cs typeface="Arial Rounded"/>
                <a:sym typeface="Arial Rounded"/>
              </a:rPr>
              <a:t>Developing Experts Copyright 2026 All Rights Reserved</a:t>
            </a:r>
            <a:endParaRPr sz="1400" b="0" i="0" u="none" strike="noStrike" cap="none" dirty="0">
              <a:solidFill>
                <a:srgbClr val="130E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" descr="A black and grey logo with a blue line&#10;&#10;AI-generated content may be incorrect.">
            <a:extLst>
              <a:ext uri="{FF2B5EF4-FFF2-40B4-BE49-F238E27FC236}">
                <a16:creationId xmlns:a16="http://schemas.microsoft.com/office/drawing/2014/main" id="{0EB071B6-A60C-BF96-4360-30B0E6C23F0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8231" y="132704"/>
            <a:ext cx="1009934" cy="60090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>
            <a:extLst>
              <a:ext uri="{FF2B5EF4-FFF2-40B4-BE49-F238E27FC236}">
                <a16:creationId xmlns:a16="http://schemas.microsoft.com/office/drawing/2014/main" id="{715E8627-79D0-45EE-59F9-86913D257163}"/>
              </a:ext>
            </a:extLst>
          </p:cNvPr>
          <p:cNvSpPr txBox="1"/>
          <p:nvPr/>
        </p:nvSpPr>
        <p:spPr>
          <a:xfrm>
            <a:off x="1756153" y="187703"/>
            <a:ext cx="56197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130E3C"/>
                </a:solidFill>
                <a:latin typeface="Arial Rounded"/>
                <a:ea typeface="Arial Rounded"/>
                <a:cs typeface="Arial Rounded"/>
                <a:sym typeface="Arial Rounded"/>
              </a:rPr>
              <a:t>VWE: Morgan Sindall Construction – Day 3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i="0" u="none" strike="noStrike" cap="none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Handout 3 – Inspecting work on site </a:t>
            </a:r>
            <a:r>
              <a:rPr lang="en-GB" sz="1600" i="0" u="none" strike="noStrike" cap="none" dirty="0">
                <a:solidFill>
                  <a:srgbClr val="FF000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Answers</a:t>
            </a:r>
            <a:endParaRPr sz="1050" i="0" u="none" strike="noStrike" cap="none" dirty="0">
              <a:solidFill>
                <a:srgbClr val="FF0000"/>
              </a:solidFill>
              <a:latin typeface="Arial Rounded MT Bold" panose="020F0704030504030204" pitchFamily="34" charset="0"/>
              <a:sym typeface="Arial"/>
            </a:endParaRPr>
          </a:p>
        </p:txBody>
      </p:sp>
      <p:cxnSp>
        <p:nvCxnSpPr>
          <p:cNvPr id="106" name="Google Shape;106;p1">
            <a:extLst>
              <a:ext uri="{FF2B5EF4-FFF2-40B4-BE49-F238E27FC236}">
                <a16:creationId xmlns:a16="http://schemas.microsoft.com/office/drawing/2014/main" id="{F19EC51E-2BCC-0CD0-98ED-B73354A8F036}"/>
              </a:ext>
            </a:extLst>
          </p:cNvPr>
          <p:cNvCxnSpPr/>
          <p:nvPr/>
        </p:nvCxnSpPr>
        <p:spPr>
          <a:xfrm>
            <a:off x="176211" y="882729"/>
            <a:ext cx="6505575" cy="3417"/>
          </a:xfrm>
          <a:prstGeom prst="straightConnector1">
            <a:avLst/>
          </a:prstGeom>
          <a:noFill/>
          <a:ln w="28575" cap="flat" cmpd="sng">
            <a:solidFill>
              <a:srgbClr val="130E3C"/>
            </a:solidFill>
            <a:prstDash val="solid"/>
            <a:round/>
            <a:headEnd type="none" w="sm" len="sm"/>
            <a:tailEnd type="none" w="sm" len="sm"/>
          </a:ln>
          <a:effectLst>
            <a:outerShdw dist="20000" sx="1000" sy="1000" rotWithShape="0">
              <a:srgbClr val="000000"/>
            </a:outerShdw>
          </a:effectLst>
        </p:spPr>
      </p:cxnSp>
      <p:pic>
        <p:nvPicPr>
          <p:cNvPr id="2" name="Picture 6" descr="A blue square with white letters&#10;&#10;Description automatically generated">
            <a:extLst>
              <a:ext uri="{FF2B5EF4-FFF2-40B4-BE49-F238E27FC236}">
                <a16:creationId xmlns:a16="http://schemas.microsoft.com/office/drawing/2014/main" id="{4C848289-4F5F-BA5F-BAE2-368B0B27056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45303"/>
            <a:ext cx="812799" cy="75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84;p1">
            <a:extLst>
              <a:ext uri="{FF2B5EF4-FFF2-40B4-BE49-F238E27FC236}">
                <a16:creationId xmlns:a16="http://schemas.microsoft.com/office/drawing/2014/main" id="{CA20523C-C882-456C-3A10-F0328965AB33}"/>
              </a:ext>
            </a:extLst>
          </p:cNvPr>
          <p:cNvSpPr/>
          <p:nvPr/>
        </p:nvSpPr>
        <p:spPr>
          <a:xfrm>
            <a:off x="187926" y="1035263"/>
            <a:ext cx="6482147" cy="8412313"/>
          </a:xfrm>
          <a:prstGeom prst="roundRect">
            <a:avLst>
              <a:gd name="adj" fmla="val 680"/>
            </a:avLst>
          </a:prstGeom>
          <a:noFill/>
          <a:ln w="28575" cap="flat" cmpd="sng">
            <a:solidFill>
              <a:srgbClr val="130E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br>
              <a:rPr lang="en-GB" dirty="0"/>
            </a:b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013E7C-E714-21A6-9F3E-15D66C54F969}"/>
              </a:ext>
            </a:extLst>
          </p:cNvPr>
          <p:cNvSpPr txBox="1"/>
          <p:nvPr/>
        </p:nvSpPr>
        <p:spPr>
          <a:xfrm>
            <a:off x="281617" y="1214181"/>
            <a:ext cx="6294762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130E3C"/>
                </a:solidFill>
                <a:latin typeface="Arial Rounded MT Bold" panose="020F0704030504030204" pitchFamily="34" charset="0"/>
              </a:rPr>
              <a:t>Quality inspection form</a:t>
            </a:r>
          </a:p>
          <a:p>
            <a:pPr algn="ctr"/>
            <a:endParaRPr lang="en-GB" b="1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Project name: </a:t>
            </a:r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17 Columbus Courtyard 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Inspector name: </a:t>
            </a:r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Name of pupil or Shayne Marples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Area/room inspected: </a:t>
            </a:r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Level 9 </a:t>
            </a:r>
          </a:p>
          <a:p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r>
              <a:rPr lang="en-GB" b="1" dirty="0">
                <a:solidFill>
                  <a:srgbClr val="130E3C"/>
                </a:solidFill>
                <a:latin typeface="Arial Rounded MT Bold" panose="020F0704030504030204" pitchFamily="34" charset="0"/>
              </a:rPr>
              <a:t>Stud and framing 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Are studs set out at the correct centres of 2cm (with 10mm flexibility)? 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☐</a:t>
            </a:r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Yes </a:t>
            </a: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☐ No ☐ N/A 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Comments: ________________________________________________</a:t>
            </a:r>
          </a:p>
          <a:p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r>
              <a:rPr lang="en-GB" b="1" dirty="0">
                <a:solidFill>
                  <a:srgbClr val="130E3C"/>
                </a:solidFill>
                <a:latin typeface="Arial Rounded MT Bold" panose="020F0704030504030204" pitchFamily="34" charset="0"/>
              </a:rPr>
              <a:t>Fixings and materials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Is the correct fixing type (BG 41mm Jack-Point screws) used? 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☐ </a:t>
            </a:r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Yes</a:t>
            </a: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 ☐ No ☐ N/A 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Comments: ________________________________________________</a:t>
            </a:r>
          </a:p>
          <a:p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Are the correct screws properly and securely installed?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☐ </a:t>
            </a:r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Yes</a:t>
            </a: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 ☐ No ☐ N/A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Comments: ________________________________________________</a:t>
            </a:r>
          </a:p>
          <a:p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Do the installed fixing centres comply with the specified spacing requirements of 35cm?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☐ Yes ☐ </a:t>
            </a:r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No</a:t>
            </a: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 ☐ N/A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Comments: </a:t>
            </a:r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The fixing centres measure at 31cm meaning they are too close together and need changing. </a:t>
            </a: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r>
              <a:rPr lang="en-GB" b="1" dirty="0">
                <a:solidFill>
                  <a:srgbClr val="130E3C"/>
                </a:solidFill>
                <a:latin typeface="Arial Rounded MT Bold" panose="020F0704030504030204" pitchFamily="34" charset="0"/>
              </a:rPr>
              <a:t>Fire line board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Are there three fire line boards installed within one wall?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☐ </a:t>
            </a:r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Yes</a:t>
            </a: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 ☐ No ☐ N/A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Comments: ________________________________________________</a:t>
            </a:r>
          </a:p>
          <a:p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011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F096351C-7D54-6F9F-F8F2-5A7BEF382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70C04FBE-5E7A-3C94-7950-9FC5B11E1833}"/>
              </a:ext>
            </a:extLst>
          </p:cNvPr>
          <p:cNvSpPr txBox="1"/>
          <p:nvPr/>
        </p:nvSpPr>
        <p:spPr>
          <a:xfrm>
            <a:off x="2946180" y="9605963"/>
            <a:ext cx="3800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i="0" u="none" strike="noStrike" cap="none" dirty="0">
                <a:solidFill>
                  <a:srgbClr val="130E3C"/>
                </a:solidFill>
                <a:latin typeface="Arial Rounded"/>
                <a:ea typeface="Arial Rounded"/>
                <a:cs typeface="Arial Rounded"/>
                <a:sym typeface="Arial Rounded"/>
              </a:rPr>
              <a:t>Developing Experts Copyright 2026 All Rights Reserved</a:t>
            </a:r>
            <a:endParaRPr sz="1400" b="0" i="0" u="none" strike="noStrike" cap="none" dirty="0">
              <a:solidFill>
                <a:srgbClr val="130E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" descr="A black and grey logo with a blue line&#10;&#10;AI-generated content may be incorrect.">
            <a:extLst>
              <a:ext uri="{FF2B5EF4-FFF2-40B4-BE49-F238E27FC236}">
                <a16:creationId xmlns:a16="http://schemas.microsoft.com/office/drawing/2014/main" id="{0BA52190-CF04-E28C-03C3-03DB1FBB266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8231" y="132704"/>
            <a:ext cx="1009934" cy="60090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>
            <a:extLst>
              <a:ext uri="{FF2B5EF4-FFF2-40B4-BE49-F238E27FC236}">
                <a16:creationId xmlns:a16="http://schemas.microsoft.com/office/drawing/2014/main" id="{5A16D568-1BDF-4880-7CF9-B109BCED0D7A}"/>
              </a:ext>
            </a:extLst>
          </p:cNvPr>
          <p:cNvSpPr txBox="1"/>
          <p:nvPr/>
        </p:nvSpPr>
        <p:spPr>
          <a:xfrm>
            <a:off x="1756153" y="187703"/>
            <a:ext cx="56197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130E3C"/>
                </a:solidFill>
                <a:latin typeface="Arial Rounded"/>
                <a:ea typeface="Arial Rounded"/>
                <a:cs typeface="Arial Rounded"/>
                <a:sym typeface="Arial Rounded"/>
              </a:rPr>
              <a:t>VWE: Morgan Sindall Construction – Day 3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i="0" u="none" strike="noStrike" cap="none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Handout 3 – Inspecting work on site </a:t>
            </a:r>
            <a:r>
              <a:rPr lang="en-GB" sz="1600" i="0" u="none" strike="noStrike" cap="none" dirty="0">
                <a:solidFill>
                  <a:srgbClr val="FF000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Answers</a:t>
            </a:r>
            <a:endParaRPr sz="1050" i="0" u="none" strike="noStrike" cap="none" dirty="0">
              <a:solidFill>
                <a:srgbClr val="000000"/>
              </a:solidFill>
              <a:latin typeface="Arial Rounded MT Bold" panose="020F0704030504030204" pitchFamily="34" charset="0"/>
              <a:sym typeface="Arial"/>
            </a:endParaRPr>
          </a:p>
        </p:txBody>
      </p:sp>
      <p:cxnSp>
        <p:nvCxnSpPr>
          <p:cNvPr id="106" name="Google Shape;106;p1">
            <a:extLst>
              <a:ext uri="{FF2B5EF4-FFF2-40B4-BE49-F238E27FC236}">
                <a16:creationId xmlns:a16="http://schemas.microsoft.com/office/drawing/2014/main" id="{01B43653-5C1F-9F0A-46DA-274A6F37E5B0}"/>
              </a:ext>
            </a:extLst>
          </p:cNvPr>
          <p:cNvCxnSpPr/>
          <p:nvPr/>
        </p:nvCxnSpPr>
        <p:spPr>
          <a:xfrm>
            <a:off x="176211" y="882729"/>
            <a:ext cx="6505575" cy="3417"/>
          </a:xfrm>
          <a:prstGeom prst="straightConnector1">
            <a:avLst/>
          </a:prstGeom>
          <a:noFill/>
          <a:ln w="28575" cap="flat" cmpd="sng">
            <a:solidFill>
              <a:srgbClr val="130E3C"/>
            </a:solidFill>
            <a:prstDash val="solid"/>
            <a:round/>
            <a:headEnd type="none" w="sm" len="sm"/>
            <a:tailEnd type="none" w="sm" len="sm"/>
          </a:ln>
          <a:effectLst>
            <a:outerShdw dist="20000" sx="1000" sy="1000" rotWithShape="0">
              <a:srgbClr val="000000"/>
            </a:outerShdw>
          </a:effectLst>
        </p:spPr>
      </p:cxnSp>
      <p:pic>
        <p:nvPicPr>
          <p:cNvPr id="2" name="Picture 6" descr="A blue square with white letters&#10;&#10;Description automatically generated">
            <a:extLst>
              <a:ext uri="{FF2B5EF4-FFF2-40B4-BE49-F238E27FC236}">
                <a16:creationId xmlns:a16="http://schemas.microsoft.com/office/drawing/2014/main" id="{66508CAB-1F32-A0C9-58DA-997CD012150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45303"/>
            <a:ext cx="812799" cy="75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84;p1">
            <a:extLst>
              <a:ext uri="{FF2B5EF4-FFF2-40B4-BE49-F238E27FC236}">
                <a16:creationId xmlns:a16="http://schemas.microsoft.com/office/drawing/2014/main" id="{76F6C024-0463-0506-F472-463BBDADCFE3}"/>
              </a:ext>
            </a:extLst>
          </p:cNvPr>
          <p:cNvSpPr/>
          <p:nvPr/>
        </p:nvSpPr>
        <p:spPr>
          <a:xfrm>
            <a:off x="187926" y="1035263"/>
            <a:ext cx="6482147" cy="8412313"/>
          </a:xfrm>
          <a:prstGeom prst="roundRect">
            <a:avLst>
              <a:gd name="adj" fmla="val 680"/>
            </a:avLst>
          </a:prstGeom>
          <a:noFill/>
          <a:ln w="28575" cap="flat" cmpd="sng">
            <a:solidFill>
              <a:srgbClr val="130E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br>
              <a:rPr lang="en-GB" dirty="0"/>
            </a:b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193804-F247-98FF-6812-5A8F74AD3D8B}"/>
              </a:ext>
            </a:extLst>
          </p:cNvPr>
          <p:cNvSpPr txBox="1"/>
          <p:nvPr/>
        </p:nvSpPr>
        <p:spPr>
          <a:xfrm>
            <a:off x="261584" y="1244292"/>
            <a:ext cx="6334828" cy="8279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130E3C"/>
                </a:solidFill>
                <a:latin typeface="Arial Rounded MT Bold" panose="020F0704030504030204" pitchFamily="34" charset="0"/>
              </a:rPr>
              <a:t>Services and openings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Are there two square and two rectangular builders’ work holes on the back wall?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☐ Yes ☐ </a:t>
            </a:r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No</a:t>
            </a: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 ☐ N/A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Comments: </a:t>
            </a:r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There are three square and only one rectangle.</a:t>
            </a: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Are the builders’ work holes neat?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☐ </a:t>
            </a:r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Yes</a:t>
            </a: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 ☐ No ☐ N/A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Comments: ________________________________________________</a:t>
            </a:r>
          </a:p>
          <a:p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r>
              <a:rPr lang="en-GB" b="1" dirty="0">
                <a:solidFill>
                  <a:srgbClr val="130E3C"/>
                </a:solidFill>
                <a:latin typeface="Arial Rounded MT Bold" panose="020F0704030504030204" pitchFamily="34" charset="0"/>
              </a:rPr>
              <a:t>Finishes and protection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Is mastic applied neatly and continuously to seal gaps and joints between the concrete floor and wall panels?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☐ </a:t>
            </a:r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Yes</a:t>
            </a: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 ☐ No ☐ N/A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Comments: ________________________________________________</a:t>
            </a:r>
          </a:p>
          <a:p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r>
              <a:rPr lang="en-GB" b="1" dirty="0">
                <a:solidFill>
                  <a:srgbClr val="130E3C"/>
                </a:solidFill>
                <a:latin typeface="Arial Rounded MT Bold" panose="020F0704030504030204" pitchFamily="34" charset="0"/>
              </a:rPr>
              <a:t>Manufacturer compliance</a:t>
            </a: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Is the installation compliant with British Gypsum specifications and guidance in that the screws and sealant are BG?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☐ </a:t>
            </a:r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Yes </a:t>
            </a: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☐ No ☐ N/A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Comments: ________________________________________________</a:t>
            </a:r>
          </a:p>
          <a:p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r>
              <a:rPr lang="en-GB" b="1" dirty="0">
                <a:solidFill>
                  <a:srgbClr val="130E3C"/>
                </a:solidFill>
                <a:latin typeface="Arial Rounded MT Bold" panose="020F0704030504030204" pitchFamily="34" charset="0"/>
              </a:rPr>
              <a:t>Overall Assessment</a:t>
            </a: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Overall quality of work: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☐ Pass ☐ Fail ☐ </a:t>
            </a:r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Requires Remedial Work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Summary Comments:</a:t>
            </a:r>
          </a:p>
          <a:p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Inspector Signature: ________________________________</a:t>
            </a: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Date: ________________________________ </a:t>
            </a:r>
          </a:p>
        </p:txBody>
      </p:sp>
    </p:spTree>
    <p:extLst>
      <p:ext uri="{BB962C8B-B14F-4D97-AF65-F5344CB8AC3E}">
        <p14:creationId xmlns:p14="http://schemas.microsoft.com/office/powerpoint/2010/main" val="334818148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1090</Words>
  <Application>Microsoft Office PowerPoint</Application>
  <PresentationFormat>A4 Paper (210x297 mm)</PresentationFormat>
  <Paragraphs>181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Rounded</vt:lpstr>
      <vt:lpstr>Arial Rounded MT Bold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Clare Faulkner</dc:creator>
  <cp:lastModifiedBy>Clare Faulkner</cp:lastModifiedBy>
  <cp:revision>27</cp:revision>
  <dcterms:created xsi:type="dcterms:W3CDTF">2025-02-26T15:46:15Z</dcterms:created>
  <dcterms:modified xsi:type="dcterms:W3CDTF">2026-02-17T12:22:26Z</dcterms:modified>
</cp:coreProperties>
</file>