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  <a:srgbClr val="66FF33"/>
    <a:srgbClr val="99FF33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0118BF-1AFC-97CC-3106-F5762BAC9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8D9239C6-1A52-2636-1F3E-7F6B6154FF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7F50F86-516E-A631-3904-9D15CBA9AB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40466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251055" y="2203055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17180" y="128986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82330" y="2505076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5014915" y="1681164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5014915" y="2505076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80984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361" lvl="1" indent="-36193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724" lvl="3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5904" lvl="4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085" lvl="5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266" lvl="6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447" lvl="7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628" lvl="8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777331" y="-270667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02019640-3506-807E-63A5-45D69870655D}"/>
              </a:ext>
            </a:extLst>
          </p:cNvPr>
          <p:cNvSpPr/>
          <p:nvPr/>
        </p:nvSpPr>
        <p:spPr>
          <a:xfrm>
            <a:off x="161924" y="2230479"/>
            <a:ext cx="9582151" cy="4381418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161924" y="950445"/>
            <a:ext cx="9582151" cy="1133329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You need to create an estimated cost plan for the </a:t>
            </a:r>
            <a:r>
              <a:rPr lang="en-GB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BrightSpace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Community Hub. You can see below the costs of a similar Morgan Sindall Construction community hub project that has already been completed. Use these costings to calculate the percentage of the budget that was spent on each element; then work out how </a:t>
            </a:r>
            <a:r>
              <a:rPr lang="en-GB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BrightSpaces’s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£15m budget will be spent.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3289788" y="199431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Project Day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3 – Budget</a:t>
            </a:r>
            <a:endParaRPr sz="105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/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5D2C21-5E43-4E35-623A-83556EBC3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949344"/>
              </p:ext>
            </p:extLst>
          </p:nvPr>
        </p:nvGraphicFramePr>
        <p:xfrm>
          <a:off x="293075" y="2426852"/>
          <a:ext cx="9319847" cy="40383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09663">
                  <a:extLst>
                    <a:ext uri="{9D8B030D-6E8A-4147-A177-3AD203B41FA5}">
                      <a16:colId xmlns:a16="http://schemas.microsoft.com/office/drawing/2014/main" val="3521434268"/>
                    </a:ext>
                  </a:extLst>
                </a:gridCol>
                <a:gridCol w="2244147">
                  <a:extLst>
                    <a:ext uri="{9D8B030D-6E8A-4147-A177-3AD203B41FA5}">
                      <a16:colId xmlns:a16="http://schemas.microsoft.com/office/drawing/2014/main" val="2964581990"/>
                    </a:ext>
                  </a:extLst>
                </a:gridCol>
                <a:gridCol w="1565030">
                  <a:extLst>
                    <a:ext uri="{9D8B030D-6E8A-4147-A177-3AD203B41FA5}">
                      <a16:colId xmlns:a16="http://schemas.microsoft.com/office/drawing/2014/main" val="711315147"/>
                    </a:ext>
                  </a:extLst>
                </a:gridCol>
                <a:gridCol w="2201007">
                  <a:extLst>
                    <a:ext uri="{9D8B030D-6E8A-4147-A177-3AD203B41FA5}">
                      <a16:colId xmlns:a16="http://schemas.microsoft.com/office/drawing/2014/main" val="2484049868"/>
                    </a:ext>
                  </a:extLst>
                </a:gridCol>
              </a:tblGrid>
              <a:tr h="67279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Element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Previous community hub project - </a:t>
                      </a:r>
                    </a:p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% of budget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err="1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BrightSpace</a:t>
                      </a:r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 Community Hub - </a:t>
                      </a:r>
                    </a:p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291090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2410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Labour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6,250,000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79305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Equipment/plant/machinery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61766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Professional &amp; design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1,750,000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80529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Overheads &amp; contractor profit margin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32528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Contingency/risk/waste/price fluctuations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7381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25,000,000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15,000,000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6316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1D4AAD5-3B45-2CC8-239E-C4BABFF23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83FDE5AA-253C-68A2-86EA-290D0C0F7104}"/>
              </a:ext>
            </a:extLst>
          </p:cNvPr>
          <p:cNvSpPr/>
          <p:nvPr/>
        </p:nvSpPr>
        <p:spPr>
          <a:xfrm>
            <a:off x="161924" y="2230479"/>
            <a:ext cx="9582151" cy="4381418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F8D70971-FA19-F4F5-0DB5-06F9B6B73EDE}"/>
              </a:ext>
            </a:extLst>
          </p:cNvPr>
          <p:cNvSpPr/>
          <p:nvPr/>
        </p:nvSpPr>
        <p:spPr>
          <a:xfrm>
            <a:off x="161924" y="950445"/>
            <a:ext cx="9582151" cy="1133329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You need to create an estimated cost plan for the </a:t>
            </a:r>
            <a:r>
              <a:rPr lang="en-GB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BrightSpace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Community Hub. You can see below the costs of a similar Morgan Sindall Construction community hub project that has already been completed. Use these costings to calculate the percentage of the budget that was spent on each element; then work out how </a:t>
            </a:r>
            <a:r>
              <a:rPr lang="en-GB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BrightSpaces’s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£15m budget will be spent.</a:t>
            </a: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7B04A9FF-C29D-B2D7-EFE8-9C8E0CB6FE95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6607BCAC-7CBF-4670-9CF0-314E85D3A3A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35059F6F-E039-2EAF-B809-482B9C782823}"/>
              </a:ext>
            </a:extLst>
          </p:cNvPr>
          <p:cNvSpPr txBox="1"/>
          <p:nvPr/>
        </p:nvSpPr>
        <p:spPr>
          <a:xfrm>
            <a:off x="3289788" y="199431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Project Day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3 – Budget </a:t>
            </a:r>
            <a:r>
              <a:rPr lang="en-GB" sz="1600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Answers</a:t>
            </a:r>
            <a:endParaRPr sz="105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B710A48C-A085-8E6C-24D1-0D67924FD963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12F69B84-6DB8-5359-D811-DB71A155702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AEE90B-E2D2-3990-1C91-4E52D15A0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795875"/>
              </p:ext>
            </p:extLst>
          </p:nvPr>
        </p:nvGraphicFramePr>
        <p:xfrm>
          <a:off x="293075" y="2426852"/>
          <a:ext cx="9319847" cy="40383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09663">
                  <a:extLst>
                    <a:ext uri="{9D8B030D-6E8A-4147-A177-3AD203B41FA5}">
                      <a16:colId xmlns:a16="http://schemas.microsoft.com/office/drawing/2014/main" val="3521434268"/>
                    </a:ext>
                  </a:extLst>
                </a:gridCol>
                <a:gridCol w="2244147">
                  <a:extLst>
                    <a:ext uri="{9D8B030D-6E8A-4147-A177-3AD203B41FA5}">
                      <a16:colId xmlns:a16="http://schemas.microsoft.com/office/drawing/2014/main" val="2964581990"/>
                    </a:ext>
                  </a:extLst>
                </a:gridCol>
                <a:gridCol w="1565030">
                  <a:extLst>
                    <a:ext uri="{9D8B030D-6E8A-4147-A177-3AD203B41FA5}">
                      <a16:colId xmlns:a16="http://schemas.microsoft.com/office/drawing/2014/main" val="711315147"/>
                    </a:ext>
                  </a:extLst>
                </a:gridCol>
                <a:gridCol w="2201007">
                  <a:extLst>
                    <a:ext uri="{9D8B030D-6E8A-4147-A177-3AD203B41FA5}">
                      <a16:colId xmlns:a16="http://schemas.microsoft.com/office/drawing/2014/main" val="2484049868"/>
                    </a:ext>
                  </a:extLst>
                </a:gridCol>
              </a:tblGrid>
              <a:tr h="67279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Element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Previous community hub project - </a:t>
                      </a:r>
                    </a:p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% of budget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err="1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BrightSpace</a:t>
                      </a:r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 Community Hub - </a:t>
                      </a:r>
                    </a:p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291090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6,600,000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2410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Labour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6,250,000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3,750,000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79305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Equipment/plant/machinery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1,200,000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61766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Professional &amp; design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1,750,000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1,050,000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80529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Overheads &amp; contractor profit margin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1,200,000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32528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Contingency/risk/waste/price fluctuations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 Rounded MT Bold" panose="020F0704030504030204" pitchFamily="34" charset="0"/>
                        </a:rPr>
                        <a:t>1,200,000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73817"/>
                  </a:ext>
                </a:extLst>
              </a:tr>
              <a:tr h="480792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25,000,000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15,000,000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631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3814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285</Words>
  <Application>Microsoft Office PowerPoint</Application>
  <PresentationFormat>A4 Paper (210x297 mm)</PresentationFormat>
  <Paragraphs>64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21</cp:revision>
  <dcterms:created xsi:type="dcterms:W3CDTF">2025-02-26T15:46:15Z</dcterms:created>
  <dcterms:modified xsi:type="dcterms:W3CDTF">2026-03-04T15:33:25Z</dcterms:modified>
</cp:coreProperties>
</file>