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7" r:id="rId2"/>
    <p:sldId id="258" r:id="rId3"/>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32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10" Type="http://schemas.openxmlformats.org/officeDocument/2006/relationships/presProps" Target="presProps.xml"/><Relationship Id="rId4" Type="http://schemas.openxmlformats.org/officeDocument/2006/relationships/notesMaster" Target="notesMasters/notesMaster1.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F33208B8-7563-F57F-8B34-08C51EC96171}"/>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7D730BE7-F3EE-0C0C-663A-4B8F2B9064C0}"/>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BD7B3ACD-71F6-D89A-DF6C-96A51259B24A}"/>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05198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2258526A-8C13-B0D2-0633-E1C357E30E40}"/>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760105A4-D6B6-198B-016C-BF7E86B87B8A}"/>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9169176D-B699-4327-6133-DA66AE377B10}"/>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11347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8187C928-C3F9-3D21-51CB-2790F0CDEFB6}"/>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31B1085F-AAD2-A0DD-9FD1-185741BC2F91}"/>
              </a:ext>
            </a:extLst>
          </p:cNvPr>
          <p:cNvSpPr/>
          <p:nvPr/>
        </p:nvSpPr>
        <p:spPr>
          <a:xfrm>
            <a:off x="187925" y="982313"/>
            <a:ext cx="6482147" cy="593416"/>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algn="ctr">
              <a:lnSpc>
                <a:spcPct val="104000"/>
              </a:lnSpc>
              <a:spcAft>
                <a:spcPts val="25"/>
              </a:spcAft>
              <a:buSzPts val="1200"/>
            </a:pPr>
            <a:r>
              <a:rPr lang="en-GB" i="0" u="none" strike="noStrike" cap="none" dirty="0">
                <a:solidFill>
                  <a:srgbClr val="130E3C"/>
                </a:solidFill>
                <a:latin typeface="Arial Rounded MT Bold" panose="020F0704030504030204" pitchFamily="34" charset="0"/>
                <a:ea typeface="Arial Rounded"/>
                <a:cs typeface="Arial Rounded"/>
                <a:sym typeface="Arial Rounded"/>
              </a:rPr>
              <a:t>Follow the instructions below to calculate costs and produce a clear budget for one of the wet labs in the 17 Columbus Courtyard project. </a:t>
            </a:r>
            <a:endParaRPr lang="en-GB" dirty="0"/>
          </a:p>
        </p:txBody>
      </p:sp>
      <p:sp>
        <p:nvSpPr>
          <p:cNvPr id="87" name="Google Shape;87;p1">
            <a:extLst>
              <a:ext uri="{FF2B5EF4-FFF2-40B4-BE49-F238E27FC236}">
                <a16:creationId xmlns:a16="http://schemas.microsoft.com/office/drawing/2014/main" id="{96D2D242-ABC5-A1EF-E4CA-29DBF3232838}"/>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9925A0D7-84D9-2CE7-6BFC-36CE5C0A2744}"/>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0B63CE56-CE25-0ED8-9ABE-7728F29942AC}"/>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2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4 – Spreadsheets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ED8C1094-B84F-4A84-7AF3-712BEF6E4010}"/>
              </a:ext>
            </a:extLst>
          </p:cNvPr>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F1B4B2C5-89CF-4E6F-92CC-43C69C261F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7386BB27-9BE0-423D-201F-D8779FDD1F3E}"/>
              </a:ext>
            </a:extLst>
          </p:cNvPr>
          <p:cNvSpPr/>
          <p:nvPr/>
        </p:nvSpPr>
        <p:spPr>
          <a:xfrm>
            <a:off x="191788" y="1698371"/>
            <a:ext cx="6482147" cy="7896709"/>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12" name="TextBox 11">
            <a:extLst>
              <a:ext uri="{FF2B5EF4-FFF2-40B4-BE49-F238E27FC236}">
                <a16:creationId xmlns:a16="http://schemas.microsoft.com/office/drawing/2014/main" id="{5EBA12F2-3131-B773-4D2A-38D725999447}"/>
              </a:ext>
            </a:extLst>
          </p:cNvPr>
          <p:cNvSpPr txBox="1"/>
          <p:nvPr/>
        </p:nvSpPr>
        <p:spPr>
          <a:xfrm>
            <a:off x="191788" y="1830295"/>
            <a:ext cx="6482147" cy="7632859"/>
          </a:xfrm>
          <a:prstGeom prst="rect">
            <a:avLst/>
          </a:prstGeom>
          <a:noFill/>
        </p:spPr>
        <p:txBody>
          <a:bodyPr wrap="square">
            <a:spAutoFit/>
          </a:bodyPr>
          <a:lstStyle/>
          <a:p>
            <a:r>
              <a:rPr lang="en-GB" dirty="0">
                <a:solidFill>
                  <a:srgbClr val="130E3C"/>
                </a:solidFill>
                <a:latin typeface="Arial Rounded MT Bold" panose="020F0704030504030204" pitchFamily="34" charset="0"/>
              </a:rPr>
              <a:t>Step 1: </a:t>
            </a:r>
          </a:p>
          <a:p>
            <a:r>
              <a:rPr lang="en-GB" dirty="0">
                <a:solidFill>
                  <a:srgbClr val="130E3C"/>
                </a:solidFill>
                <a:latin typeface="Arial Rounded MT Bold" panose="020F0704030504030204" pitchFamily="34" charset="0"/>
              </a:rPr>
              <a:t>Open a new spreadsheet. There is a template spreadsheet for you to use in the handout section on the platform with some formulas already inputted if you prefer some further guidance.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Step 2: </a:t>
            </a:r>
          </a:p>
          <a:p>
            <a:r>
              <a:rPr lang="en-GB" dirty="0">
                <a:solidFill>
                  <a:srgbClr val="130E3C"/>
                </a:solidFill>
                <a:latin typeface="Arial Rounded MT Bold" panose="020F0704030504030204" pitchFamily="34" charset="0"/>
              </a:rPr>
              <a:t>Create a table and input the following information. </a:t>
            </a: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Step 3: </a:t>
            </a:r>
          </a:p>
          <a:p>
            <a:r>
              <a:rPr lang="en-GB" dirty="0">
                <a:solidFill>
                  <a:srgbClr val="130E3C"/>
                </a:solidFill>
                <a:latin typeface="Arial Rounded MT Bold" panose="020F0704030504030204" pitchFamily="34" charset="0"/>
              </a:rPr>
              <a:t>Change the ‘Unit cost’ column into ‘currency – UK English £’ format.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Hint: Look for the drop-down menu called ‘general’ at the top of the spreadsheet and the coins/notes symbol below it.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Step 4: </a:t>
            </a:r>
          </a:p>
          <a:p>
            <a:r>
              <a:rPr lang="en-GB" dirty="0">
                <a:solidFill>
                  <a:srgbClr val="130E3C"/>
                </a:solidFill>
                <a:latin typeface="Arial Rounded MT Bold" panose="020F0704030504030204" pitchFamily="34" charset="0"/>
              </a:rPr>
              <a:t>Add a ‘Total cost’ column and calculate the total cost for each item using a formula. </a:t>
            </a:r>
          </a:p>
          <a:p>
            <a:r>
              <a:rPr lang="en-GB" dirty="0">
                <a:solidFill>
                  <a:srgbClr val="130E3C"/>
                </a:solidFill>
                <a:latin typeface="Arial Rounded MT Bold" panose="020F0704030504030204" pitchFamily="34" charset="0"/>
              </a:rPr>
              <a:t>Hint: Total cost = quantity × unit cost </a:t>
            </a:r>
          </a:p>
        </p:txBody>
      </p:sp>
      <p:graphicFrame>
        <p:nvGraphicFramePr>
          <p:cNvPr id="17" name="Table 16">
            <a:extLst>
              <a:ext uri="{FF2B5EF4-FFF2-40B4-BE49-F238E27FC236}">
                <a16:creationId xmlns:a16="http://schemas.microsoft.com/office/drawing/2014/main" id="{51263CFF-84BD-CF7A-A9B7-003CC1654C36}"/>
              </a:ext>
            </a:extLst>
          </p:cNvPr>
          <p:cNvGraphicFramePr>
            <a:graphicFrameLocks noGrp="1"/>
          </p:cNvGraphicFramePr>
          <p:nvPr>
            <p:extLst>
              <p:ext uri="{D42A27DB-BD31-4B8C-83A1-F6EECF244321}">
                <p14:modId xmlns:p14="http://schemas.microsoft.com/office/powerpoint/2010/main" val="1939629148"/>
              </p:ext>
            </p:extLst>
          </p:nvPr>
        </p:nvGraphicFramePr>
        <p:xfrm>
          <a:off x="291763" y="3602709"/>
          <a:ext cx="6274469" cy="3703320"/>
        </p:xfrm>
        <a:graphic>
          <a:graphicData uri="http://schemas.openxmlformats.org/drawingml/2006/table">
            <a:tbl>
              <a:tblPr firstRow="1" bandRow="1">
                <a:tableStyleId>{5940675A-B579-460E-94D1-54222C63F5DA}</a:tableStyleId>
              </a:tblPr>
              <a:tblGrid>
                <a:gridCol w="1709949">
                  <a:extLst>
                    <a:ext uri="{9D8B030D-6E8A-4147-A177-3AD203B41FA5}">
                      <a16:colId xmlns:a16="http://schemas.microsoft.com/office/drawing/2014/main" val="3376929721"/>
                    </a:ext>
                  </a:extLst>
                </a:gridCol>
                <a:gridCol w="935238">
                  <a:extLst>
                    <a:ext uri="{9D8B030D-6E8A-4147-A177-3AD203B41FA5}">
                      <a16:colId xmlns:a16="http://schemas.microsoft.com/office/drawing/2014/main" val="2915731777"/>
                    </a:ext>
                  </a:extLst>
                </a:gridCol>
                <a:gridCol w="967969">
                  <a:extLst>
                    <a:ext uri="{9D8B030D-6E8A-4147-A177-3AD203B41FA5}">
                      <a16:colId xmlns:a16="http://schemas.microsoft.com/office/drawing/2014/main" val="169672324"/>
                    </a:ext>
                  </a:extLst>
                </a:gridCol>
                <a:gridCol w="2661313">
                  <a:extLst>
                    <a:ext uri="{9D8B030D-6E8A-4147-A177-3AD203B41FA5}">
                      <a16:colId xmlns:a16="http://schemas.microsoft.com/office/drawing/2014/main" val="614130790"/>
                    </a:ext>
                  </a:extLst>
                </a:gridCol>
              </a:tblGrid>
              <a:tr h="370840">
                <a:tc>
                  <a:txBody>
                    <a:bodyPr/>
                    <a:lstStyle/>
                    <a:p>
                      <a:r>
                        <a:rPr lang="en-GB" b="0" u="sng" dirty="0">
                          <a:solidFill>
                            <a:srgbClr val="130E3C"/>
                          </a:solidFill>
                          <a:latin typeface="Arial Rounded MT Bold" panose="020F0704030504030204" pitchFamily="34" charset="0"/>
                        </a:rPr>
                        <a:t>Item</a:t>
                      </a:r>
                    </a:p>
                  </a:txBody>
                  <a:tcPr/>
                </a:tc>
                <a:tc>
                  <a:txBody>
                    <a:bodyPr/>
                    <a:lstStyle/>
                    <a:p>
                      <a:r>
                        <a:rPr lang="en-GB" b="0" u="sng" dirty="0">
                          <a:solidFill>
                            <a:srgbClr val="130E3C"/>
                          </a:solidFill>
                          <a:latin typeface="Arial Rounded MT Bold" panose="020F0704030504030204" pitchFamily="34" charset="0"/>
                        </a:rPr>
                        <a:t>Quantity</a:t>
                      </a:r>
                    </a:p>
                  </a:txBody>
                  <a:tcPr/>
                </a:tc>
                <a:tc>
                  <a:txBody>
                    <a:bodyPr/>
                    <a:lstStyle/>
                    <a:p>
                      <a:r>
                        <a:rPr lang="en-GB" b="0" u="sng" dirty="0">
                          <a:solidFill>
                            <a:srgbClr val="130E3C"/>
                          </a:solidFill>
                          <a:latin typeface="Arial Rounded MT Bold" panose="020F0704030504030204" pitchFamily="34" charset="0"/>
                        </a:rPr>
                        <a:t>Unit cost (£)</a:t>
                      </a:r>
                    </a:p>
                  </a:txBody>
                  <a:tcPr/>
                </a:tc>
                <a:tc>
                  <a:txBody>
                    <a:bodyPr/>
                    <a:lstStyle/>
                    <a:p>
                      <a:r>
                        <a:rPr lang="en-GB" b="0" u="sng" dirty="0">
                          <a:solidFill>
                            <a:srgbClr val="130E3C"/>
                          </a:solidFill>
                          <a:latin typeface="Arial Rounded MT Bold" panose="020F0704030504030204" pitchFamily="34" charset="0"/>
                        </a:rPr>
                        <a:t>Notes </a:t>
                      </a:r>
                    </a:p>
                  </a:txBody>
                  <a:tcPr/>
                </a:tc>
                <a:extLst>
                  <a:ext uri="{0D108BD9-81ED-4DB2-BD59-A6C34878D82A}">
                    <a16:rowId xmlns:a16="http://schemas.microsoft.com/office/drawing/2014/main" val="4170298625"/>
                  </a:ext>
                </a:extLst>
              </a:tr>
              <a:tr h="370840">
                <a:tc>
                  <a:txBody>
                    <a:bodyPr/>
                    <a:lstStyle/>
                    <a:p>
                      <a:r>
                        <a:rPr lang="en-GB" dirty="0">
                          <a:solidFill>
                            <a:srgbClr val="130E3C"/>
                          </a:solidFill>
                          <a:latin typeface="Arial Rounded MT Bold" panose="020F0704030504030204" pitchFamily="34" charset="0"/>
                        </a:rPr>
                        <a:t>Concrete (m³) </a:t>
                      </a:r>
                    </a:p>
                  </a:txBody>
                  <a:tcPr/>
                </a:tc>
                <a:tc>
                  <a:txBody>
                    <a:bodyPr/>
                    <a:lstStyle/>
                    <a:p>
                      <a:r>
                        <a:rPr lang="en-GB" dirty="0">
                          <a:solidFill>
                            <a:srgbClr val="130E3C"/>
                          </a:solidFill>
                          <a:latin typeface="Arial Rounded MT Bold" panose="020F0704030504030204" pitchFamily="34" charset="0"/>
                        </a:rPr>
                        <a:t>50</a:t>
                      </a:r>
                    </a:p>
                  </a:txBody>
                  <a:tcPr/>
                </a:tc>
                <a:tc>
                  <a:txBody>
                    <a:bodyPr/>
                    <a:lstStyle/>
                    <a:p>
                      <a:r>
                        <a:rPr lang="en-GB" dirty="0">
                          <a:solidFill>
                            <a:srgbClr val="130E3C"/>
                          </a:solidFill>
                          <a:latin typeface="Arial Rounded MT Bold" panose="020F0704030504030204" pitchFamily="34" charset="0"/>
                        </a:rPr>
                        <a:t>120</a:t>
                      </a:r>
                    </a:p>
                  </a:txBody>
                  <a:tcPr/>
                </a:tc>
                <a:tc>
                  <a:txBody>
                    <a:bodyPr/>
                    <a:lstStyle/>
                    <a:p>
                      <a:r>
                        <a:rPr lang="en-GB" dirty="0">
                          <a:solidFill>
                            <a:srgbClr val="130E3C"/>
                          </a:solidFill>
                          <a:latin typeface="Arial Rounded MT Bold" panose="020F0704030504030204" pitchFamily="34" charset="0"/>
                        </a:rPr>
                        <a:t>For foundation and floors</a:t>
                      </a:r>
                    </a:p>
                  </a:txBody>
                  <a:tcPr/>
                </a:tc>
                <a:extLst>
                  <a:ext uri="{0D108BD9-81ED-4DB2-BD59-A6C34878D82A}">
                    <a16:rowId xmlns:a16="http://schemas.microsoft.com/office/drawing/2014/main" val="1337621076"/>
                  </a:ext>
                </a:extLst>
              </a:tr>
              <a:tr h="370840">
                <a:tc>
                  <a:txBody>
                    <a:bodyPr/>
                    <a:lstStyle/>
                    <a:p>
                      <a:r>
                        <a:rPr lang="en-GB" dirty="0">
                          <a:solidFill>
                            <a:srgbClr val="130E3C"/>
                          </a:solidFill>
                          <a:latin typeface="Arial Rounded MT Bold" panose="020F0704030504030204" pitchFamily="34" charset="0"/>
                        </a:rPr>
                        <a:t>Bricks </a:t>
                      </a:r>
                    </a:p>
                  </a:txBody>
                  <a:tcPr/>
                </a:tc>
                <a:tc>
                  <a:txBody>
                    <a:bodyPr/>
                    <a:lstStyle/>
                    <a:p>
                      <a:r>
                        <a:rPr lang="en-GB" dirty="0">
                          <a:solidFill>
                            <a:srgbClr val="130E3C"/>
                          </a:solidFill>
                          <a:latin typeface="Arial Rounded MT Bold" panose="020F0704030504030204" pitchFamily="34" charset="0"/>
                        </a:rPr>
                        <a:t>4000</a:t>
                      </a:r>
                    </a:p>
                  </a:txBody>
                  <a:tcPr/>
                </a:tc>
                <a:tc>
                  <a:txBody>
                    <a:bodyPr/>
                    <a:lstStyle/>
                    <a:p>
                      <a:r>
                        <a:rPr lang="en-GB" dirty="0">
                          <a:solidFill>
                            <a:srgbClr val="130E3C"/>
                          </a:solidFill>
                          <a:latin typeface="Arial Rounded MT Bold" panose="020F0704030504030204" pitchFamily="34" charset="0"/>
                        </a:rPr>
                        <a:t>0.60</a:t>
                      </a:r>
                    </a:p>
                  </a:txBody>
                  <a:tcPr/>
                </a:tc>
                <a:tc>
                  <a:txBody>
                    <a:bodyPr/>
                    <a:lstStyle/>
                    <a:p>
                      <a:r>
                        <a:rPr lang="en-GB" dirty="0">
                          <a:solidFill>
                            <a:srgbClr val="130E3C"/>
                          </a:solidFill>
                          <a:latin typeface="Arial Rounded MT Bold" panose="020F0704030504030204" pitchFamily="34" charset="0"/>
                        </a:rPr>
                        <a:t>Standard red brick </a:t>
                      </a:r>
                    </a:p>
                  </a:txBody>
                  <a:tcPr/>
                </a:tc>
                <a:extLst>
                  <a:ext uri="{0D108BD9-81ED-4DB2-BD59-A6C34878D82A}">
                    <a16:rowId xmlns:a16="http://schemas.microsoft.com/office/drawing/2014/main" val="866768562"/>
                  </a:ext>
                </a:extLst>
              </a:tr>
              <a:tr h="370840">
                <a:tc>
                  <a:txBody>
                    <a:bodyPr/>
                    <a:lstStyle/>
                    <a:p>
                      <a:r>
                        <a:rPr lang="en-GB" dirty="0">
                          <a:solidFill>
                            <a:srgbClr val="130E3C"/>
                          </a:solidFill>
                          <a:latin typeface="Arial Rounded MT Bold" panose="020F0704030504030204" pitchFamily="34" charset="0"/>
                        </a:rPr>
                        <a:t>Glass panels (m²) </a:t>
                      </a:r>
                    </a:p>
                  </a:txBody>
                  <a:tcPr/>
                </a:tc>
                <a:tc>
                  <a:txBody>
                    <a:bodyPr/>
                    <a:lstStyle/>
                    <a:p>
                      <a:r>
                        <a:rPr lang="en-GB" dirty="0">
                          <a:solidFill>
                            <a:srgbClr val="130E3C"/>
                          </a:solidFill>
                          <a:latin typeface="Arial Rounded MT Bold" panose="020F0704030504030204" pitchFamily="34" charset="0"/>
                        </a:rPr>
                        <a:t>30</a:t>
                      </a:r>
                    </a:p>
                  </a:txBody>
                  <a:tcPr/>
                </a:tc>
                <a:tc>
                  <a:txBody>
                    <a:bodyPr/>
                    <a:lstStyle/>
                    <a:p>
                      <a:r>
                        <a:rPr lang="en-GB" dirty="0">
                          <a:solidFill>
                            <a:srgbClr val="130E3C"/>
                          </a:solidFill>
                          <a:latin typeface="Arial Rounded MT Bold" panose="020F0704030504030204" pitchFamily="34" charset="0"/>
                        </a:rPr>
                        <a:t>45</a:t>
                      </a:r>
                    </a:p>
                  </a:txBody>
                  <a:tcPr/>
                </a:tc>
                <a:tc>
                  <a:txBody>
                    <a:bodyPr/>
                    <a:lstStyle/>
                    <a:p>
                      <a:r>
                        <a:rPr lang="en-GB" dirty="0">
                          <a:solidFill>
                            <a:srgbClr val="130E3C"/>
                          </a:solidFill>
                          <a:latin typeface="Arial Rounded MT Bold" panose="020F0704030504030204" pitchFamily="34" charset="0"/>
                        </a:rPr>
                        <a:t>For lab windows and partitions</a:t>
                      </a:r>
                    </a:p>
                  </a:txBody>
                  <a:tcPr/>
                </a:tc>
                <a:extLst>
                  <a:ext uri="{0D108BD9-81ED-4DB2-BD59-A6C34878D82A}">
                    <a16:rowId xmlns:a16="http://schemas.microsoft.com/office/drawing/2014/main" val="399951265"/>
                  </a:ext>
                </a:extLst>
              </a:tr>
              <a:tr h="370840">
                <a:tc>
                  <a:txBody>
                    <a:bodyPr/>
                    <a:lstStyle/>
                    <a:p>
                      <a:r>
                        <a:rPr lang="en-GB" dirty="0">
                          <a:solidFill>
                            <a:srgbClr val="130E3C"/>
                          </a:solidFill>
                          <a:latin typeface="Arial Rounded MT Bold" panose="020F0704030504030204" pitchFamily="34" charset="0"/>
                        </a:rPr>
                        <a:t>Laboratory Cabinets </a:t>
                      </a:r>
                    </a:p>
                  </a:txBody>
                  <a:tcPr/>
                </a:tc>
                <a:tc>
                  <a:txBody>
                    <a:bodyPr/>
                    <a:lstStyle/>
                    <a:p>
                      <a:r>
                        <a:rPr lang="en-GB" dirty="0">
                          <a:solidFill>
                            <a:srgbClr val="130E3C"/>
                          </a:solidFill>
                          <a:latin typeface="Arial Rounded MT Bold" panose="020F0704030504030204" pitchFamily="34" charset="0"/>
                        </a:rPr>
                        <a:t>10</a:t>
                      </a:r>
                    </a:p>
                  </a:txBody>
                  <a:tcPr/>
                </a:tc>
                <a:tc>
                  <a:txBody>
                    <a:bodyPr/>
                    <a:lstStyle/>
                    <a:p>
                      <a:r>
                        <a:rPr lang="en-GB" dirty="0">
                          <a:solidFill>
                            <a:srgbClr val="130E3C"/>
                          </a:solidFill>
                          <a:latin typeface="Arial Rounded MT Bold" panose="020F0704030504030204" pitchFamily="34" charset="0"/>
                        </a:rPr>
                        <a:t>500</a:t>
                      </a:r>
                    </a:p>
                  </a:txBody>
                  <a:tcPr/>
                </a:tc>
                <a:tc>
                  <a:txBody>
                    <a:bodyPr/>
                    <a:lstStyle/>
                    <a:p>
                      <a:r>
                        <a:rPr lang="en-GB" dirty="0">
                          <a:solidFill>
                            <a:srgbClr val="130E3C"/>
                          </a:solidFill>
                          <a:latin typeface="Arial Rounded MT Bold" panose="020F0704030504030204" pitchFamily="34" charset="0"/>
                        </a:rPr>
                        <a:t>Wooden cabinets for equipment </a:t>
                      </a:r>
                    </a:p>
                  </a:txBody>
                  <a:tcPr/>
                </a:tc>
                <a:extLst>
                  <a:ext uri="{0D108BD9-81ED-4DB2-BD59-A6C34878D82A}">
                    <a16:rowId xmlns:a16="http://schemas.microsoft.com/office/drawing/2014/main" val="3873642437"/>
                  </a:ext>
                </a:extLst>
              </a:tr>
              <a:tr h="370840">
                <a:tc>
                  <a:txBody>
                    <a:bodyPr/>
                    <a:lstStyle/>
                    <a:p>
                      <a:r>
                        <a:rPr lang="en-GB" dirty="0">
                          <a:solidFill>
                            <a:srgbClr val="130E3C"/>
                          </a:solidFill>
                          <a:latin typeface="Arial Rounded MT Bold" panose="020F0704030504030204" pitchFamily="34" charset="0"/>
                        </a:rPr>
                        <a:t>Lab Benches </a:t>
                      </a:r>
                    </a:p>
                  </a:txBody>
                  <a:tcPr/>
                </a:tc>
                <a:tc>
                  <a:txBody>
                    <a:bodyPr/>
                    <a:lstStyle/>
                    <a:p>
                      <a:r>
                        <a:rPr lang="en-GB" dirty="0">
                          <a:solidFill>
                            <a:srgbClr val="130E3C"/>
                          </a:solidFill>
                          <a:latin typeface="Arial Rounded MT Bold" panose="020F0704030504030204" pitchFamily="34" charset="0"/>
                        </a:rPr>
                        <a:t>15</a:t>
                      </a:r>
                    </a:p>
                  </a:txBody>
                  <a:tcPr/>
                </a:tc>
                <a:tc>
                  <a:txBody>
                    <a:bodyPr/>
                    <a:lstStyle/>
                    <a:p>
                      <a:r>
                        <a:rPr lang="en-GB" dirty="0">
                          <a:solidFill>
                            <a:srgbClr val="130E3C"/>
                          </a:solidFill>
                          <a:latin typeface="Arial Rounded MT Bold" panose="020F0704030504030204" pitchFamily="34" charset="0"/>
                        </a:rPr>
                        <a:t>300</a:t>
                      </a:r>
                    </a:p>
                  </a:txBody>
                  <a:tcPr/>
                </a:tc>
                <a:tc>
                  <a:txBody>
                    <a:bodyPr/>
                    <a:lstStyle/>
                    <a:p>
                      <a:r>
                        <a:rPr lang="en-GB" dirty="0">
                          <a:solidFill>
                            <a:srgbClr val="130E3C"/>
                          </a:solidFill>
                          <a:latin typeface="Arial Rounded MT Bold" panose="020F0704030504030204" pitchFamily="34" charset="0"/>
                        </a:rPr>
                        <a:t>For workstations </a:t>
                      </a:r>
                    </a:p>
                  </a:txBody>
                  <a:tcPr/>
                </a:tc>
                <a:extLst>
                  <a:ext uri="{0D108BD9-81ED-4DB2-BD59-A6C34878D82A}">
                    <a16:rowId xmlns:a16="http://schemas.microsoft.com/office/drawing/2014/main" val="1769745667"/>
                  </a:ext>
                </a:extLst>
              </a:tr>
              <a:tr h="370840">
                <a:tc>
                  <a:txBody>
                    <a:bodyPr/>
                    <a:lstStyle/>
                    <a:p>
                      <a:r>
                        <a:rPr lang="en-GB" dirty="0">
                          <a:solidFill>
                            <a:srgbClr val="130E3C"/>
                          </a:solidFill>
                          <a:latin typeface="Arial Rounded MT Bold" panose="020F0704030504030204" pitchFamily="34" charset="0"/>
                        </a:rPr>
                        <a:t>Electrical Wiring (m) </a:t>
                      </a:r>
                    </a:p>
                  </a:txBody>
                  <a:tcPr/>
                </a:tc>
                <a:tc>
                  <a:txBody>
                    <a:bodyPr/>
                    <a:lstStyle/>
                    <a:p>
                      <a:r>
                        <a:rPr lang="en-GB" dirty="0">
                          <a:solidFill>
                            <a:srgbClr val="130E3C"/>
                          </a:solidFill>
                          <a:latin typeface="Arial Rounded MT Bold" panose="020F0704030504030204" pitchFamily="34" charset="0"/>
                        </a:rPr>
                        <a:t>200</a:t>
                      </a:r>
                    </a:p>
                  </a:txBody>
                  <a:tcPr/>
                </a:tc>
                <a:tc>
                  <a:txBody>
                    <a:bodyPr/>
                    <a:lstStyle/>
                    <a:p>
                      <a:r>
                        <a:rPr lang="en-GB" dirty="0">
                          <a:solidFill>
                            <a:srgbClr val="130E3C"/>
                          </a:solidFill>
                          <a:latin typeface="Arial Rounded MT Bold" panose="020F0704030504030204" pitchFamily="34" charset="0"/>
                        </a:rPr>
                        <a:t>3</a:t>
                      </a:r>
                    </a:p>
                  </a:txBody>
                  <a:tcPr/>
                </a:tc>
                <a:tc>
                  <a:txBody>
                    <a:bodyPr/>
                    <a:lstStyle/>
                    <a:p>
                      <a:r>
                        <a:rPr lang="en-GB" dirty="0">
                          <a:solidFill>
                            <a:srgbClr val="130E3C"/>
                          </a:solidFill>
                          <a:latin typeface="Arial Rounded MT Bold" panose="020F0704030504030204" pitchFamily="34" charset="0"/>
                        </a:rPr>
                        <a:t>For lab equipment and lighting </a:t>
                      </a:r>
                    </a:p>
                  </a:txBody>
                  <a:tcPr/>
                </a:tc>
                <a:extLst>
                  <a:ext uri="{0D108BD9-81ED-4DB2-BD59-A6C34878D82A}">
                    <a16:rowId xmlns:a16="http://schemas.microsoft.com/office/drawing/2014/main" val="2183633097"/>
                  </a:ext>
                </a:extLst>
              </a:tr>
              <a:tr h="370840">
                <a:tc>
                  <a:txBody>
                    <a:bodyPr/>
                    <a:lstStyle/>
                    <a:p>
                      <a:r>
                        <a:rPr lang="en-GB" dirty="0">
                          <a:solidFill>
                            <a:srgbClr val="130E3C"/>
                          </a:solidFill>
                          <a:latin typeface="Arial Rounded MT Bold" panose="020F0704030504030204" pitchFamily="34" charset="0"/>
                        </a:rPr>
                        <a:t>Labour (hours) </a:t>
                      </a:r>
                    </a:p>
                  </a:txBody>
                  <a:tcPr/>
                </a:tc>
                <a:tc>
                  <a:txBody>
                    <a:bodyPr/>
                    <a:lstStyle/>
                    <a:p>
                      <a:r>
                        <a:rPr lang="en-GB" dirty="0">
                          <a:solidFill>
                            <a:srgbClr val="130E3C"/>
                          </a:solidFill>
                          <a:latin typeface="Arial Rounded MT Bold" panose="020F0704030504030204" pitchFamily="34" charset="0"/>
                        </a:rPr>
                        <a:t>250</a:t>
                      </a:r>
                    </a:p>
                  </a:txBody>
                  <a:tcPr/>
                </a:tc>
                <a:tc>
                  <a:txBody>
                    <a:bodyPr/>
                    <a:lstStyle/>
                    <a:p>
                      <a:r>
                        <a:rPr lang="en-GB" dirty="0">
                          <a:solidFill>
                            <a:srgbClr val="130E3C"/>
                          </a:solidFill>
                          <a:latin typeface="Arial Rounded MT Bold" panose="020F0704030504030204" pitchFamily="34" charset="0"/>
                        </a:rPr>
                        <a:t>28</a:t>
                      </a:r>
                    </a:p>
                  </a:txBody>
                  <a:tcPr/>
                </a:tc>
                <a:tc>
                  <a:txBody>
                    <a:bodyPr/>
                    <a:lstStyle/>
                    <a:p>
                      <a:r>
                        <a:rPr lang="en-GB" dirty="0">
                          <a:solidFill>
                            <a:srgbClr val="130E3C"/>
                          </a:solidFill>
                          <a:latin typeface="Arial Rounded MT Bold" panose="020F0704030504030204" pitchFamily="34" charset="0"/>
                        </a:rPr>
                        <a:t>Skilled construction workers</a:t>
                      </a:r>
                    </a:p>
                  </a:txBody>
                  <a:tcPr/>
                </a:tc>
                <a:extLst>
                  <a:ext uri="{0D108BD9-81ED-4DB2-BD59-A6C34878D82A}">
                    <a16:rowId xmlns:a16="http://schemas.microsoft.com/office/drawing/2014/main" val="2536433620"/>
                  </a:ext>
                </a:extLst>
              </a:tr>
            </a:tbl>
          </a:graphicData>
        </a:graphic>
      </p:graphicFrame>
    </p:spTree>
    <p:extLst>
      <p:ext uri="{BB962C8B-B14F-4D97-AF65-F5344CB8AC3E}">
        <p14:creationId xmlns:p14="http://schemas.microsoft.com/office/powerpoint/2010/main" val="3766795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6C76CEB7-9524-132D-5D3F-5967CFC11E9F}"/>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A012A7D2-E6F7-EC20-2D0C-8A5816AD2212}"/>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D5A48BC6-EB49-9F5B-D752-C7FBB37B7FDD}"/>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BE93D566-A742-1CB7-AB0E-7898376B6AB6}"/>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2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4 – Spreadsheets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3CF5F965-5DCF-E682-AF46-185ADE623079}"/>
              </a:ext>
            </a:extLst>
          </p:cNvPr>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17751F57-FB3E-CAED-B0CD-55146B10AB3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F04444A8-BD0E-73EF-3797-B01763B70BFE}"/>
              </a:ext>
            </a:extLst>
          </p:cNvPr>
          <p:cNvSpPr/>
          <p:nvPr/>
        </p:nvSpPr>
        <p:spPr>
          <a:xfrm>
            <a:off x="182947" y="1079875"/>
            <a:ext cx="6482147" cy="7746249"/>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rtl="0">
              <a:lnSpc>
                <a:spcPct val="104000"/>
              </a:lnSpc>
              <a:spcBef>
                <a:spcPts val="0"/>
              </a:spcBef>
              <a:spcAft>
                <a:spcPts val="25"/>
              </a:spcAft>
              <a:buClr>
                <a:srgbClr val="000000"/>
              </a:buClr>
              <a:buSzPts val="1200"/>
              <a:buFont typeface="Arial"/>
              <a:buNone/>
            </a:pP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12" name="TextBox 11">
            <a:extLst>
              <a:ext uri="{FF2B5EF4-FFF2-40B4-BE49-F238E27FC236}">
                <a16:creationId xmlns:a16="http://schemas.microsoft.com/office/drawing/2014/main" id="{856691EF-F4B4-A694-25C7-B9A3D20C79BD}"/>
              </a:ext>
            </a:extLst>
          </p:cNvPr>
          <p:cNvSpPr txBox="1"/>
          <p:nvPr/>
        </p:nvSpPr>
        <p:spPr>
          <a:xfrm>
            <a:off x="153988" y="1186419"/>
            <a:ext cx="6482147" cy="6124754"/>
          </a:xfrm>
          <a:prstGeom prst="rect">
            <a:avLst/>
          </a:prstGeom>
          <a:noFill/>
        </p:spPr>
        <p:txBody>
          <a:bodyPr wrap="square">
            <a:spAutoFit/>
          </a:bodyPr>
          <a:lstStyle/>
          <a:p>
            <a:r>
              <a:rPr lang="en-GB" dirty="0">
                <a:solidFill>
                  <a:srgbClr val="130E3C"/>
                </a:solidFill>
                <a:latin typeface="Arial Rounded MT Bold" panose="020F0704030504030204" pitchFamily="34" charset="0"/>
              </a:rPr>
              <a:t>Step 5: </a:t>
            </a:r>
          </a:p>
          <a:p>
            <a:r>
              <a:rPr lang="en-GB" dirty="0">
                <a:solidFill>
                  <a:srgbClr val="130E3C"/>
                </a:solidFill>
                <a:latin typeface="Arial Rounded MT Bold" panose="020F0704030504030204" pitchFamily="34" charset="0"/>
              </a:rPr>
              <a:t>Use a SUM formula to calculate the total project cost at the bottom of the table.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Step 6:</a:t>
            </a:r>
          </a:p>
          <a:p>
            <a:r>
              <a:rPr lang="en-GB" dirty="0">
                <a:solidFill>
                  <a:srgbClr val="130E3C"/>
                </a:solidFill>
                <a:latin typeface="Arial Rounded MT Bold" panose="020F0704030504030204" pitchFamily="34" charset="0"/>
              </a:rPr>
              <a:t>Add a formula to calculate the average cost per item. You can do this by using the total for the project and dividing it by how many items there are.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Step 7: </a:t>
            </a:r>
          </a:p>
          <a:p>
            <a:r>
              <a:rPr lang="en-GB" dirty="0">
                <a:solidFill>
                  <a:srgbClr val="130E3C"/>
                </a:solidFill>
                <a:latin typeface="Arial Rounded MT Bold" panose="020F0704030504030204" pitchFamily="34" charset="0"/>
              </a:rPr>
              <a:t>Create a percentage column showing what percent of the total project cost each item represents.</a:t>
            </a:r>
          </a:p>
          <a:p>
            <a:r>
              <a:rPr lang="en-GB" dirty="0">
                <a:solidFill>
                  <a:srgbClr val="130E3C"/>
                </a:solidFill>
                <a:latin typeface="Arial Rounded MT Bold" panose="020F0704030504030204" pitchFamily="34" charset="0"/>
              </a:rPr>
              <a:t>Hint: Percentage = (item total cost ÷ total project cost) × 100</a:t>
            </a: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Additional challenges: </a:t>
            </a:r>
          </a:p>
          <a:p>
            <a:endParaRPr lang="en-GB" dirty="0">
              <a:solidFill>
                <a:srgbClr val="130E3C"/>
              </a:solidFill>
              <a:latin typeface="Arial Rounded MT Bold" panose="020F0704030504030204" pitchFamily="34" charset="0"/>
            </a:endParaRP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The price of concrete increases by 10%, update your spreadsheet to reflect the new total cost. </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Change the colour of the column titles to make them clearer. </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Highlight column A (Items) and column E (Total cost of each item) and use the ‘insert’ option to create a bar chart showing the total cost of each item. What else can you do with the bar chart? Can you add a title and change the colour of the bars?</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You can also use this opportunity to show your future employer what other ICT, maths or spreadsheet skills you have.  Explore the tools available to you and see what other data you can pull and find different ways to present it. </a:t>
            </a:r>
          </a:p>
        </p:txBody>
      </p:sp>
    </p:spTree>
    <p:extLst>
      <p:ext uri="{BB962C8B-B14F-4D97-AF65-F5344CB8AC3E}">
        <p14:creationId xmlns:p14="http://schemas.microsoft.com/office/powerpoint/2010/main" val="3894966316"/>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794</TotalTime>
  <Words>482</Words>
  <Application>Microsoft Office PowerPoint</Application>
  <PresentationFormat>A4 Paper (210x297 mm)</PresentationFormat>
  <Paragraphs>86</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Rounded</vt:lpstr>
      <vt:lpstr>Arial Rounded MT Bold</vt:lpstr>
      <vt:lpstr>Calibri</vt:lpstr>
      <vt:lpstr>1_Office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23</cp:revision>
  <dcterms:created xsi:type="dcterms:W3CDTF">2025-02-26T15:46:15Z</dcterms:created>
  <dcterms:modified xsi:type="dcterms:W3CDTF">2026-02-04T11:06:25Z</dcterms:modified>
</cp:coreProperties>
</file>