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57" r:id="rId3"/>
    <p:sldId id="258" r:id="rId4"/>
    <p:sldId id="260" r:id="rId5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8" roundtripDataSignature="AMtx7mj2KcUZo7hfzotuErGnRfksbj2a+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30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3204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customschemas.google.com/relationships/presentationmetadata" Target="metadata"/><Relationship Id="rId3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360613" y="1143000"/>
            <a:ext cx="2136775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GB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88E3F7B4-CDCC-EDB2-5D34-1932B29025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DF34999E-88BC-C5FE-3876-BDE3BD3F715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330B1AF8-2884-DAA8-31EA-018B8DA695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7442390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18E55E3B-F64F-BDD8-C442-2BE63D51C5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72A7DF3B-2BDD-C2B9-6EC7-55DDB3CEB1A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E99891B1-2369-D28A-F4B7-386A9C8A67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5385334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>
          <a:extLst>
            <a:ext uri="{FF2B5EF4-FFF2-40B4-BE49-F238E27FC236}">
              <a16:creationId xmlns:a16="http://schemas.microsoft.com/office/drawing/2014/main" id="{C6AE0F5E-4548-63C8-77DD-1C29A762AF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>
            <a:extLst>
              <a:ext uri="{FF2B5EF4-FFF2-40B4-BE49-F238E27FC236}">
                <a16:creationId xmlns:a16="http://schemas.microsoft.com/office/drawing/2014/main" id="{FE0B6E14-416C-5637-4EA3-2EE334B367A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/>
          </a:p>
        </p:txBody>
      </p:sp>
      <p:sp>
        <p:nvSpPr>
          <p:cNvPr id="82" name="Google Shape;82;p1:notes">
            <a:extLst>
              <a:ext uri="{FF2B5EF4-FFF2-40B4-BE49-F238E27FC236}">
                <a16:creationId xmlns:a16="http://schemas.microsoft.com/office/drawing/2014/main" id="{FFA4C075-A0BF-2F05-15CD-41409573970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77929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Calibri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jpeg"/><Relationship Id="rId4" Type="http://schemas.openxmlformats.org/officeDocument/2006/relationships/image" Target="../media/image2.png"/><Relationship Id="rId9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198253" y="940755"/>
            <a:ext cx="6482147" cy="481592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this information sheet for reference when preparing and creating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/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/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/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1" name="Google Shape;91;p1"/>
          <p:cNvSpPr txBox="1"/>
          <p:nvPr/>
        </p:nvSpPr>
        <p:spPr>
          <a:xfrm>
            <a:off x="198253" y="1572099"/>
            <a:ext cx="6592892" cy="80637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GB" sz="1400" b="1" i="0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Key facts about the project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17 Columbus Courtyard, Canary Wharf, London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Refurbishing and extending a former (1990s) office building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To become: life-science workspaces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60% wet labs, 40% write-up and office space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To be used by researchers and growing science companies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190,000 square foot project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PC (practical completion): Summer 2026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Who will benefit from this project?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Science companies and startups - premium science workspaces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Researchers and scientists - state-of-the-art lab and office facilities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Employees/occupiers of the building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Investors/property owners - higher property values and rent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Local economy/businesses – shops and restaurants in Canary Wharf benefit from increased footfall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Local community and young people - opportunities for training, work experience, and apprenticeships in construction and science; engagement programs that inspire future scientists and professionals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Job seekers in the local area – new career opportunities for the local workforce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Construction and design teams - architects, engineers, surveyors, and contractors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Suppliers/vendors - companies providing materials, finishes, equipment, and lab fittings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science community – new space to make further developments 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 panose="020B0604020202020204" pitchFamily="34" charset="0"/>
              <a:buChar char="•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wider public – who knows what the research and developments discovered at these science labs might bring? 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Can you think of any other individuals or groups who this project will benefit? </a:t>
            </a:r>
          </a:p>
        </p:txBody>
      </p:sp>
      <p:cxnSp>
        <p:nvCxnSpPr>
          <p:cNvPr id="106" name="Google Shape;106;p1"/>
          <p:cNvCxnSpPr/>
          <p:nvPr/>
        </p:nvCxnSpPr>
        <p:spPr>
          <a:xfrm>
            <a:off x="174825" y="857109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6DBC2581-C52B-78E7-F09A-4C2345FA835D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 descr="A building with many windows&#10;&#10;AI-generated content may be incorrect.">
            <a:extLst>
              <a:ext uri="{FF2B5EF4-FFF2-40B4-BE49-F238E27FC236}">
                <a16:creationId xmlns:a16="http://schemas.microsoft.com/office/drawing/2014/main" id="{26784944-85C6-4294-AFDC-D42C989918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73266" y="2990843"/>
            <a:ext cx="2180229" cy="1670057"/>
          </a:xfrm>
          <a:prstGeom prst="rect">
            <a:avLst/>
          </a:prstGeom>
        </p:spPr>
      </p:pic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B3FCDA23-FB36-0CE1-4610-A8DF2C3393F3}"/>
              </a:ext>
            </a:extLst>
          </p:cNvPr>
          <p:cNvSpPr/>
          <p:nvPr/>
        </p:nvSpPr>
        <p:spPr>
          <a:xfrm>
            <a:off x="198254" y="1542257"/>
            <a:ext cx="6482147" cy="8024880"/>
          </a:xfrm>
          <a:prstGeom prst="roundRect">
            <a:avLst>
              <a:gd name="adj" fmla="val 680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69839CD9-03C3-00B6-9566-F837381E87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A3DD6307-EE71-7BCF-AD6A-11234DD5A903}"/>
              </a:ext>
            </a:extLst>
          </p:cNvPr>
          <p:cNvSpPr/>
          <p:nvPr/>
        </p:nvSpPr>
        <p:spPr>
          <a:xfrm>
            <a:off x="187926" y="1709932"/>
            <a:ext cx="6482147" cy="4430710"/>
          </a:xfrm>
          <a:prstGeom prst="roundRect">
            <a:avLst>
              <a:gd name="adj" fmla="val 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5B66797B-42AB-BAA1-005A-DD06AF571FEA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5875C6C6-8603-91F5-B1FB-9BCE151352A7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50D05B3D-9AE7-198A-45BF-DB95BE78E57C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sp>
        <p:nvSpPr>
          <p:cNvPr id="91" name="Google Shape;91;p1">
            <a:extLst>
              <a:ext uri="{FF2B5EF4-FFF2-40B4-BE49-F238E27FC236}">
                <a16:creationId xmlns:a16="http://schemas.microsoft.com/office/drawing/2014/main" id="{F4BA2947-20C0-D1AB-0629-C0F34B9D34F2}"/>
              </a:ext>
            </a:extLst>
          </p:cNvPr>
          <p:cNvSpPr txBox="1"/>
          <p:nvPr/>
        </p:nvSpPr>
        <p:spPr>
          <a:xfrm>
            <a:off x="245293" y="1739477"/>
            <a:ext cx="6458719" cy="4401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algn="ctr"/>
            <a:r>
              <a:rPr lang="en-GB" b="1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Press release writing checklist</a:t>
            </a:r>
          </a:p>
          <a:p>
            <a:endParaRPr lang="en-GB" u="sng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Wording: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Catchy title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Key dates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Key locations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Information paragraph - Who? What? When? Where? Why?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Extra details – highlight here the impact of this project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 quote - from the client, or someone in the local community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Professional, simple language (no slang)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 link or contact for further information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Include hashtags to increase visibility on platforms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Morgan Sindall Construction values/branding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Correct spelling/grammar</a:t>
            </a: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  <a:p>
            <a:pPr lvl="1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Imagery: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Visuals of the project or the location 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An infographic (for example a map, a timeline or a graph)</a:t>
            </a:r>
          </a:p>
          <a:p>
            <a:pPr marL="285750" lvl="1" indent="-285750">
              <a:buFont typeface="Wingdings" panose="05000000000000000000" pitchFamily="2" charset="2"/>
              <a:buChar char="q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Links to websites </a:t>
            </a: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CE5D7FDD-A41D-4C08-3BBA-D1988BC844F3}"/>
              </a:ext>
            </a:extLst>
          </p:cNvPr>
          <p:cNvCxnSpPr/>
          <p:nvPr/>
        </p:nvCxnSpPr>
        <p:spPr>
          <a:xfrm>
            <a:off x="176211" y="855570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EBC55CF4-95C3-352D-5E2F-5D89142AB19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Google Shape;84;p1">
            <a:extLst>
              <a:ext uri="{FF2B5EF4-FFF2-40B4-BE49-F238E27FC236}">
                <a16:creationId xmlns:a16="http://schemas.microsoft.com/office/drawing/2014/main" id="{77467C0D-A027-7D75-BC85-EBDE23DF717A}"/>
              </a:ext>
            </a:extLst>
          </p:cNvPr>
          <p:cNvSpPr/>
          <p:nvPr/>
        </p:nvSpPr>
        <p:spPr>
          <a:xfrm>
            <a:off x="187926" y="1000388"/>
            <a:ext cx="6482147" cy="481592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Use this checklist when writing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10288806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E76338E8-7931-BAA4-A2D3-4DE22B5582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171C7111-2255-68B9-3C1E-2FCCB63B1C91}"/>
              </a:ext>
            </a:extLst>
          </p:cNvPr>
          <p:cNvSpPr/>
          <p:nvPr/>
        </p:nvSpPr>
        <p:spPr>
          <a:xfrm>
            <a:off x="153988" y="999955"/>
            <a:ext cx="6482147" cy="474003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Here are some images that you can use in your press release.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ADAD59FE-A083-B14F-0A2B-856992F0CEB0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819BB3AE-B6A9-3322-72DD-78DB6E11FF13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">
            <a:extLst>
              <a:ext uri="{FF2B5EF4-FFF2-40B4-BE49-F238E27FC236}">
                <a16:creationId xmlns:a16="http://schemas.microsoft.com/office/drawing/2014/main" id="{7E3741E2-6B2D-564E-A725-C2410FF016CA}"/>
              </a:ext>
            </a:extLst>
          </p:cNvPr>
          <p:cNvSpPr txBox="1"/>
          <p:nvPr/>
        </p:nvSpPr>
        <p:spPr>
          <a:xfrm>
            <a:off x="175615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Day 1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234DB23A-BCF3-1B53-0A6E-136FB48AFDF1}"/>
              </a:ext>
            </a:extLst>
          </p:cNvPr>
          <p:cNvCxnSpPr/>
          <p:nvPr/>
        </p:nvCxnSpPr>
        <p:spPr>
          <a:xfrm>
            <a:off x="130560" y="856254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9C926494-4CAA-9A15-6819-0534285CFD66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 descr="A group of people walking in a city&#10;&#10;AI-generated content may be incorrect.">
            <a:extLst>
              <a:ext uri="{FF2B5EF4-FFF2-40B4-BE49-F238E27FC236}">
                <a16:creationId xmlns:a16="http://schemas.microsoft.com/office/drawing/2014/main" id="{19B3E14A-0116-3A09-8672-FF602940CA2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8028" y="1638613"/>
            <a:ext cx="2169994" cy="1799648"/>
          </a:xfrm>
          <a:prstGeom prst="rect">
            <a:avLst/>
          </a:prstGeom>
        </p:spPr>
      </p:pic>
      <p:pic>
        <p:nvPicPr>
          <p:cNvPr id="6" name="Picture 5" descr="A group of people walking outside of a building&#10;&#10;AI-generated content may be incorrect.">
            <a:extLst>
              <a:ext uri="{FF2B5EF4-FFF2-40B4-BE49-F238E27FC236}">
                <a16:creationId xmlns:a16="http://schemas.microsoft.com/office/drawing/2014/main" id="{97660496-94B6-80D9-7ABD-662BF4F712C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96794" y="1628175"/>
            <a:ext cx="2699472" cy="1799648"/>
          </a:xfrm>
          <a:prstGeom prst="rect">
            <a:avLst/>
          </a:prstGeom>
        </p:spPr>
      </p:pic>
      <p:pic>
        <p:nvPicPr>
          <p:cNvPr id="8" name="Picture 7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D7645FFD-C209-082E-8211-0A76EDAE07E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0916" y="4467296"/>
            <a:ext cx="1956245" cy="1184044"/>
          </a:xfrm>
          <a:prstGeom prst="rect">
            <a:avLst/>
          </a:prstGeom>
        </p:spPr>
      </p:pic>
      <p:pic>
        <p:nvPicPr>
          <p:cNvPr id="10" name="Picture 9" descr="A sign on a building&#10;&#10;AI-generated content may be incorrect.">
            <a:extLst>
              <a:ext uri="{FF2B5EF4-FFF2-40B4-BE49-F238E27FC236}">
                <a16:creationId xmlns:a16="http://schemas.microsoft.com/office/drawing/2014/main" id="{D146AE32-F22A-E00F-E41E-93F51A9D9610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14828" y="6770266"/>
            <a:ext cx="3082224" cy="2250212"/>
          </a:xfrm>
          <a:prstGeom prst="rect">
            <a:avLst/>
          </a:prstGeom>
        </p:spPr>
      </p:pic>
      <p:pic>
        <p:nvPicPr>
          <p:cNvPr id="12" name="Picture 11" descr="A yellow vest and white hardhats&#10;&#10;AI-generated content may be incorrect.">
            <a:extLst>
              <a:ext uri="{FF2B5EF4-FFF2-40B4-BE49-F238E27FC236}">
                <a16:creationId xmlns:a16="http://schemas.microsoft.com/office/drawing/2014/main" id="{42D5C5F1-3BE5-AF12-32DF-52662C14F9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88900" y="3972563"/>
            <a:ext cx="3207165" cy="2138110"/>
          </a:xfrm>
          <a:prstGeom prst="rect">
            <a:avLst/>
          </a:prstGeom>
        </p:spPr>
      </p:pic>
      <p:pic>
        <p:nvPicPr>
          <p:cNvPr id="14" name="Picture 13" descr="A map of a city&#10;&#10;AI-generated content may be incorrect.">
            <a:extLst>
              <a:ext uri="{FF2B5EF4-FFF2-40B4-BE49-F238E27FC236}">
                <a16:creationId xmlns:a16="http://schemas.microsoft.com/office/drawing/2014/main" id="{8292E75E-A17C-F68A-0D2B-828B9B246F4A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9000" y="6840999"/>
            <a:ext cx="3140729" cy="2093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D33E72-7426-16A5-A2C3-060136E6C1D5}"/>
              </a:ext>
            </a:extLst>
          </p:cNvPr>
          <p:cNvSpPr txBox="1"/>
          <p:nvPr/>
        </p:nvSpPr>
        <p:spPr>
          <a:xfrm>
            <a:off x="1755940" y="3455675"/>
            <a:ext cx="5245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Architectural renderings of the project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B675BF-B2E7-C923-9F4C-503BE0A4E4B2}"/>
              </a:ext>
            </a:extLst>
          </p:cNvPr>
          <p:cNvSpPr txBox="1"/>
          <p:nvPr/>
        </p:nvSpPr>
        <p:spPr>
          <a:xfrm>
            <a:off x="778028" y="5909762"/>
            <a:ext cx="1956245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Morgan Sindall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Construction logo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29DA38-1C2B-FF23-F238-C5D8A96A91F0}"/>
              </a:ext>
            </a:extLst>
          </p:cNvPr>
          <p:cNvSpPr txBox="1"/>
          <p:nvPr/>
        </p:nvSpPr>
        <p:spPr>
          <a:xfrm>
            <a:off x="3721295" y="6108629"/>
            <a:ext cx="2622574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Another use of the Morgan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Sindall Construction logo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B54F937-0B6E-CCA5-732E-3330B99EA2C0}"/>
              </a:ext>
            </a:extLst>
          </p:cNvPr>
          <p:cNvSpPr txBox="1"/>
          <p:nvPr/>
        </p:nvSpPr>
        <p:spPr>
          <a:xfrm>
            <a:off x="4013562" y="9089036"/>
            <a:ext cx="52451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Canary Wharf on a map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FBDE604-8966-385A-3365-E93B29990364}"/>
              </a:ext>
            </a:extLst>
          </p:cNvPr>
          <p:cNvSpPr txBox="1"/>
          <p:nvPr/>
        </p:nvSpPr>
        <p:spPr>
          <a:xfrm>
            <a:off x="713639" y="9049746"/>
            <a:ext cx="2130800" cy="73866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Street sign of the </a:t>
            </a:r>
          </a:p>
          <a:p>
            <a:pPr algn="ctr"/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</a:rPr>
              <a:t>location of the project</a:t>
            </a:r>
          </a:p>
          <a:p>
            <a:pPr algn="ctr"/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13" name="Google Shape;84;p1">
            <a:extLst>
              <a:ext uri="{FF2B5EF4-FFF2-40B4-BE49-F238E27FC236}">
                <a16:creationId xmlns:a16="http://schemas.microsoft.com/office/drawing/2014/main" id="{02019640-3506-807E-63A5-45D69870655D}"/>
              </a:ext>
            </a:extLst>
          </p:cNvPr>
          <p:cNvSpPr/>
          <p:nvPr/>
        </p:nvSpPr>
        <p:spPr>
          <a:xfrm>
            <a:off x="153988" y="1558315"/>
            <a:ext cx="6489184" cy="8044231"/>
          </a:xfrm>
          <a:prstGeom prst="roundRect">
            <a:avLst>
              <a:gd name="adj" fmla="val 466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" marR="175253" algn="ctr">
              <a:lnSpc>
                <a:spcPct val="104000"/>
              </a:lnSpc>
              <a:spcAft>
                <a:spcPts val="25"/>
              </a:spcAft>
              <a:buSzPts val="1200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</p:spTree>
    <p:extLst>
      <p:ext uri="{BB962C8B-B14F-4D97-AF65-F5344CB8AC3E}">
        <p14:creationId xmlns:p14="http://schemas.microsoft.com/office/powerpoint/2010/main" val="5273167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>
          <a:extLst>
            <a:ext uri="{FF2B5EF4-FFF2-40B4-BE49-F238E27FC236}">
              <a16:creationId xmlns:a16="http://schemas.microsoft.com/office/drawing/2014/main" id="{0F49B83B-1E9A-1D83-175F-DCBC96A529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>
            <a:extLst>
              <a:ext uri="{FF2B5EF4-FFF2-40B4-BE49-F238E27FC236}">
                <a16:creationId xmlns:a16="http://schemas.microsoft.com/office/drawing/2014/main" id="{0D4E744A-C735-18F2-45AF-369D2C8CB8B0}"/>
              </a:ext>
            </a:extLst>
          </p:cNvPr>
          <p:cNvSpPr/>
          <p:nvPr/>
        </p:nvSpPr>
        <p:spPr>
          <a:xfrm>
            <a:off x="153988" y="999955"/>
            <a:ext cx="6482147" cy="474003"/>
          </a:xfrm>
          <a:prstGeom prst="roundRect">
            <a:avLst>
              <a:gd name="adj" fmla="val 4891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6350" marR="175260" lvl="0" indent="0" algn="ctr" rtl="0">
              <a:lnSpc>
                <a:spcPct val="104000"/>
              </a:lnSpc>
              <a:spcBef>
                <a:spcPts val="0"/>
              </a:spcBef>
              <a:spcAft>
                <a:spcPts val="25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GB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Template for writing a press release </a:t>
            </a:r>
            <a:endParaRPr i="0" u="none" strike="noStrike" cap="none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87" name="Google Shape;87;p1">
            <a:extLst>
              <a:ext uri="{FF2B5EF4-FFF2-40B4-BE49-F238E27FC236}">
                <a16:creationId xmlns:a16="http://schemas.microsoft.com/office/drawing/2014/main" id="{6BF7DBFE-81F3-6C41-E5DA-1C58D0FC370C}"/>
              </a:ext>
            </a:extLst>
          </p:cNvPr>
          <p:cNvSpPr txBox="1"/>
          <p:nvPr/>
        </p:nvSpPr>
        <p:spPr>
          <a:xfrm>
            <a:off x="2946180" y="9605963"/>
            <a:ext cx="3800700" cy="21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rPr lang="en-GB" sz="8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Developing Experts Copyright 2026 All Rights Reserved</a:t>
            </a:r>
            <a:endParaRPr sz="1400" b="0" i="0" u="none" strike="noStrike" cap="none" dirty="0">
              <a:solidFill>
                <a:srgbClr val="130E3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8" name="Google Shape;88;p1" descr="A black and grey logo with a blue line&#10;&#10;AI-generated content may be incorrect.">
            <a:extLst>
              <a:ext uri="{FF2B5EF4-FFF2-40B4-BE49-F238E27FC236}">
                <a16:creationId xmlns:a16="http://schemas.microsoft.com/office/drawing/2014/main" id="{367B7898-B39F-772C-74BB-B118F288696B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8231" y="132704"/>
            <a:ext cx="1009934" cy="60090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6" name="Google Shape;106;p1">
            <a:extLst>
              <a:ext uri="{FF2B5EF4-FFF2-40B4-BE49-F238E27FC236}">
                <a16:creationId xmlns:a16="http://schemas.microsoft.com/office/drawing/2014/main" id="{781A270F-D944-A70E-6DFA-141A01E5A9DD}"/>
              </a:ext>
            </a:extLst>
          </p:cNvPr>
          <p:cNvCxnSpPr/>
          <p:nvPr/>
        </p:nvCxnSpPr>
        <p:spPr>
          <a:xfrm>
            <a:off x="130560" y="856254"/>
            <a:ext cx="6505575" cy="3417"/>
          </a:xfrm>
          <a:prstGeom prst="straightConnector1">
            <a:avLst/>
          </a:prstGeom>
          <a:noFill/>
          <a:ln w="28575" cap="flat" cmpd="sng">
            <a:solidFill>
              <a:srgbClr val="130E3C"/>
            </a:solidFill>
            <a:prstDash val="solid"/>
            <a:round/>
            <a:headEnd type="none" w="sm" len="sm"/>
            <a:tailEnd type="none" w="sm" len="sm"/>
          </a:ln>
          <a:effectLst>
            <a:outerShdw dist="20000" sx="1000" sy="1000" rotWithShape="0">
              <a:srgbClr val="000000"/>
            </a:outerShdw>
          </a:effectLst>
        </p:spPr>
      </p:cxnSp>
      <p:pic>
        <p:nvPicPr>
          <p:cNvPr id="2" name="Picture 6" descr="A blue square with white letters&#10;&#10;Description automatically generated">
            <a:extLst>
              <a:ext uri="{FF2B5EF4-FFF2-40B4-BE49-F238E27FC236}">
                <a16:creationId xmlns:a16="http://schemas.microsoft.com/office/drawing/2014/main" id="{73991260-B10B-D98D-31E7-3CF120E9EA1E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988" y="45303"/>
            <a:ext cx="812799" cy="75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Google Shape;84;p1">
            <a:extLst>
              <a:ext uri="{FF2B5EF4-FFF2-40B4-BE49-F238E27FC236}">
                <a16:creationId xmlns:a16="http://schemas.microsoft.com/office/drawing/2014/main" id="{E1F1CDD1-F284-C687-AA4B-9EC0FDC35C93}"/>
              </a:ext>
            </a:extLst>
          </p:cNvPr>
          <p:cNvSpPr/>
          <p:nvPr/>
        </p:nvSpPr>
        <p:spPr>
          <a:xfrm>
            <a:off x="153988" y="1558315"/>
            <a:ext cx="6592892" cy="8044231"/>
          </a:xfrm>
          <a:prstGeom prst="roundRect">
            <a:avLst>
              <a:gd name="adj" fmla="val 466"/>
            </a:avLst>
          </a:prstGeom>
          <a:noFill/>
          <a:ln w="28575" cap="flat" cmpd="sng">
            <a:solidFill>
              <a:srgbClr val="130E3C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6350" marR="175253">
              <a:lnSpc>
                <a:spcPct val="104000"/>
              </a:lnSpc>
              <a:spcAft>
                <a:spcPts val="25"/>
              </a:spcAft>
              <a:buSzPts val="1200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Catchy title (make it exciting so people want to read it!):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</a:t>
            </a: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Key dates 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Start date: _______________________________________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Completion date: _________________________________</a:t>
            </a: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Key location 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The new life science building be built in ________________________</a:t>
            </a: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Information paragraph (Who? What? When? Where? Why?):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___________________________________________________________________________________________________________________________________________________________________________________________________________________________________________________________________</a:t>
            </a: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Impact on the local community (How will this project help people?): 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This project will benefit the local community by ___________________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Sustainability and environment: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This is a retrofit project which ____________________________________ 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___________________________________________________________________________________________________________________________________________________________________________________________________</a:t>
            </a: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Quote (add a quote from someone involved in the project):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</a:t>
            </a: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Font typeface="Arial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Contact or further information (Where can people find out more?):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__________________________________________________________________________________________________________________________________</a:t>
            </a:r>
          </a:p>
          <a:p>
            <a:pPr marL="349250" marR="175253" indent="-342900">
              <a:lnSpc>
                <a:spcPct val="104000"/>
              </a:lnSpc>
              <a:spcAft>
                <a:spcPts val="25"/>
              </a:spcAft>
              <a:buSzPts val="1200"/>
              <a:buFont typeface="Arial"/>
              <a:buAutoNum type="arabicPeriod"/>
            </a:pP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Hashtags (Use hashtags so more people see the post): 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_________________________________________________________________</a:t>
            </a:r>
            <a:br>
              <a:rPr lang="en-GB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</a:br>
            <a:endParaRPr lang="en-GB" dirty="0">
              <a:solidFill>
                <a:srgbClr val="130E3C"/>
              </a:solidFill>
              <a:latin typeface="Arial Rounded MT Bold" panose="020F0704030504030204" pitchFamily="34" charset="0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" name="Google Shape;89;p1">
            <a:extLst>
              <a:ext uri="{FF2B5EF4-FFF2-40B4-BE49-F238E27FC236}">
                <a16:creationId xmlns:a16="http://schemas.microsoft.com/office/drawing/2014/main" id="{955FF8B4-22C1-B2B7-A148-1F1C1733B028}"/>
              </a:ext>
            </a:extLst>
          </p:cNvPr>
          <p:cNvSpPr txBox="1"/>
          <p:nvPr/>
        </p:nvSpPr>
        <p:spPr>
          <a:xfrm>
            <a:off x="1633323" y="187703"/>
            <a:ext cx="5619795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b="1" i="0" u="none" strike="noStrike" cap="none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VWE: Morgan Sindall Construction – </a:t>
            </a:r>
            <a:r>
              <a:rPr lang="en-GB" sz="1600" b="1" dirty="0">
                <a:solidFill>
                  <a:srgbClr val="130E3C"/>
                </a:solidFill>
                <a:latin typeface="Arial Rounded"/>
                <a:ea typeface="Arial Rounded"/>
                <a:cs typeface="Arial Rounded"/>
                <a:sym typeface="Arial Rounded"/>
              </a:rPr>
              <a:t>Day 1</a:t>
            </a:r>
            <a:endParaRPr lang="en-GB" sz="1600" b="1" i="0" u="none" strike="noStrike" cap="none" dirty="0">
              <a:solidFill>
                <a:srgbClr val="130E3C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GB" sz="1600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Handout 3 – Press release – </a:t>
            </a:r>
            <a:r>
              <a:rPr lang="en-GB" sz="1600" b="1" i="0" u="none" strike="noStrike" cap="none" dirty="0">
                <a:solidFill>
                  <a:srgbClr val="130E3C"/>
                </a:solidFill>
                <a:latin typeface="Arial Rounded MT Bold" panose="020F0704030504030204" pitchFamily="34" charset="0"/>
                <a:ea typeface="Arial Rounded"/>
                <a:cs typeface="Arial Rounded"/>
                <a:sym typeface="Arial Rounded"/>
              </a:rPr>
              <a:t>Support tool </a:t>
            </a:r>
            <a:endParaRPr sz="1050" i="0" u="none" strike="noStrike" cap="none" dirty="0">
              <a:solidFill>
                <a:srgbClr val="000000"/>
              </a:solidFill>
              <a:latin typeface="Arial Rounded MT Bold" panose="020F070403050403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38385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</TotalTime>
  <Words>627</Words>
  <Application>Microsoft Office PowerPoint</Application>
  <PresentationFormat>A4 Paper (210x297 mm)</PresentationFormat>
  <Paragraphs>85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Arial Rounded</vt:lpstr>
      <vt:lpstr>Arial Rounded MT Bold</vt:lpstr>
      <vt:lpstr>Calibri</vt:lpstr>
      <vt:lpstr>Wingdings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Clare Faulkner</dc:creator>
  <cp:lastModifiedBy>Clare Faulkner</cp:lastModifiedBy>
  <cp:revision>17</cp:revision>
  <dcterms:created xsi:type="dcterms:W3CDTF">2025-02-26T15:46:15Z</dcterms:created>
  <dcterms:modified xsi:type="dcterms:W3CDTF">2026-03-16T14:58:50Z</dcterms:modified>
</cp:coreProperties>
</file>