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8" r:id="rId3"/>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2KcUZo7hfzotuErGnRfksbj2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18E55E3B-F64F-BDD8-C442-2BE63D51C574}"/>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72A7DF3B-2BDD-C2B9-6EC7-55DDB3CEB1A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E99891B1-2369-D28A-F4B7-386A9C8A67CC}"/>
              </a:ext>
            </a:extLst>
          </p:cNvPr>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853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 name="Google Shape;20;p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8" name="Google Shape;78;p1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9" name="Google Shape;79;p1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5" name="Google Shape;25;p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p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1" name="Google Shape;31;p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2" name="Google Shape;32;p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 name="Google Shape;38;p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9" name="Google Shape;39;p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7"/>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7"/>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 name="Google Shape;47;p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8" name="Google Shape;48;p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2" name="Google Shape;52;p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3" name="Google Shape;53;p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 name="Google Shape;59;p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 name="Google Shape;60;p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2915543" y="1426283"/>
            <a:ext cx="3471863" cy="7039681"/>
          </a:xfrm>
          <a:prstGeom prst="rect">
            <a:avLst/>
          </a:prstGeom>
          <a:noFill/>
          <a:ln>
            <a:noFill/>
          </a:ln>
        </p:spPr>
      </p:sp>
      <p:sp>
        <p:nvSpPr>
          <p:cNvPr id="64" name="Google Shape;64;p10"/>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1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 name="Google Shape;66;p1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7" name="Google Shape;67;p1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2" name="Google Shape;72;p1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 name="Google Shape;73;p1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98253" y="940753"/>
            <a:ext cx="6482147" cy="1463381"/>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You need to prepare a press release for social media to promote the community hub project. Use the checklist below to make sure you capture everything. You can complete this activity on paper or digitally. Your release needs to be bright, catchy and creative. Go back through the programme on the Developing Experts platform if you need any reminders of the project details. </a:t>
            </a:r>
          </a:p>
        </p:txBody>
      </p:sp>
      <p:sp>
        <p:nvSpPr>
          <p:cNvPr id="87" name="Google Shape;87;p1"/>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78231" y="132704"/>
            <a:ext cx="1009934" cy="600908"/>
          </a:xfrm>
          <a:prstGeom prst="rect">
            <a:avLst/>
          </a:prstGeom>
          <a:noFill/>
          <a:ln>
            <a:noFill/>
          </a:ln>
        </p:spPr>
      </p:pic>
      <p:sp>
        <p:nvSpPr>
          <p:cNvPr id="89" name="Google Shape;89;p1"/>
          <p:cNvSpPr txBox="1"/>
          <p:nvPr/>
        </p:nvSpPr>
        <p:spPr>
          <a:xfrm>
            <a:off x="1633323" y="187703"/>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a:t>
            </a:r>
            <a:r>
              <a:rPr lang="en-GB" sz="1600" b="1" dirty="0">
                <a:solidFill>
                  <a:srgbClr val="130E3C"/>
                </a:solidFill>
                <a:latin typeface="Arial Rounded"/>
                <a:ea typeface="Arial Rounded"/>
                <a:cs typeface="Arial Rounded"/>
                <a:sym typeface="Arial Rounded"/>
              </a:rPr>
              <a:t>Project Day </a:t>
            </a:r>
            <a:r>
              <a:rPr lang="en-GB" sz="1600" b="1" i="0" u="none" strike="noStrike" cap="none" dirty="0">
                <a:solidFill>
                  <a:srgbClr val="130E3C"/>
                </a:solidFill>
                <a:latin typeface="Arial Rounded"/>
                <a:ea typeface="Arial Rounded"/>
                <a:cs typeface="Arial Rounded"/>
                <a:sym typeface="Arial Rounded"/>
              </a:rPr>
              <a:t>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6 – Press release</a:t>
            </a:r>
            <a:endParaRPr sz="1050" i="0" u="none" strike="noStrike" cap="none" dirty="0">
              <a:solidFill>
                <a:srgbClr val="000000"/>
              </a:solidFill>
              <a:latin typeface="Arial Rounded MT Bold" panose="020F0704030504030204" pitchFamily="34" charset="0"/>
              <a:sym typeface="Arial"/>
            </a:endParaRPr>
          </a:p>
        </p:txBody>
      </p:sp>
      <p:cxnSp>
        <p:nvCxnSpPr>
          <p:cNvPr id="106" name="Google Shape;106;p1"/>
          <p:cNvCxnSpPr/>
          <p:nvPr/>
        </p:nvCxnSpPr>
        <p:spPr>
          <a:xfrm>
            <a:off x="174825" y="857109"/>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6DBC2581-C52B-78E7-F09A-4C2345FA835D}"/>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91;p1">
            <a:extLst>
              <a:ext uri="{FF2B5EF4-FFF2-40B4-BE49-F238E27FC236}">
                <a16:creationId xmlns:a16="http://schemas.microsoft.com/office/drawing/2014/main" id="{9AD76830-7977-8167-1BBA-609519D0FA92}"/>
              </a:ext>
            </a:extLst>
          </p:cNvPr>
          <p:cNvSpPr txBox="1"/>
          <p:nvPr/>
        </p:nvSpPr>
        <p:spPr>
          <a:xfrm>
            <a:off x="221681" y="2585638"/>
            <a:ext cx="6458719" cy="5262939"/>
          </a:xfrm>
          <a:prstGeom prst="rect">
            <a:avLst/>
          </a:prstGeom>
          <a:noFill/>
          <a:ln>
            <a:noFill/>
          </a:ln>
        </p:spPr>
        <p:txBody>
          <a:bodyPr spcFirstLastPara="1" wrap="square" lIns="91425" tIns="45700" rIns="91425" bIns="45700" anchor="t" anchorCtr="0">
            <a:spAutoFit/>
          </a:bodyPr>
          <a:lstStyle/>
          <a:p>
            <a:pPr algn="ctr"/>
            <a:r>
              <a:rPr lang="en-GB" b="1" dirty="0">
                <a:solidFill>
                  <a:srgbClr val="130E3C"/>
                </a:solidFill>
                <a:latin typeface="Arial Rounded MT Bold" panose="020F0704030504030204" pitchFamily="34" charset="0"/>
              </a:rPr>
              <a:t>Press release writing checklist</a:t>
            </a:r>
          </a:p>
          <a:p>
            <a:endParaRPr lang="en-GB" u="sng" dirty="0">
              <a:solidFill>
                <a:srgbClr val="130E3C"/>
              </a:solidFill>
              <a:latin typeface="Arial Rounded MT Bold" panose="020F0704030504030204" pitchFamily="34" charset="0"/>
            </a:endParaRPr>
          </a:p>
          <a:p>
            <a:r>
              <a:rPr lang="en-GB" dirty="0">
                <a:solidFill>
                  <a:srgbClr val="130E3C"/>
                </a:solidFill>
                <a:latin typeface="Arial Rounded MT Bold" panose="020F0704030504030204" pitchFamily="34" charset="0"/>
              </a:rPr>
              <a:t>Wording: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Catchy title</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Key dates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Key locations</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Information paragraph - Who? What? When? Where? Why?</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The impact of this project on the local community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The sustainability of the timber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The reduced carbon footprint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A quote - from the client, or someone in the local community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Professional, simple language (no slang)</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A link or contact for further information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Include hashtags to increase visibility on platforms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Morgan Sindall Construction values/branding </a:t>
            </a:r>
          </a:p>
          <a:p>
            <a:pPr marL="285750" indent="-285750">
              <a:buFont typeface="Wingdings" panose="05000000000000000000" pitchFamily="2" charset="2"/>
              <a:buChar char="q"/>
            </a:pPr>
            <a:r>
              <a:rPr lang="en-GB" dirty="0" err="1">
                <a:solidFill>
                  <a:srgbClr val="130E3C"/>
                </a:solidFill>
                <a:latin typeface="Arial Rounded MT Bold" panose="020F0704030504030204" pitchFamily="34" charset="0"/>
              </a:rPr>
              <a:t>BrightSpace</a:t>
            </a:r>
            <a:r>
              <a:rPr lang="en-GB" dirty="0">
                <a:solidFill>
                  <a:srgbClr val="130E3C"/>
                </a:solidFill>
                <a:latin typeface="Arial Rounded MT Bold" panose="020F0704030504030204" pitchFamily="34" charset="0"/>
              </a:rPr>
              <a:t> Community Foundation branding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Correct spelling/grammar</a:t>
            </a:r>
          </a:p>
          <a:p>
            <a:endParaRPr lang="en-GB" dirty="0">
              <a:solidFill>
                <a:srgbClr val="130E3C"/>
              </a:solidFill>
              <a:latin typeface="Arial Rounded MT Bold" panose="020F0704030504030204" pitchFamily="34" charset="0"/>
            </a:endParaRPr>
          </a:p>
          <a:p>
            <a:pPr lvl="1"/>
            <a:r>
              <a:rPr lang="en-GB" dirty="0">
                <a:solidFill>
                  <a:srgbClr val="130E3C"/>
                </a:solidFill>
                <a:latin typeface="Arial Rounded MT Bold" panose="020F0704030504030204" pitchFamily="34" charset="0"/>
              </a:rPr>
              <a:t>Design: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Visuals of the project or the location </a:t>
            </a:r>
          </a:p>
          <a:p>
            <a:pPr marL="285750" indent="-285750">
              <a:buFont typeface="Wingdings" panose="05000000000000000000" pitchFamily="2" charset="2"/>
              <a:buChar char="q"/>
            </a:pPr>
            <a:r>
              <a:rPr lang="en-GB" dirty="0">
                <a:solidFill>
                  <a:srgbClr val="130E3C"/>
                </a:solidFill>
                <a:latin typeface="Arial Rounded MT Bold" panose="020F0704030504030204" pitchFamily="34" charset="0"/>
              </a:rPr>
              <a:t>An infographic (for example, a map, a timeline or a graph)</a:t>
            </a:r>
          </a:p>
          <a:p>
            <a:pPr marL="285750" lvl="1" indent="-285750">
              <a:buFont typeface="Wingdings" panose="05000000000000000000" pitchFamily="2" charset="2"/>
              <a:buChar char="q"/>
            </a:pPr>
            <a:r>
              <a:rPr lang="en-GB" dirty="0">
                <a:solidFill>
                  <a:srgbClr val="130E3C"/>
                </a:solidFill>
                <a:latin typeface="Arial Rounded MT Bold" panose="020F0704030504030204" pitchFamily="34" charset="0"/>
              </a:rPr>
              <a:t>Colourful wording and/or borders </a:t>
            </a:r>
          </a:p>
          <a:p>
            <a:pPr marL="285750" lvl="1" indent="-285750">
              <a:buFont typeface="Wingdings" panose="05000000000000000000" pitchFamily="2" charset="2"/>
              <a:buChar char="q"/>
            </a:pPr>
            <a:r>
              <a:rPr lang="en-GB" dirty="0">
                <a:solidFill>
                  <a:srgbClr val="130E3C"/>
                </a:solidFill>
                <a:latin typeface="Arial Rounded MT Bold" panose="020F0704030504030204" pitchFamily="34" charset="0"/>
              </a:rPr>
              <a:t>Graphics to complement the information </a:t>
            </a:r>
          </a:p>
          <a:p>
            <a:pPr marL="285750" lvl="1" indent="-285750">
              <a:buFont typeface="Wingdings" panose="05000000000000000000" pitchFamily="2" charset="2"/>
              <a:buChar char="q"/>
            </a:pPr>
            <a:endParaRPr lang="en-GB" dirty="0">
              <a:solidFill>
                <a:srgbClr val="130E3C"/>
              </a:solidFill>
              <a:latin typeface="Arial Rounded MT Bold" panose="020F0704030504030204" pitchFamily="34" charset="0"/>
            </a:endParaRPr>
          </a:p>
        </p:txBody>
      </p:sp>
      <p:sp>
        <p:nvSpPr>
          <p:cNvPr id="3" name="Google Shape;84;p1">
            <a:extLst>
              <a:ext uri="{FF2B5EF4-FFF2-40B4-BE49-F238E27FC236}">
                <a16:creationId xmlns:a16="http://schemas.microsoft.com/office/drawing/2014/main" id="{ED2DD90D-5EF4-9D07-6B62-B183A12D32BF}"/>
              </a:ext>
            </a:extLst>
          </p:cNvPr>
          <p:cNvSpPr/>
          <p:nvPr/>
        </p:nvSpPr>
        <p:spPr>
          <a:xfrm>
            <a:off x="198253" y="2529824"/>
            <a:ext cx="6482147" cy="5222104"/>
          </a:xfrm>
          <a:prstGeom prst="roundRect">
            <a:avLst>
              <a:gd name="adj" fmla="val 1493"/>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endParaRPr lang="en-GB" dirty="0">
              <a:solidFill>
                <a:srgbClr val="130E3C"/>
              </a:solidFill>
              <a:latin typeface="Arial Rounded MT Bold" panose="020F0704030504030204" pitchFamily="34" charset="0"/>
              <a:ea typeface="Arial Rounded"/>
              <a:cs typeface="Arial Rounded"/>
              <a:sym typeface="Arial Round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E76338E8-7931-BAA4-A2D3-4DE22B558218}"/>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171C7111-2255-68B9-3C1E-2FCCB63B1C91}"/>
              </a:ext>
            </a:extLst>
          </p:cNvPr>
          <p:cNvSpPr/>
          <p:nvPr/>
        </p:nvSpPr>
        <p:spPr>
          <a:xfrm>
            <a:off x="153988" y="999955"/>
            <a:ext cx="6482147" cy="474003"/>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indent="0" algn="ctr" rtl="0">
              <a:lnSpc>
                <a:spcPct val="104000"/>
              </a:lnSpc>
              <a:spcBef>
                <a:spcPts val="0"/>
              </a:spcBef>
              <a:spcAft>
                <a:spcPts val="25"/>
              </a:spcAft>
              <a:buClr>
                <a:srgbClr val="000000"/>
              </a:buClr>
              <a:buSzPts val="1200"/>
              <a:buFont typeface="Arial"/>
              <a:buNone/>
            </a:pPr>
            <a:r>
              <a:rPr lang="en-GB" dirty="0">
                <a:solidFill>
                  <a:srgbClr val="130E3C"/>
                </a:solidFill>
                <a:latin typeface="Arial Rounded MT Bold" panose="020F0704030504030204" pitchFamily="34" charset="0"/>
                <a:ea typeface="Arial Rounded"/>
                <a:cs typeface="Arial Rounded"/>
                <a:sym typeface="Arial Rounded"/>
              </a:rPr>
              <a:t>Here are some images that you can use in your press release. </a:t>
            </a:r>
            <a:endParaRPr i="0" u="none" strike="noStrike" cap="none" dirty="0">
              <a:solidFill>
                <a:srgbClr val="130E3C"/>
              </a:solidFill>
              <a:latin typeface="Arial Rounded MT Bold" panose="020F0704030504030204" pitchFamily="34" charset="0"/>
              <a:ea typeface="Arial Rounded"/>
              <a:cs typeface="Arial Rounded"/>
              <a:sym typeface="Arial Rounded"/>
            </a:endParaRPr>
          </a:p>
        </p:txBody>
      </p:sp>
      <p:sp>
        <p:nvSpPr>
          <p:cNvPr id="87" name="Google Shape;87;p1">
            <a:extLst>
              <a:ext uri="{FF2B5EF4-FFF2-40B4-BE49-F238E27FC236}">
                <a16:creationId xmlns:a16="http://schemas.microsoft.com/office/drawing/2014/main" id="{ADAD59FE-A083-B14F-0A2B-856992F0CEB0}"/>
              </a:ext>
            </a:extLst>
          </p:cNvPr>
          <p:cNvSpPr txBox="1"/>
          <p:nvPr/>
        </p:nvSpPr>
        <p:spPr>
          <a:xfrm>
            <a:off x="2946180" y="9605963"/>
            <a:ext cx="3800700" cy="215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dirty="0">
                <a:solidFill>
                  <a:srgbClr val="130E3C"/>
                </a:solidFill>
                <a:latin typeface="Arial Rounded"/>
                <a:ea typeface="Arial Rounded"/>
                <a:cs typeface="Arial Rounded"/>
                <a:sym typeface="Arial Rounded"/>
              </a:rPr>
              <a:t>Developing Experts Copyright 2026 All Rights Reserved</a:t>
            </a:r>
            <a:endParaRPr sz="1400" b="0" i="0" u="none" strike="noStrike" cap="none" dirty="0">
              <a:solidFill>
                <a:srgbClr val="130E3C"/>
              </a:solidFill>
              <a:latin typeface="Arial"/>
              <a:ea typeface="Arial"/>
              <a:cs typeface="Arial"/>
              <a:sym typeface="Arial"/>
            </a:endParaRPr>
          </a:p>
        </p:txBody>
      </p:sp>
      <p:pic>
        <p:nvPicPr>
          <p:cNvPr id="88" name="Google Shape;88;p1" descr="A black and grey logo with a blue line&#10;&#10;AI-generated content may be incorrect.">
            <a:extLst>
              <a:ext uri="{FF2B5EF4-FFF2-40B4-BE49-F238E27FC236}">
                <a16:creationId xmlns:a16="http://schemas.microsoft.com/office/drawing/2014/main" id="{819BB3AE-B6A9-3322-72DD-78DB6E11FF1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978231" y="132704"/>
            <a:ext cx="1009934" cy="600908"/>
          </a:xfrm>
          <a:prstGeom prst="rect">
            <a:avLst/>
          </a:prstGeom>
          <a:noFill/>
          <a:ln>
            <a:noFill/>
          </a:ln>
        </p:spPr>
      </p:pic>
      <p:cxnSp>
        <p:nvCxnSpPr>
          <p:cNvPr id="106" name="Google Shape;106;p1">
            <a:extLst>
              <a:ext uri="{FF2B5EF4-FFF2-40B4-BE49-F238E27FC236}">
                <a16:creationId xmlns:a16="http://schemas.microsoft.com/office/drawing/2014/main" id="{234DB23A-BCF3-1B53-0A6E-136FB48AFDF1}"/>
              </a:ext>
            </a:extLst>
          </p:cNvPr>
          <p:cNvCxnSpPr/>
          <p:nvPr/>
        </p:nvCxnSpPr>
        <p:spPr>
          <a:xfrm>
            <a:off x="130560" y="856254"/>
            <a:ext cx="6505575" cy="3417"/>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9C926494-4CAA-9A15-6819-0534285CFD66}"/>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153988" y="4530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black and grey logo with a blue line&#10;&#10;AI-generated content may be incorrect.">
            <a:extLst>
              <a:ext uri="{FF2B5EF4-FFF2-40B4-BE49-F238E27FC236}">
                <a16:creationId xmlns:a16="http://schemas.microsoft.com/office/drawing/2014/main" id="{D7645FFD-C209-082E-8211-0A76EDAE07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0916" y="4467296"/>
            <a:ext cx="1956245" cy="1184044"/>
          </a:xfrm>
          <a:prstGeom prst="rect">
            <a:avLst/>
          </a:prstGeom>
        </p:spPr>
      </p:pic>
      <p:sp>
        <p:nvSpPr>
          <p:cNvPr id="3" name="TextBox 2">
            <a:extLst>
              <a:ext uri="{FF2B5EF4-FFF2-40B4-BE49-F238E27FC236}">
                <a16:creationId xmlns:a16="http://schemas.microsoft.com/office/drawing/2014/main" id="{CDD33E72-7426-16A5-A2C3-060136E6C1D5}"/>
              </a:ext>
            </a:extLst>
          </p:cNvPr>
          <p:cNvSpPr txBox="1"/>
          <p:nvPr/>
        </p:nvSpPr>
        <p:spPr>
          <a:xfrm>
            <a:off x="1755940" y="3633222"/>
            <a:ext cx="5245148" cy="307777"/>
          </a:xfrm>
          <a:prstGeom prst="rect">
            <a:avLst/>
          </a:prstGeom>
          <a:noFill/>
          <a:ln>
            <a:noFill/>
          </a:ln>
        </p:spPr>
        <p:txBody>
          <a:bodyPr wrap="square" rtlCol="0">
            <a:spAutoFit/>
          </a:bodyPr>
          <a:lstStyle/>
          <a:p>
            <a:r>
              <a:rPr lang="en-GB" dirty="0">
                <a:solidFill>
                  <a:srgbClr val="130E3C"/>
                </a:solidFill>
                <a:latin typeface="Arial Rounded MT Bold" panose="020F0704030504030204" pitchFamily="34" charset="0"/>
              </a:rPr>
              <a:t>Architectural renderings of the project</a:t>
            </a:r>
          </a:p>
        </p:txBody>
      </p:sp>
      <p:sp>
        <p:nvSpPr>
          <p:cNvPr id="5" name="TextBox 4">
            <a:extLst>
              <a:ext uri="{FF2B5EF4-FFF2-40B4-BE49-F238E27FC236}">
                <a16:creationId xmlns:a16="http://schemas.microsoft.com/office/drawing/2014/main" id="{85B675BF-B2E7-C923-9F4C-503BE0A4E4B2}"/>
              </a:ext>
            </a:extLst>
          </p:cNvPr>
          <p:cNvSpPr txBox="1"/>
          <p:nvPr/>
        </p:nvSpPr>
        <p:spPr>
          <a:xfrm>
            <a:off x="778028" y="5909762"/>
            <a:ext cx="1956245" cy="523220"/>
          </a:xfrm>
          <a:prstGeom prst="rect">
            <a:avLst/>
          </a:prstGeom>
          <a:noFill/>
          <a:ln>
            <a:noFill/>
          </a:ln>
        </p:spPr>
        <p:txBody>
          <a:bodyPr wrap="square" rtlCol="0">
            <a:spAutoFit/>
          </a:bodyPr>
          <a:lstStyle/>
          <a:p>
            <a:pPr algn="ctr"/>
            <a:r>
              <a:rPr lang="en-GB" dirty="0">
                <a:solidFill>
                  <a:srgbClr val="130E3C"/>
                </a:solidFill>
                <a:latin typeface="Arial Rounded MT Bold" panose="020F0704030504030204" pitchFamily="34" charset="0"/>
              </a:rPr>
              <a:t>Morgan Sindall </a:t>
            </a:r>
          </a:p>
          <a:p>
            <a:pPr algn="ctr"/>
            <a:r>
              <a:rPr lang="en-GB" dirty="0">
                <a:solidFill>
                  <a:srgbClr val="130E3C"/>
                </a:solidFill>
                <a:latin typeface="Arial Rounded MT Bold" panose="020F0704030504030204" pitchFamily="34" charset="0"/>
              </a:rPr>
              <a:t>Construction logo </a:t>
            </a:r>
          </a:p>
        </p:txBody>
      </p:sp>
      <p:sp>
        <p:nvSpPr>
          <p:cNvPr id="9" name="TextBox 8">
            <a:extLst>
              <a:ext uri="{FF2B5EF4-FFF2-40B4-BE49-F238E27FC236}">
                <a16:creationId xmlns:a16="http://schemas.microsoft.com/office/drawing/2014/main" id="{3B54F937-0B6E-CCA5-732E-3330B99EA2C0}"/>
              </a:ext>
            </a:extLst>
          </p:cNvPr>
          <p:cNvSpPr txBox="1"/>
          <p:nvPr/>
        </p:nvSpPr>
        <p:spPr>
          <a:xfrm>
            <a:off x="4013562" y="9089036"/>
            <a:ext cx="5245148" cy="307777"/>
          </a:xfrm>
          <a:prstGeom prst="rect">
            <a:avLst/>
          </a:prstGeom>
          <a:noFill/>
          <a:ln>
            <a:noFill/>
          </a:ln>
        </p:spPr>
        <p:txBody>
          <a:bodyPr wrap="square" rtlCol="0">
            <a:spAutoFit/>
          </a:bodyPr>
          <a:lstStyle/>
          <a:p>
            <a:r>
              <a:rPr lang="en-GB" dirty="0">
                <a:solidFill>
                  <a:srgbClr val="130E3C"/>
                </a:solidFill>
                <a:latin typeface="Arial Rounded MT Bold" panose="020F0704030504030204" pitchFamily="34" charset="0"/>
              </a:rPr>
              <a:t>Glulam timber beams </a:t>
            </a:r>
          </a:p>
        </p:txBody>
      </p:sp>
      <p:sp>
        <p:nvSpPr>
          <p:cNvPr id="11" name="TextBox 10">
            <a:extLst>
              <a:ext uri="{FF2B5EF4-FFF2-40B4-BE49-F238E27FC236}">
                <a16:creationId xmlns:a16="http://schemas.microsoft.com/office/drawing/2014/main" id="{DFBDE604-8966-385A-3365-E93B29990364}"/>
              </a:ext>
            </a:extLst>
          </p:cNvPr>
          <p:cNvSpPr txBox="1"/>
          <p:nvPr/>
        </p:nvSpPr>
        <p:spPr>
          <a:xfrm>
            <a:off x="713639" y="9049746"/>
            <a:ext cx="2130800" cy="523220"/>
          </a:xfrm>
          <a:prstGeom prst="rect">
            <a:avLst/>
          </a:prstGeom>
          <a:noFill/>
          <a:ln>
            <a:noFill/>
          </a:ln>
        </p:spPr>
        <p:txBody>
          <a:bodyPr wrap="square" rtlCol="0">
            <a:spAutoFit/>
          </a:bodyPr>
          <a:lstStyle/>
          <a:p>
            <a:pPr algn="ctr"/>
            <a:r>
              <a:rPr lang="en-GB" dirty="0" err="1">
                <a:solidFill>
                  <a:srgbClr val="130E3C"/>
                </a:solidFill>
                <a:latin typeface="Arial Rounded MT Bold" panose="020F0704030504030204" pitchFamily="34" charset="0"/>
              </a:rPr>
              <a:t>BrightSpace</a:t>
            </a:r>
            <a:r>
              <a:rPr lang="en-GB" dirty="0">
                <a:solidFill>
                  <a:srgbClr val="130E3C"/>
                </a:solidFill>
                <a:latin typeface="Arial Rounded MT Bold" panose="020F0704030504030204" pitchFamily="34" charset="0"/>
              </a:rPr>
              <a:t> logo</a:t>
            </a:r>
          </a:p>
          <a:p>
            <a:pPr algn="ctr"/>
            <a:endParaRPr lang="en-GB" dirty="0">
              <a:solidFill>
                <a:srgbClr val="130E3C"/>
              </a:solidFill>
              <a:latin typeface="Arial Rounded MT Bold" panose="020F0704030504030204" pitchFamily="34" charset="0"/>
            </a:endParaRPr>
          </a:p>
        </p:txBody>
      </p:sp>
      <p:sp>
        <p:nvSpPr>
          <p:cNvPr id="13" name="Google Shape;84;p1">
            <a:extLst>
              <a:ext uri="{FF2B5EF4-FFF2-40B4-BE49-F238E27FC236}">
                <a16:creationId xmlns:a16="http://schemas.microsoft.com/office/drawing/2014/main" id="{02019640-3506-807E-63A5-45D69870655D}"/>
              </a:ext>
            </a:extLst>
          </p:cNvPr>
          <p:cNvSpPr/>
          <p:nvPr/>
        </p:nvSpPr>
        <p:spPr>
          <a:xfrm>
            <a:off x="153988" y="1558315"/>
            <a:ext cx="6489184" cy="8044231"/>
          </a:xfrm>
          <a:prstGeom prst="roundRect">
            <a:avLst>
              <a:gd name="adj" fmla="val 466"/>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50" marR="175253" algn="ctr">
              <a:lnSpc>
                <a:spcPct val="104000"/>
              </a:lnSpc>
              <a:spcAft>
                <a:spcPts val="25"/>
              </a:spcAft>
              <a:buSzPts val="1200"/>
            </a:pPr>
            <a:endParaRPr lang="en-GB" dirty="0">
              <a:solidFill>
                <a:srgbClr val="130E3C"/>
              </a:solidFill>
              <a:latin typeface="Arial Rounded MT Bold" panose="020F0704030504030204" pitchFamily="34" charset="0"/>
              <a:ea typeface="Arial Rounded"/>
              <a:cs typeface="Arial Rounded"/>
              <a:sym typeface="Arial Rounded"/>
            </a:endParaRPr>
          </a:p>
        </p:txBody>
      </p:sp>
      <p:sp>
        <p:nvSpPr>
          <p:cNvPr id="16" name="Google Shape;89;p1">
            <a:extLst>
              <a:ext uri="{FF2B5EF4-FFF2-40B4-BE49-F238E27FC236}">
                <a16:creationId xmlns:a16="http://schemas.microsoft.com/office/drawing/2014/main" id="{6D0006E6-4608-0D01-414E-A58F9AA84D4F}"/>
              </a:ext>
            </a:extLst>
          </p:cNvPr>
          <p:cNvSpPr txBox="1"/>
          <p:nvPr/>
        </p:nvSpPr>
        <p:spPr>
          <a:xfrm>
            <a:off x="1633323" y="187703"/>
            <a:ext cx="56197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600" b="1" i="0" u="none" strike="noStrike" cap="none" dirty="0">
                <a:solidFill>
                  <a:srgbClr val="130E3C"/>
                </a:solidFill>
                <a:latin typeface="Arial Rounded"/>
                <a:ea typeface="Arial Rounded"/>
                <a:cs typeface="Arial Rounded"/>
                <a:sym typeface="Arial Rounded"/>
              </a:rPr>
              <a:t>VWE: Morgan Sindall Construction – </a:t>
            </a:r>
            <a:r>
              <a:rPr lang="en-GB" sz="1600" b="1" dirty="0">
                <a:solidFill>
                  <a:srgbClr val="130E3C"/>
                </a:solidFill>
                <a:latin typeface="Arial Rounded"/>
                <a:ea typeface="Arial Rounded"/>
                <a:cs typeface="Arial Rounded"/>
                <a:sym typeface="Arial Rounded"/>
              </a:rPr>
              <a:t>Project Day </a:t>
            </a:r>
            <a:r>
              <a:rPr lang="en-GB" sz="1600" b="1" i="0" u="none" strike="noStrike" cap="none" dirty="0">
                <a:solidFill>
                  <a:srgbClr val="130E3C"/>
                </a:solidFill>
                <a:latin typeface="Arial Rounded"/>
                <a:ea typeface="Arial Rounded"/>
                <a:cs typeface="Arial Rounded"/>
                <a:sym typeface="Arial Rounded"/>
              </a:rPr>
              <a:t> </a:t>
            </a:r>
          </a:p>
          <a:p>
            <a:pPr marL="0" marR="0" lvl="0" indent="0" algn="ctr" rtl="0">
              <a:lnSpc>
                <a:spcPct val="100000"/>
              </a:lnSpc>
              <a:spcBef>
                <a:spcPts val="0"/>
              </a:spcBef>
              <a:spcAft>
                <a:spcPts val="0"/>
              </a:spcAft>
              <a:buClr>
                <a:srgbClr val="000000"/>
              </a:buClr>
              <a:buSzPts val="2000"/>
              <a:buFont typeface="Arial"/>
              <a:buNone/>
            </a:pPr>
            <a:r>
              <a:rPr lang="en-GB" sz="1600" i="0" u="none" strike="noStrike" cap="none" dirty="0">
                <a:solidFill>
                  <a:srgbClr val="130E3C"/>
                </a:solidFill>
                <a:latin typeface="Arial Rounded MT Bold" panose="020F0704030504030204" pitchFamily="34" charset="0"/>
                <a:ea typeface="Arial Rounded"/>
                <a:cs typeface="Arial Rounded"/>
                <a:sym typeface="Arial Rounded"/>
              </a:rPr>
              <a:t>Handout 6 – Press release</a:t>
            </a:r>
            <a:endParaRPr sz="1050" i="0" u="none" strike="noStrike" cap="none" dirty="0">
              <a:solidFill>
                <a:srgbClr val="000000"/>
              </a:solidFill>
              <a:latin typeface="Arial Rounded MT Bold" panose="020F0704030504030204" pitchFamily="34" charset="0"/>
              <a:sym typeface="Arial"/>
            </a:endParaRPr>
          </a:p>
        </p:txBody>
      </p:sp>
      <p:pic>
        <p:nvPicPr>
          <p:cNvPr id="18" name="Picture 17">
            <a:extLst>
              <a:ext uri="{FF2B5EF4-FFF2-40B4-BE49-F238E27FC236}">
                <a16:creationId xmlns:a16="http://schemas.microsoft.com/office/drawing/2014/main" id="{B8C81FBF-DC0A-B69C-F283-9B305637B09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15832" y="7039910"/>
            <a:ext cx="2691847" cy="1794565"/>
          </a:xfrm>
          <a:prstGeom prst="rect">
            <a:avLst/>
          </a:prstGeom>
        </p:spPr>
      </p:pic>
      <p:pic>
        <p:nvPicPr>
          <p:cNvPr id="20" name="Picture 19">
            <a:extLst>
              <a:ext uri="{FF2B5EF4-FFF2-40B4-BE49-F238E27FC236}">
                <a16:creationId xmlns:a16="http://schemas.microsoft.com/office/drawing/2014/main" id="{AA6C7617-70D0-3F5A-7FDC-A4E69857EFD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15832" y="4270948"/>
            <a:ext cx="2415685" cy="1380392"/>
          </a:xfrm>
          <a:prstGeom prst="rect">
            <a:avLst/>
          </a:prstGeom>
        </p:spPr>
      </p:pic>
      <p:pic>
        <p:nvPicPr>
          <p:cNvPr id="22" name="Picture 21">
            <a:extLst>
              <a:ext uri="{FF2B5EF4-FFF2-40B4-BE49-F238E27FC236}">
                <a16:creationId xmlns:a16="http://schemas.microsoft.com/office/drawing/2014/main" id="{FE3838AC-4D4F-B93E-FC0E-E0420A748318}"/>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551148" y="6756664"/>
            <a:ext cx="2409584" cy="1969400"/>
          </a:xfrm>
          <a:prstGeom prst="rect">
            <a:avLst/>
          </a:prstGeom>
        </p:spPr>
      </p:pic>
      <p:pic>
        <p:nvPicPr>
          <p:cNvPr id="24" name="Picture 23">
            <a:extLst>
              <a:ext uri="{FF2B5EF4-FFF2-40B4-BE49-F238E27FC236}">
                <a16:creationId xmlns:a16="http://schemas.microsoft.com/office/drawing/2014/main" id="{7A73C5D7-59B9-2673-2540-5BFCB36E944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9254" y="1756163"/>
            <a:ext cx="3457260" cy="1806283"/>
          </a:xfrm>
          <a:prstGeom prst="rect">
            <a:avLst/>
          </a:prstGeom>
        </p:spPr>
      </p:pic>
      <p:pic>
        <p:nvPicPr>
          <p:cNvPr id="28" name="Picture 27">
            <a:extLst>
              <a:ext uri="{FF2B5EF4-FFF2-40B4-BE49-F238E27FC236}">
                <a16:creationId xmlns:a16="http://schemas.microsoft.com/office/drawing/2014/main" id="{552CAF56-E7EE-DDF5-14DF-865E3064970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150518" y="1771217"/>
            <a:ext cx="2098649" cy="1791229"/>
          </a:xfrm>
          <a:prstGeom prst="rect">
            <a:avLst/>
          </a:prstGeom>
        </p:spPr>
      </p:pic>
      <p:sp>
        <p:nvSpPr>
          <p:cNvPr id="31" name="TextBox 30">
            <a:extLst>
              <a:ext uri="{FF2B5EF4-FFF2-40B4-BE49-F238E27FC236}">
                <a16:creationId xmlns:a16="http://schemas.microsoft.com/office/drawing/2014/main" id="{8E9ACDF0-9BE6-A269-433F-E968E7B47267}"/>
              </a:ext>
            </a:extLst>
          </p:cNvPr>
          <p:cNvSpPr txBox="1"/>
          <p:nvPr/>
        </p:nvSpPr>
        <p:spPr>
          <a:xfrm>
            <a:off x="3945551" y="5909762"/>
            <a:ext cx="1956245" cy="523220"/>
          </a:xfrm>
          <a:prstGeom prst="rect">
            <a:avLst/>
          </a:prstGeom>
          <a:noFill/>
          <a:ln>
            <a:noFill/>
          </a:ln>
        </p:spPr>
        <p:txBody>
          <a:bodyPr wrap="square" rtlCol="0">
            <a:spAutoFit/>
          </a:bodyPr>
          <a:lstStyle/>
          <a:p>
            <a:pPr algn="ctr"/>
            <a:r>
              <a:rPr lang="en-GB" dirty="0">
                <a:solidFill>
                  <a:srgbClr val="130E3C"/>
                </a:solidFill>
                <a:latin typeface="Arial Rounded MT Bold" panose="020F0704030504030204" pitchFamily="34" charset="0"/>
              </a:rPr>
              <a:t>Forest Stewardship Council logo </a:t>
            </a:r>
          </a:p>
        </p:txBody>
      </p:sp>
    </p:spTree>
    <p:extLst>
      <p:ext uri="{BB962C8B-B14F-4D97-AF65-F5344CB8AC3E}">
        <p14:creationId xmlns:p14="http://schemas.microsoft.com/office/powerpoint/2010/main" val="527316728"/>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267</Words>
  <Application>Microsoft Office PowerPoint</Application>
  <PresentationFormat>A4 Paper (210x297 mm)</PresentationFormat>
  <Paragraphs>37</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vt:lpstr>
      <vt:lpstr>Arial Rounded MT Bold</vt:lpstr>
      <vt:lpstr>Calibri</vt:lpstr>
      <vt:lpstr>Wingdings</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Clare Faulkner</dc:creator>
  <cp:lastModifiedBy>Clare Faulkner</cp:lastModifiedBy>
  <cp:revision>17</cp:revision>
  <dcterms:created xsi:type="dcterms:W3CDTF">2025-02-26T15:46:15Z</dcterms:created>
  <dcterms:modified xsi:type="dcterms:W3CDTF">2026-03-04T15:42:04Z</dcterms:modified>
</cp:coreProperties>
</file>