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63" r:id="rId3"/>
    <p:sldId id="264" r:id="rId4"/>
    <p:sldId id="262" r:id="rId5"/>
    <p:sldId id="257" r:id="rId6"/>
    <p:sldId id="265" r:id="rId7"/>
  </p:sldIdLst>
  <p:sldSz cx="6858000" cy="9906000" type="A4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" roundtripDataSignature="AMtx7mj2KcUZo7hfzotuErGnRfksbj2a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0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32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360613" y="1143000"/>
            <a:ext cx="21367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76A03E33-9F40-E7E7-F207-0BA55C81F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9A7BEC3B-4DB0-7C63-8143-B20774881D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E40C169E-3F28-55F8-1E62-B545017FDD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9249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4AC99F7F-1D49-9BFB-5999-D07A4570A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56301405-6123-B660-24B0-A3FB83BA81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6B22489B-FC6C-6A7C-D525-0E706AD8E1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16167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45751682-278C-1D81-7AC4-B884313E1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B2A53E7D-9BDC-629F-2BFD-961807C971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B4C624F5-6BC3-2246-3107-2E7365A5B1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2108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F521BE85-9F12-9142-CC5C-975F29DBD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9D82E20F-1A64-20EC-D879-4927321888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6D10EBD2-B634-24E6-8DC6-D23D568A8E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36431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9DDF4334-FEB6-E003-4A50-593512976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967A1497-7424-6DE7-C433-7BB904D163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3E0A3173-74E5-ACCF-D11F-C96B1B2007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99048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1449696" y="3985464"/>
            <a:ext cx="8394877" cy="147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-1550679" y="2549570"/>
            <a:ext cx="8394877" cy="435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3471863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72381" y="3618442"/>
            <a:ext cx="2901255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3471863" y="2428347"/>
            <a:ext cx="2915543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3471863" y="3618442"/>
            <a:ext cx="2915543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86367" y="2822135"/>
            <a:ext cx="6285266" cy="591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130560" y="1013605"/>
            <a:ext cx="6592892" cy="690597"/>
          </a:xfrm>
          <a:prstGeom prst="roundRect">
            <a:avLst>
              <a:gd name="adj" fmla="val 4891"/>
            </a:avLst>
          </a:prstGeom>
          <a:noFill/>
          <a:ln w="28575" cap="flat" cmpd="sng">
            <a:solidFill>
              <a:srgbClr val="130E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350" marR="175260" lvl="0" indent="0" algn="ctr" rtl="0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The generator below has been delivered. Look carefully at the pictures on the next four pages and complete the inspection form that follows. </a:t>
            </a:r>
            <a:endParaRPr i="0" u="none" strike="noStrike" cap="none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2946180" y="9605963"/>
            <a:ext cx="3800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Developing Experts Copyright 2026 All Rights Reserved</a:t>
            </a:r>
            <a:endParaRPr sz="1400" b="0" i="0" u="none" strike="noStrike" cap="none" dirty="0">
              <a:solidFill>
                <a:srgbClr val="130E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" descr="A black and grey logo with a blue lin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231" y="132704"/>
            <a:ext cx="1009934" cy="60090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1756153" y="187703"/>
            <a:ext cx="56197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VWE: Morgan Sindall Construction – Day 2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i="0" u="none" strike="noStrike" cap="none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Handout 1 – Generator task </a:t>
            </a:r>
            <a:endParaRPr sz="1050" i="0" u="none" strike="noStrike" cap="none" dirty="0">
              <a:solidFill>
                <a:srgbClr val="000000"/>
              </a:solidFill>
              <a:latin typeface="Arial Rounded MT Bold" panose="020F0704030504030204" pitchFamily="34" charset="0"/>
              <a:sym typeface="Arial"/>
            </a:endParaRPr>
          </a:p>
        </p:txBody>
      </p:sp>
      <p:cxnSp>
        <p:nvCxnSpPr>
          <p:cNvPr id="106" name="Google Shape;106;p1"/>
          <p:cNvCxnSpPr/>
          <p:nvPr/>
        </p:nvCxnSpPr>
        <p:spPr>
          <a:xfrm>
            <a:off x="130560" y="856254"/>
            <a:ext cx="6505575" cy="3417"/>
          </a:xfrm>
          <a:prstGeom prst="straightConnector1">
            <a:avLst/>
          </a:prstGeom>
          <a:noFill/>
          <a:ln w="28575" cap="flat" cmpd="sng">
            <a:solidFill>
              <a:srgbClr val="130E3C"/>
            </a:solidFill>
            <a:prstDash val="solid"/>
            <a:round/>
            <a:headEnd type="none" w="sm" len="sm"/>
            <a:tailEnd type="none" w="sm" len="sm"/>
          </a:ln>
          <a:effectLst>
            <a:outerShdw dist="20000" sx="1000" sy="1000" rotWithShape="0">
              <a:srgbClr val="000000"/>
            </a:outerShdw>
          </a:effectLst>
        </p:spPr>
      </p:cxnSp>
      <p:pic>
        <p:nvPicPr>
          <p:cNvPr id="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6DBC2581-C52B-78E7-F09A-4C2345FA835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5303"/>
            <a:ext cx="812799" cy="75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7CE3E9-B6CF-A8FB-8BAC-65436B6CA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93" y="2041432"/>
            <a:ext cx="6408013" cy="36045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71E6F8-BFC9-D496-7F6E-856F8FDC7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55" y="5870758"/>
            <a:ext cx="6407451" cy="3609145"/>
          </a:xfrm>
          <a:prstGeom prst="rect">
            <a:avLst/>
          </a:prstGeom>
        </p:spPr>
      </p:pic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79453342-831A-F5F1-338D-847D9B10A550}"/>
              </a:ext>
            </a:extLst>
          </p:cNvPr>
          <p:cNvSpPr/>
          <p:nvPr/>
        </p:nvSpPr>
        <p:spPr>
          <a:xfrm>
            <a:off x="136110" y="1816612"/>
            <a:ext cx="6596582" cy="7789351"/>
          </a:xfrm>
          <a:prstGeom prst="roundRect">
            <a:avLst>
              <a:gd name="adj" fmla="val 470"/>
            </a:avLst>
          </a:prstGeom>
          <a:noFill/>
          <a:ln w="28575" cap="flat" cmpd="sng">
            <a:solidFill>
              <a:srgbClr val="130E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350" marR="175260" lvl="0" indent="0" algn="ctr" rtl="0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  <a:buFont typeface="Arial"/>
              <a:buNone/>
            </a:pPr>
            <a:endParaRPr i="0" u="none" strike="noStrike" cap="none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000F8426-7B17-6BA6-88A7-81B37C53E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>
            <a:extLst>
              <a:ext uri="{FF2B5EF4-FFF2-40B4-BE49-F238E27FC236}">
                <a16:creationId xmlns:a16="http://schemas.microsoft.com/office/drawing/2014/main" id="{B9670937-81D3-E3F9-2FD5-150D316B64E8}"/>
              </a:ext>
            </a:extLst>
          </p:cNvPr>
          <p:cNvSpPr txBox="1"/>
          <p:nvPr/>
        </p:nvSpPr>
        <p:spPr>
          <a:xfrm>
            <a:off x="2946180" y="9605963"/>
            <a:ext cx="3800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Developing Experts Copyright 2026 All Rights Reserved</a:t>
            </a:r>
            <a:endParaRPr sz="1400" b="0" i="0" u="none" strike="noStrike" cap="none" dirty="0">
              <a:solidFill>
                <a:srgbClr val="130E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" descr="A black and grey logo with a blue line&#10;&#10;AI-generated content may be incorrect.">
            <a:extLst>
              <a:ext uri="{FF2B5EF4-FFF2-40B4-BE49-F238E27FC236}">
                <a16:creationId xmlns:a16="http://schemas.microsoft.com/office/drawing/2014/main" id="{332F1DA2-22A3-0088-EDA0-B3430CD315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231" y="132704"/>
            <a:ext cx="1009934" cy="60090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>
            <a:extLst>
              <a:ext uri="{FF2B5EF4-FFF2-40B4-BE49-F238E27FC236}">
                <a16:creationId xmlns:a16="http://schemas.microsoft.com/office/drawing/2014/main" id="{98460964-1FC5-7EBA-F2D7-C1B07E4FAB9A}"/>
              </a:ext>
            </a:extLst>
          </p:cNvPr>
          <p:cNvSpPr txBox="1"/>
          <p:nvPr/>
        </p:nvSpPr>
        <p:spPr>
          <a:xfrm>
            <a:off x="1756153" y="187703"/>
            <a:ext cx="56197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VWE: Morgan Sindall Construction – Day 2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i="0" u="none" strike="noStrike" cap="none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Handout 1 – Generator task </a:t>
            </a:r>
            <a:endParaRPr sz="1050" i="0" u="none" strike="noStrike" cap="none" dirty="0">
              <a:solidFill>
                <a:srgbClr val="000000"/>
              </a:solidFill>
              <a:latin typeface="Arial Rounded MT Bold" panose="020F0704030504030204" pitchFamily="34" charset="0"/>
              <a:sym typeface="Arial"/>
            </a:endParaRPr>
          </a:p>
        </p:txBody>
      </p:sp>
      <p:cxnSp>
        <p:nvCxnSpPr>
          <p:cNvPr id="106" name="Google Shape;106;p1">
            <a:extLst>
              <a:ext uri="{FF2B5EF4-FFF2-40B4-BE49-F238E27FC236}">
                <a16:creationId xmlns:a16="http://schemas.microsoft.com/office/drawing/2014/main" id="{916D69C4-8CBA-E139-1C75-A4CF63108A9D}"/>
              </a:ext>
            </a:extLst>
          </p:cNvPr>
          <p:cNvCxnSpPr/>
          <p:nvPr/>
        </p:nvCxnSpPr>
        <p:spPr>
          <a:xfrm>
            <a:off x="130560" y="856254"/>
            <a:ext cx="6505575" cy="3417"/>
          </a:xfrm>
          <a:prstGeom prst="straightConnector1">
            <a:avLst/>
          </a:prstGeom>
          <a:noFill/>
          <a:ln w="28575" cap="flat" cmpd="sng">
            <a:solidFill>
              <a:srgbClr val="130E3C"/>
            </a:solidFill>
            <a:prstDash val="solid"/>
            <a:round/>
            <a:headEnd type="none" w="sm" len="sm"/>
            <a:tailEnd type="none" w="sm" len="sm"/>
          </a:ln>
          <a:effectLst>
            <a:outerShdw dist="20000" sx="1000" sy="1000" rotWithShape="0">
              <a:srgbClr val="000000"/>
            </a:outerShdw>
          </a:effectLst>
        </p:spPr>
      </p:cxnSp>
      <p:pic>
        <p:nvPicPr>
          <p:cNvPr id="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CB4B1483-6BBD-4D67-3CB1-F93E2FACB7D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5303"/>
            <a:ext cx="812799" cy="75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0EB1BF-BBB6-B9B0-2BCD-D39C557C0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77" y="5445239"/>
            <a:ext cx="6408012" cy="3604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15E04C-E56D-1E25-A63A-06F0957077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75" y="1348492"/>
            <a:ext cx="6408014" cy="3604508"/>
          </a:xfrm>
          <a:prstGeom prst="rect">
            <a:avLst/>
          </a:prstGeom>
        </p:spPr>
      </p:pic>
      <p:sp>
        <p:nvSpPr>
          <p:cNvPr id="3" name="Google Shape;84;p1">
            <a:extLst>
              <a:ext uri="{FF2B5EF4-FFF2-40B4-BE49-F238E27FC236}">
                <a16:creationId xmlns:a16="http://schemas.microsoft.com/office/drawing/2014/main" id="{5833DF59-E9F3-8099-5D67-B9B02467842E}"/>
              </a:ext>
            </a:extLst>
          </p:cNvPr>
          <p:cNvSpPr/>
          <p:nvPr/>
        </p:nvSpPr>
        <p:spPr>
          <a:xfrm>
            <a:off x="174285" y="1076524"/>
            <a:ext cx="6572595" cy="8442206"/>
          </a:xfrm>
          <a:prstGeom prst="roundRect">
            <a:avLst>
              <a:gd name="adj" fmla="val 470"/>
            </a:avLst>
          </a:prstGeom>
          <a:noFill/>
          <a:ln w="28575" cap="flat" cmpd="sng">
            <a:solidFill>
              <a:srgbClr val="130E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350" marR="175260" lvl="0" indent="0" algn="ctr" rtl="0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  <a:buFont typeface="Arial"/>
              <a:buNone/>
            </a:pPr>
            <a:endParaRPr i="0" u="none" strike="noStrike" cap="none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946694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ACD934CC-522E-E2D0-8565-3E35E6927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>
            <a:extLst>
              <a:ext uri="{FF2B5EF4-FFF2-40B4-BE49-F238E27FC236}">
                <a16:creationId xmlns:a16="http://schemas.microsoft.com/office/drawing/2014/main" id="{45D6B09D-BC02-0081-4A22-D47403E43EFA}"/>
              </a:ext>
            </a:extLst>
          </p:cNvPr>
          <p:cNvSpPr txBox="1"/>
          <p:nvPr/>
        </p:nvSpPr>
        <p:spPr>
          <a:xfrm>
            <a:off x="2946180" y="9605963"/>
            <a:ext cx="3800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Developing Experts Copyright 2026 All Rights Reserved</a:t>
            </a:r>
            <a:endParaRPr sz="1400" b="0" i="0" u="none" strike="noStrike" cap="none" dirty="0">
              <a:solidFill>
                <a:srgbClr val="130E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" descr="A black and grey logo with a blue line&#10;&#10;AI-generated content may be incorrect.">
            <a:extLst>
              <a:ext uri="{FF2B5EF4-FFF2-40B4-BE49-F238E27FC236}">
                <a16:creationId xmlns:a16="http://schemas.microsoft.com/office/drawing/2014/main" id="{D590D3F0-2510-9A7C-3ABD-345083213B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231" y="132704"/>
            <a:ext cx="1009934" cy="60090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>
            <a:extLst>
              <a:ext uri="{FF2B5EF4-FFF2-40B4-BE49-F238E27FC236}">
                <a16:creationId xmlns:a16="http://schemas.microsoft.com/office/drawing/2014/main" id="{448CB5D5-CD26-3F94-0027-3425B90E588D}"/>
              </a:ext>
            </a:extLst>
          </p:cNvPr>
          <p:cNvSpPr txBox="1"/>
          <p:nvPr/>
        </p:nvSpPr>
        <p:spPr>
          <a:xfrm>
            <a:off x="1756153" y="187703"/>
            <a:ext cx="56197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VWE: Morgan Sindall Construction – Day 2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i="0" u="none" strike="noStrike" cap="none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Handout 1 – Generator task </a:t>
            </a:r>
            <a:endParaRPr sz="1050" i="0" u="none" strike="noStrike" cap="none" dirty="0">
              <a:solidFill>
                <a:srgbClr val="000000"/>
              </a:solidFill>
              <a:latin typeface="Arial Rounded MT Bold" panose="020F0704030504030204" pitchFamily="34" charset="0"/>
              <a:sym typeface="Arial"/>
            </a:endParaRPr>
          </a:p>
        </p:txBody>
      </p:sp>
      <p:cxnSp>
        <p:nvCxnSpPr>
          <p:cNvPr id="106" name="Google Shape;106;p1">
            <a:extLst>
              <a:ext uri="{FF2B5EF4-FFF2-40B4-BE49-F238E27FC236}">
                <a16:creationId xmlns:a16="http://schemas.microsoft.com/office/drawing/2014/main" id="{983F4B1A-1412-8410-074F-BA999AE62681}"/>
              </a:ext>
            </a:extLst>
          </p:cNvPr>
          <p:cNvCxnSpPr/>
          <p:nvPr/>
        </p:nvCxnSpPr>
        <p:spPr>
          <a:xfrm>
            <a:off x="130560" y="856254"/>
            <a:ext cx="6505575" cy="3417"/>
          </a:xfrm>
          <a:prstGeom prst="straightConnector1">
            <a:avLst/>
          </a:prstGeom>
          <a:noFill/>
          <a:ln w="28575" cap="flat" cmpd="sng">
            <a:solidFill>
              <a:srgbClr val="130E3C"/>
            </a:solidFill>
            <a:prstDash val="solid"/>
            <a:round/>
            <a:headEnd type="none" w="sm" len="sm"/>
            <a:tailEnd type="none" w="sm" len="sm"/>
          </a:ln>
          <a:effectLst>
            <a:outerShdw dist="20000" sx="1000" sy="1000" rotWithShape="0">
              <a:srgbClr val="000000"/>
            </a:outerShdw>
          </a:effectLst>
        </p:spPr>
      </p:cxnSp>
      <p:pic>
        <p:nvPicPr>
          <p:cNvPr id="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80338C55-1B13-F19B-8D0E-836CD208CD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5303"/>
            <a:ext cx="812799" cy="75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11D3E2-DE0D-B114-F9BA-983A91F67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94" y="1212445"/>
            <a:ext cx="6408012" cy="3604507"/>
          </a:xfrm>
          <a:prstGeom prst="rect">
            <a:avLst/>
          </a:prstGeom>
        </p:spPr>
      </p:pic>
      <p:pic>
        <p:nvPicPr>
          <p:cNvPr id="9" name="Picture 8" descr="A white machine with a red button&#10;&#10;AI-generated content may be incorrect.">
            <a:extLst>
              <a:ext uri="{FF2B5EF4-FFF2-40B4-BE49-F238E27FC236}">
                <a16:creationId xmlns:a16="http://schemas.microsoft.com/office/drawing/2014/main" id="{704EF2A3-3140-A2AA-ACA5-D4727B2F1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994" y="5169726"/>
            <a:ext cx="6408012" cy="3604507"/>
          </a:xfrm>
          <a:prstGeom prst="rect">
            <a:avLst/>
          </a:prstGeom>
        </p:spPr>
      </p:pic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164EA87E-C41B-B7D7-0552-0B67B56E2F71}"/>
              </a:ext>
            </a:extLst>
          </p:cNvPr>
          <p:cNvSpPr/>
          <p:nvPr/>
        </p:nvSpPr>
        <p:spPr>
          <a:xfrm>
            <a:off x="130560" y="1058324"/>
            <a:ext cx="6616320" cy="8421580"/>
          </a:xfrm>
          <a:prstGeom prst="roundRect">
            <a:avLst>
              <a:gd name="adj" fmla="val 470"/>
            </a:avLst>
          </a:prstGeom>
          <a:noFill/>
          <a:ln w="28575" cap="flat" cmpd="sng">
            <a:solidFill>
              <a:srgbClr val="130E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350" marR="175260" lvl="0" indent="0" algn="ctr" rtl="0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  <a:buFont typeface="Arial"/>
              <a:buNone/>
            </a:pPr>
            <a:endParaRPr i="0" u="none" strike="noStrike" cap="none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4241739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468EBAFA-5E27-DE22-6B0E-875798E08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>
            <a:extLst>
              <a:ext uri="{FF2B5EF4-FFF2-40B4-BE49-F238E27FC236}">
                <a16:creationId xmlns:a16="http://schemas.microsoft.com/office/drawing/2014/main" id="{3E25BDFC-294D-0111-1FD6-3CE1D9F16789}"/>
              </a:ext>
            </a:extLst>
          </p:cNvPr>
          <p:cNvSpPr txBox="1"/>
          <p:nvPr/>
        </p:nvSpPr>
        <p:spPr>
          <a:xfrm>
            <a:off x="2946180" y="9605963"/>
            <a:ext cx="3800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Developing Experts Copyright 2026 All Rights Reserved</a:t>
            </a:r>
            <a:endParaRPr sz="1400" b="0" i="0" u="none" strike="noStrike" cap="none" dirty="0">
              <a:solidFill>
                <a:srgbClr val="130E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" descr="A black and grey logo with a blue line&#10;&#10;AI-generated content may be incorrect.">
            <a:extLst>
              <a:ext uri="{FF2B5EF4-FFF2-40B4-BE49-F238E27FC236}">
                <a16:creationId xmlns:a16="http://schemas.microsoft.com/office/drawing/2014/main" id="{8426B75D-4E81-731C-28C6-0C0C50BFEA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231" y="132704"/>
            <a:ext cx="1009934" cy="60090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>
            <a:extLst>
              <a:ext uri="{FF2B5EF4-FFF2-40B4-BE49-F238E27FC236}">
                <a16:creationId xmlns:a16="http://schemas.microsoft.com/office/drawing/2014/main" id="{3052C890-C0C0-8D43-C757-3CD81417F48A}"/>
              </a:ext>
            </a:extLst>
          </p:cNvPr>
          <p:cNvSpPr txBox="1"/>
          <p:nvPr/>
        </p:nvSpPr>
        <p:spPr>
          <a:xfrm>
            <a:off x="1756153" y="187703"/>
            <a:ext cx="56197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VWE: Morgan Sindall Construction – Day 2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i="0" u="none" strike="noStrike" cap="none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Handout 1 – Generator task </a:t>
            </a:r>
            <a:endParaRPr sz="1050" i="0" u="none" strike="noStrike" cap="none" dirty="0">
              <a:solidFill>
                <a:srgbClr val="000000"/>
              </a:solidFill>
              <a:latin typeface="Arial Rounded MT Bold" panose="020F0704030504030204" pitchFamily="34" charset="0"/>
              <a:sym typeface="Arial"/>
            </a:endParaRPr>
          </a:p>
        </p:txBody>
      </p:sp>
      <p:cxnSp>
        <p:nvCxnSpPr>
          <p:cNvPr id="106" name="Google Shape;106;p1">
            <a:extLst>
              <a:ext uri="{FF2B5EF4-FFF2-40B4-BE49-F238E27FC236}">
                <a16:creationId xmlns:a16="http://schemas.microsoft.com/office/drawing/2014/main" id="{F58A58F4-D914-5547-BFF4-C3B73C0775F4}"/>
              </a:ext>
            </a:extLst>
          </p:cNvPr>
          <p:cNvCxnSpPr/>
          <p:nvPr/>
        </p:nvCxnSpPr>
        <p:spPr>
          <a:xfrm>
            <a:off x="130560" y="856254"/>
            <a:ext cx="6505575" cy="3417"/>
          </a:xfrm>
          <a:prstGeom prst="straightConnector1">
            <a:avLst/>
          </a:prstGeom>
          <a:noFill/>
          <a:ln w="28575" cap="flat" cmpd="sng">
            <a:solidFill>
              <a:srgbClr val="130E3C"/>
            </a:solidFill>
            <a:prstDash val="solid"/>
            <a:round/>
            <a:headEnd type="none" w="sm" len="sm"/>
            <a:tailEnd type="none" w="sm" len="sm"/>
          </a:ln>
          <a:effectLst>
            <a:outerShdw dist="20000" sx="1000" sy="1000" rotWithShape="0">
              <a:srgbClr val="000000"/>
            </a:outerShdw>
          </a:effectLst>
        </p:spPr>
      </p:cxnSp>
      <p:pic>
        <p:nvPicPr>
          <p:cNvPr id="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09C03D62-4C95-2B28-B884-1ABDC6968A3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5303"/>
            <a:ext cx="812799" cy="75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blue label with black text&#10;&#10;AI-generated content may be incorrect.">
            <a:extLst>
              <a:ext uri="{FF2B5EF4-FFF2-40B4-BE49-F238E27FC236}">
                <a16:creationId xmlns:a16="http://schemas.microsoft.com/office/drawing/2014/main" id="{16E4E6E1-FE49-1121-9235-9EAB28E69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93" y="1263804"/>
            <a:ext cx="6408014" cy="3604508"/>
          </a:xfrm>
          <a:prstGeom prst="rect">
            <a:avLst/>
          </a:prstGeom>
        </p:spPr>
      </p:pic>
      <p:pic>
        <p:nvPicPr>
          <p:cNvPr id="7" name="Picture 6" descr="A label on a blue surface&#10;&#10;AI-generated content may be incorrect.">
            <a:extLst>
              <a:ext uri="{FF2B5EF4-FFF2-40B4-BE49-F238E27FC236}">
                <a16:creationId xmlns:a16="http://schemas.microsoft.com/office/drawing/2014/main" id="{A3E28FC8-670D-5349-AAF1-357CFAFB2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993" y="5434883"/>
            <a:ext cx="6408014" cy="3604508"/>
          </a:xfrm>
          <a:prstGeom prst="rect">
            <a:avLst/>
          </a:prstGeom>
        </p:spPr>
      </p:pic>
      <p:sp>
        <p:nvSpPr>
          <p:cNvPr id="3" name="Google Shape;84;p1">
            <a:extLst>
              <a:ext uri="{FF2B5EF4-FFF2-40B4-BE49-F238E27FC236}">
                <a16:creationId xmlns:a16="http://schemas.microsoft.com/office/drawing/2014/main" id="{DBDC9C50-9BDB-FC80-7900-1C5F233AF623}"/>
              </a:ext>
            </a:extLst>
          </p:cNvPr>
          <p:cNvSpPr/>
          <p:nvPr/>
        </p:nvSpPr>
        <p:spPr>
          <a:xfrm>
            <a:off x="130560" y="1058324"/>
            <a:ext cx="6616320" cy="8418163"/>
          </a:xfrm>
          <a:prstGeom prst="roundRect">
            <a:avLst>
              <a:gd name="adj" fmla="val 470"/>
            </a:avLst>
          </a:prstGeom>
          <a:noFill/>
          <a:ln w="28575" cap="flat" cmpd="sng">
            <a:solidFill>
              <a:srgbClr val="130E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350" marR="175260" lvl="0" indent="0" algn="ctr" rtl="0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  <a:buFont typeface="Arial"/>
              <a:buNone/>
            </a:pPr>
            <a:endParaRPr i="0" u="none" strike="noStrike" cap="none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85880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5B35C69D-A26F-C4C4-33BE-B2262859E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>
            <a:extLst>
              <a:ext uri="{FF2B5EF4-FFF2-40B4-BE49-F238E27FC236}">
                <a16:creationId xmlns:a16="http://schemas.microsoft.com/office/drawing/2014/main" id="{56B362FB-4754-B731-ADEB-EAC754FAD986}"/>
              </a:ext>
            </a:extLst>
          </p:cNvPr>
          <p:cNvSpPr/>
          <p:nvPr/>
        </p:nvSpPr>
        <p:spPr>
          <a:xfrm>
            <a:off x="153988" y="982312"/>
            <a:ext cx="6482147" cy="8497591"/>
          </a:xfrm>
          <a:prstGeom prst="roundRect">
            <a:avLst>
              <a:gd name="adj" fmla="val 810"/>
            </a:avLst>
          </a:prstGeom>
          <a:noFill/>
          <a:ln w="28575" cap="flat" cmpd="sng">
            <a:solidFill>
              <a:srgbClr val="130E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3CCCC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7" name="Google Shape;87;p1">
            <a:extLst>
              <a:ext uri="{FF2B5EF4-FFF2-40B4-BE49-F238E27FC236}">
                <a16:creationId xmlns:a16="http://schemas.microsoft.com/office/drawing/2014/main" id="{2E059A9A-31D3-FD0C-DEB0-229205E59EB8}"/>
              </a:ext>
            </a:extLst>
          </p:cNvPr>
          <p:cNvSpPr txBox="1"/>
          <p:nvPr/>
        </p:nvSpPr>
        <p:spPr>
          <a:xfrm>
            <a:off x="2946180" y="9605963"/>
            <a:ext cx="3800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Developing Experts Copyright 2026 All Rights Reserved</a:t>
            </a:r>
            <a:endParaRPr sz="1400" b="0" i="0" u="none" strike="noStrike" cap="none" dirty="0">
              <a:solidFill>
                <a:srgbClr val="130E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" descr="A black and grey logo with a blue line&#10;&#10;AI-generated content may be incorrect.">
            <a:extLst>
              <a:ext uri="{FF2B5EF4-FFF2-40B4-BE49-F238E27FC236}">
                <a16:creationId xmlns:a16="http://schemas.microsoft.com/office/drawing/2014/main" id="{AB67CD61-FB56-F6A7-4A37-6D56B611624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231" y="132704"/>
            <a:ext cx="1009934" cy="60090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>
            <a:extLst>
              <a:ext uri="{FF2B5EF4-FFF2-40B4-BE49-F238E27FC236}">
                <a16:creationId xmlns:a16="http://schemas.microsoft.com/office/drawing/2014/main" id="{7DB86494-98A2-4C74-5A81-EBC3FA606BCD}"/>
              </a:ext>
            </a:extLst>
          </p:cNvPr>
          <p:cNvSpPr txBox="1"/>
          <p:nvPr/>
        </p:nvSpPr>
        <p:spPr>
          <a:xfrm>
            <a:off x="1756153" y="187703"/>
            <a:ext cx="56197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VWE: Morgan Sindall Construction – Day 2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i="0" u="none" strike="noStrike" cap="none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Handout 1 – Generator task </a:t>
            </a:r>
            <a:endParaRPr sz="1050" i="0" u="none" strike="noStrike" cap="none" dirty="0">
              <a:solidFill>
                <a:srgbClr val="000000"/>
              </a:solidFill>
              <a:latin typeface="Arial Rounded MT Bold" panose="020F0704030504030204" pitchFamily="34" charset="0"/>
              <a:sym typeface="Arial"/>
            </a:endParaRPr>
          </a:p>
        </p:txBody>
      </p:sp>
      <p:sp>
        <p:nvSpPr>
          <p:cNvPr id="91" name="Google Shape;91;p1">
            <a:extLst>
              <a:ext uri="{FF2B5EF4-FFF2-40B4-BE49-F238E27FC236}">
                <a16:creationId xmlns:a16="http://schemas.microsoft.com/office/drawing/2014/main" id="{7CD77A13-FCC6-9290-DA5E-B78AFC36FDED}"/>
              </a:ext>
            </a:extLst>
          </p:cNvPr>
          <p:cNvSpPr txBox="1"/>
          <p:nvPr/>
        </p:nvSpPr>
        <p:spPr>
          <a:xfrm>
            <a:off x="130560" y="982313"/>
            <a:ext cx="6458719" cy="375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i="0" u="sng" strike="noStrike" cap="none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Delivery inspection </a:t>
            </a:r>
            <a:r>
              <a:rPr lang="en-GB" u="sng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f</a:t>
            </a:r>
            <a:r>
              <a:rPr lang="en-GB" sz="1400" i="0" u="sng" strike="noStrike" cap="none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orm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u="sng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Site information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Project name: ______________________________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Site Address: ______________________________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Date of delivery: __________________________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Time of delivery: __________________________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u="sng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Generator details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Generator make: __________________________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Serial number: ____________________________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Engine number: ___________________________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Mass: _____________________________________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Dimensions: _______________________________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Rated voltage: ____________________________</a:t>
            </a: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106" name="Google Shape;106;p1">
            <a:extLst>
              <a:ext uri="{FF2B5EF4-FFF2-40B4-BE49-F238E27FC236}">
                <a16:creationId xmlns:a16="http://schemas.microsoft.com/office/drawing/2014/main" id="{2BDCE74E-D60D-DCC2-FC7B-C0726D2DEE01}"/>
              </a:ext>
            </a:extLst>
          </p:cNvPr>
          <p:cNvCxnSpPr/>
          <p:nvPr/>
        </p:nvCxnSpPr>
        <p:spPr>
          <a:xfrm>
            <a:off x="130560" y="856254"/>
            <a:ext cx="6505575" cy="3417"/>
          </a:xfrm>
          <a:prstGeom prst="straightConnector1">
            <a:avLst/>
          </a:prstGeom>
          <a:noFill/>
          <a:ln w="28575" cap="flat" cmpd="sng">
            <a:solidFill>
              <a:srgbClr val="130E3C"/>
            </a:solidFill>
            <a:prstDash val="solid"/>
            <a:round/>
            <a:headEnd type="none" w="sm" len="sm"/>
            <a:tailEnd type="none" w="sm" len="sm"/>
          </a:ln>
          <a:effectLst>
            <a:outerShdw dist="20000" sx="1000" sy="1000" rotWithShape="0">
              <a:srgbClr val="000000"/>
            </a:outerShdw>
          </a:effectLst>
        </p:spPr>
      </p:cxnSp>
      <p:pic>
        <p:nvPicPr>
          <p:cNvPr id="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BCAE12AE-B9F9-45E3-E3FD-CBCDD7E3799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5303"/>
            <a:ext cx="812799" cy="75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B148F3-2B25-4B0E-73B8-323951D765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105344"/>
              </p:ext>
            </p:extLst>
          </p:nvPr>
        </p:nvGraphicFramePr>
        <p:xfrm>
          <a:off x="280231" y="5049314"/>
          <a:ext cx="6159376" cy="417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3979">
                  <a:extLst>
                    <a:ext uri="{9D8B030D-6E8A-4147-A177-3AD203B41FA5}">
                      <a16:colId xmlns:a16="http://schemas.microsoft.com/office/drawing/2014/main" val="1295477872"/>
                    </a:ext>
                  </a:extLst>
                </a:gridCol>
                <a:gridCol w="559558">
                  <a:extLst>
                    <a:ext uri="{9D8B030D-6E8A-4147-A177-3AD203B41FA5}">
                      <a16:colId xmlns:a16="http://schemas.microsoft.com/office/drawing/2014/main" val="2881726210"/>
                    </a:ext>
                  </a:extLst>
                </a:gridCol>
                <a:gridCol w="657229">
                  <a:extLst>
                    <a:ext uri="{9D8B030D-6E8A-4147-A177-3AD203B41FA5}">
                      <a16:colId xmlns:a16="http://schemas.microsoft.com/office/drawing/2014/main" val="809188110"/>
                    </a:ext>
                  </a:extLst>
                </a:gridCol>
                <a:gridCol w="3068610">
                  <a:extLst>
                    <a:ext uri="{9D8B030D-6E8A-4147-A177-3AD203B41FA5}">
                      <a16:colId xmlns:a16="http://schemas.microsoft.com/office/drawing/2014/main" val="655094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Check item:</a:t>
                      </a:r>
                    </a:p>
                  </a:txBody>
                  <a:tcPr>
                    <a:lnR w="12700" cap="flat" cmpd="sng" algn="ctr">
                      <a:solidFill>
                        <a:srgbClr val="130E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OK </a:t>
                      </a:r>
                      <a:r>
                        <a:rPr lang="en-GB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30E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Not OK </a:t>
                      </a:r>
                      <a:r>
                        <a:rPr lang="en-GB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794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No visible damage or scratches to paintwork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158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No oil, fuel or coolant leaks </a:t>
                      </a:r>
                    </a:p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038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Warning labels and signage present </a:t>
                      </a:r>
                    </a:p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233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Control panel undamaged</a:t>
                      </a:r>
                    </a:p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574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Cables secured safely </a:t>
                      </a:r>
                    </a:p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30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2267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1E5895C8-3212-1D04-C064-EF9AD8417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>
            <a:extLst>
              <a:ext uri="{FF2B5EF4-FFF2-40B4-BE49-F238E27FC236}">
                <a16:creationId xmlns:a16="http://schemas.microsoft.com/office/drawing/2014/main" id="{05E37506-F1B9-9672-A4B6-CF50538B16F9}"/>
              </a:ext>
            </a:extLst>
          </p:cNvPr>
          <p:cNvSpPr/>
          <p:nvPr/>
        </p:nvSpPr>
        <p:spPr>
          <a:xfrm>
            <a:off x="153988" y="982313"/>
            <a:ext cx="6482147" cy="8275354"/>
          </a:xfrm>
          <a:prstGeom prst="roundRect">
            <a:avLst>
              <a:gd name="adj" fmla="val 810"/>
            </a:avLst>
          </a:prstGeom>
          <a:noFill/>
          <a:ln w="28575" cap="flat" cmpd="sng">
            <a:solidFill>
              <a:srgbClr val="130E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3CCCC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7" name="Google Shape;87;p1">
            <a:extLst>
              <a:ext uri="{FF2B5EF4-FFF2-40B4-BE49-F238E27FC236}">
                <a16:creationId xmlns:a16="http://schemas.microsoft.com/office/drawing/2014/main" id="{5ADE078D-FF07-9FBF-785D-4A88CE72FF78}"/>
              </a:ext>
            </a:extLst>
          </p:cNvPr>
          <p:cNvSpPr txBox="1"/>
          <p:nvPr/>
        </p:nvSpPr>
        <p:spPr>
          <a:xfrm>
            <a:off x="2946180" y="9605963"/>
            <a:ext cx="3800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Developing Experts Copyright 2026 All Rights Reserved</a:t>
            </a:r>
            <a:endParaRPr sz="1400" b="0" i="0" u="none" strike="noStrike" cap="none" dirty="0">
              <a:solidFill>
                <a:srgbClr val="130E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" descr="A black and grey logo with a blue line&#10;&#10;AI-generated content may be incorrect.">
            <a:extLst>
              <a:ext uri="{FF2B5EF4-FFF2-40B4-BE49-F238E27FC236}">
                <a16:creationId xmlns:a16="http://schemas.microsoft.com/office/drawing/2014/main" id="{B2BB67B1-A10C-9C70-26FB-354CE0E6CEE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231" y="132704"/>
            <a:ext cx="1009934" cy="60090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>
            <a:extLst>
              <a:ext uri="{FF2B5EF4-FFF2-40B4-BE49-F238E27FC236}">
                <a16:creationId xmlns:a16="http://schemas.microsoft.com/office/drawing/2014/main" id="{8127304D-D8D3-5D2F-89D8-B8522786590A}"/>
              </a:ext>
            </a:extLst>
          </p:cNvPr>
          <p:cNvSpPr txBox="1"/>
          <p:nvPr/>
        </p:nvSpPr>
        <p:spPr>
          <a:xfrm>
            <a:off x="1756153" y="187703"/>
            <a:ext cx="56197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130E3C"/>
                </a:solidFill>
                <a:latin typeface="Arial Rounded"/>
                <a:ea typeface="Arial Rounded"/>
                <a:cs typeface="Arial Rounded"/>
                <a:sym typeface="Arial Rounded"/>
              </a:rPr>
              <a:t>VWE: Morgan Sindall Construction – Day 2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i="0" u="none" strike="noStrike" cap="none" dirty="0">
                <a:solidFill>
                  <a:srgbClr val="130E3C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Handout 1 – Generator task </a:t>
            </a:r>
            <a:endParaRPr sz="1050" i="0" u="none" strike="noStrike" cap="none" dirty="0">
              <a:solidFill>
                <a:srgbClr val="000000"/>
              </a:solidFill>
              <a:latin typeface="Arial Rounded MT Bold" panose="020F0704030504030204" pitchFamily="34" charset="0"/>
              <a:sym typeface="Arial"/>
            </a:endParaRPr>
          </a:p>
        </p:txBody>
      </p:sp>
      <p:sp>
        <p:nvSpPr>
          <p:cNvPr id="91" name="Google Shape;91;p1">
            <a:extLst>
              <a:ext uri="{FF2B5EF4-FFF2-40B4-BE49-F238E27FC236}">
                <a16:creationId xmlns:a16="http://schemas.microsoft.com/office/drawing/2014/main" id="{87091A25-8A8A-782E-B356-106E341857A1}"/>
              </a:ext>
            </a:extLst>
          </p:cNvPr>
          <p:cNvSpPr txBox="1"/>
          <p:nvPr/>
        </p:nvSpPr>
        <p:spPr>
          <a:xfrm>
            <a:off x="130560" y="982313"/>
            <a:ext cx="6458719" cy="8494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>
              <a:buNone/>
            </a:pPr>
            <a:r>
              <a:rPr lang="en-GB" u="sng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Damage or issues noted on delivery</a:t>
            </a:r>
          </a:p>
          <a:p>
            <a:pPr>
              <a:buNone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</a:rPr>
              <a:t>(Include photos if possible)</a:t>
            </a:r>
          </a:p>
          <a:p>
            <a:pPr>
              <a:buNone/>
            </a:pPr>
            <a:b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</a:rPr>
            </a:br>
            <a:b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</a:rPr>
            </a:br>
            <a:b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</a:rPr>
            </a:b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r>
              <a:rPr lang="en-GB" u="sng" dirty="0">
                <a:solidFill>
                  <a:srgbClr val="130E3C"/>
                </a:solidFill>
                <a:latin typeface="Arial Rounded MT Bold" panose="020F0704030504030204" pitchFamily="34" charset="0"/>
              </a:rPr>
              <a:t>Any further comments </a:t>
            </a:r>
          </a:p>
          <a:p>
            <a:pPr>
              <a:buNone/>
            </a:pP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r>
              <a:rPr lang="en-GB" u="sng" dirty="0">
                <a:solidFill>
                  <a:srgbClr val="130E3C"/>
                </a:solidFill>
                <a:latin typeface="Arial Rounded MT Bold" panose="020F0704030504030204" pitchFamily="34" charset="0"/>
              </a:rPr>
              <a:t>Acceptance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</a:rPr>
              <a:t> Accepted on site: ☐ Yes ☐ 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</a:rPr>
              <a:t> </a:t>
            </a:r>
            <a:r>
              <a:rPr lang="en-GB">
                <a:solidFill>
                  <a:srgbClr val="130E3C"/>
                </a:solidFill>
                <a:latin typeface="Arial Rounded MT Bold" panose="020F0704030504030204" pitchFamily="34" charset="0"/>
              </a:rPr>
              <a:t>Accepted with </a:t>
            </a: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</a:rPr>
              <a:t>comments: ☐ Yes ☐ No</a:t>
            </a:r>
          </a:p>
          <a:p>
            <a:b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</a:rPr>
            </a:br>
            <a:endParaRPr lang="en-GB" dirty="0">
              <a:solidFill>
                <a:srgbClr val="130E3C"/>
              </a:solidFill>
              <a:latin typeface="Arial Rounded MT Bold" panose="020F0704030504030204" pitchFamily="34" charset="0"/>
            </a:endParaRPr>
          </a:p>
          <a:p>
            <a:pPr>
              <a:buNone/>
            </a:pPr>
            <a:r>
              <a:rPr lang="en-GB" u="sng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Signatures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</a:rPr>
              <a:t>Inspected by (name): _______________________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</a:rPr>
              <a:t>Position: _________________________________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Signature: ________________________________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Date: ____________________________________</a:t>
            </a: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u="sng" dirty="0">
              <a:solidFill>
                <a:srgbClr val="130E3C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106" name="Google Shape;106;p1">
            <a:extLst>
              <a:ext uri="{FF2B5EF4-FFF2-40B4-BE49-F238E27FC236}">
                <a16:creationId xmlns:a16="http://schemas.microsoft.com/office/drawing/2014/main" id="{A1B65B98-B3AD-F03D-52AD-C4BDFDEA5136}"/>
              </a:ext>
            </a:extLst>
          </p:cNvPr>
          <p:cNvCxnSpPr/>
          <p:nvPr/>
        </p:nvCxnSpPr>
        <p:spPr>
          <a:xfrm>
            <a:off x="130560" y="856254"/>
            <a:ext cx="6505575" cy="3417"/>
          </a:xfrm>
          <a:prstGeom prst="straightConnector1">
            <a:avLst/>
          </a:prstGeom>
          <a:noFill/>
          <a:ln w="28575" cap="flat" cmpd="sng">
            <a:solidFill>
              <a:srgbClr val="130E3C"/>
            </a:solidFill>
            <a:prstDash val="solid"/>
            <a:round/>
            <a:headEnd type="none" w="sm" len="sm"/>
            <a:tailEnd type="none" w="sm" len="sm"/>
          </a:ln>
          <a:effectLst>
            <a:outerShdw dist="20000" sx="1000" sy="1000" rotWithShape="0">
              <a:srgbClr val="000000"/>
            </a:outerShdw>
          </a:effectLst>
        </p:spPr>
      </p:cxnSp>
      <p:pic>
        <p:nvPicPr>
          <p:cNvPr id="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3BCC2B60-365C-4714-E819-1192A3F04D9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5303"/>
            <a:ext cx="812799" cy="75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8C95923-90B7-973B-9B03-529605234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110859"/>
              </p:ext>
            </p:extLst>
          </p:nvPr>
        </p:nvGraphicFramePr>
        <p:xfrm>
          <a:off x="315373" y="1163737"/>
          <a:ext cx="6159376" cy="2712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3979">
                  <a:extLst>
                    <a:ext uri="{9D8B030D-6E8A-4147-A177-3AD203B41FA5}">
                      <a16:colId xmlns:a16="http://schemas.microsoft.com/office/drawing/2014/main" val="1295477872"/>
                    </a:ext>
                  </a:extLst>
                </a:gridCol>
                <a:gridCol w="559558">
                  <a:extLst>
                    <a:ext uri="{9D8B030D-6E8A-4147-A177-3AD203B41FA5}">
                      <a16:colId xmlns:a16="http://schemas.microsoft.com/office/drawing/2014/main" val="2881726210"/>
                    </a:ext>
                  </a:extLst>
                </a:gridCol>
                <a:gridCol w="647449">
                  <a:extLst>
                    <a:ext uri="{9D8B030D-6E8A-4147-A177-3AD203B41FA5}">
                      <a16:colId xmlns:a16="http://schemas.microsoft.com/office/drawing/2014/main" val="809188110"/>
                    </a:ext>
                  </a:extLst>
                </a:gridCol>
                <a:gridCol w="3078390">
                  <a:extLst>
                    <a:ext uri="{9D8B030D-6E8A-4147-A177-3AD203B41FA5}">
                      <a16:colId xmlns:a16="http://schemas.microsoft.com/office/drawing/2014/main" val="655094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Check item:</a:t>
                      </a:r>
                    </a:p>
                  </a:txBody>
                  <a:tcPr>
                    <a:lnR w="12700" cap="flat" cmpd="sng" algn="ctr">
                      <a:solidFill>
                        <a:srgbClr val="130E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OK </a:t>
                      </a:r>
                      <a:r>
                        <a:rPr lang="en-GB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  <a:endParaRPr lang="en-GB" b="0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30E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Not OK </a:t>
                      </a:r>
                      <a:r>
                        <a:rPr lang="en-GB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✓</a:t>
                      </a:r>
                      <a:r>
                        <a:rPr lang="en-GB" b="0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794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Exhaust system secured </a:t>
                      </a:r>
                    </a:p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158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No visible damage to panels or casing</a:t>
                      </a:r>
                    </a:p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038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130E3C"/>
                          </a:solidFill>
                          <a:latin typeface="Arial Rounded MT Bold" panose="020F0704030504030204" pitchFamily="34" charset="0"/>
                        </a:rPr>
                        <a:t>Emergency stop button fitted and accessible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130E3C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233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363070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306</Words>
  <Application>Microsoft Office PowerPoint</Application>
  <PresentationFormat>A4 Paper (210x297 mm)</PresentationFormat>
  <Paragraphs>86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 Rounded</vt:lpstr>
      <vt:lpstr>Arial Rounded MT Bold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Clare Faulkner</dc:creator>
  <cp:lastModifiedBy>Clare Faulkner</cp:lastModifiedBy>
  <cp:revision>15</cp:revision>
  <dcterms:created xsi:type="dcterms:W3CDTF">2025-02-26T15:46:15Z</dcterms:created>
  <dcterms:modified xsi:type="dcterms:W3CDTF">2026-02-04T09:19:30Z</dcterms:modified>
</cp:coreProperties>
</file>