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61" r:id="rId2"/>
    <p:sldId id="264" r:id="rId3"/>
    <p:sldId id="262" r:id="rId4"/>
    <p:sldId id="263" r:id="rId5"/>
    <p:sldId id="266" r:id="rId6"/>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j2KcUZo7hfzotuErGnRfksbj2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07C0182C-F29D-C74B-F5E7-C92C5F138A2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681F651-E8E6-27C7-90DB-D183B6553E8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243E2B0A-A99C-CE38-6DD5-7B49D1D56BCB}"/>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211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C3B4FA55-CF63-FA25-9E23-A2E477C39BE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4716C895-2A22-0FA2-9B22-5F7AD1D2188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469E4CFB-E9BA-70F5-65B8-108D206E5798}"/>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616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E941EE11-F6E4-8BA4-4628-05202056C047}"/>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851224C7-C110-661E-0801-EA5685CEFA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4BE3290C-CF42-DEDE-995D-5E7674CD0293}"/>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650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C4F9ED33-0B02-686D-4D6D-9DE2B862117D}"/>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E17640B-9DDB-FB9D-7408-479C395373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D20E42B4-ACA5-CDDC-1A59-B477A53FA444}"/>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650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645C7FAF-70B0-6214-0AB1-04D352E89E98}"/>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1DFF5C65-11A4-9003-AE36-6FF3DEECEF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ACAE6AE5-27F4-C26C-1617-63A661B15748}"/>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955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 name="Google Shape;20;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 name="Google Shape;78;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 name="Google Shape;79;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5" name="Google Shape;25;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 name="Google Shape;31;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2" name="Google Shape;32;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 name="Google Shape;38;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 name="Google Shape;39;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 name="Google Shape;47;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 name="Google Shape;48;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2" name="Google Shape;52;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 name="Google Shape;53;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 name="Google Shape;59;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 name="Google Shape;60;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2915543" y="1426283"/>
            <a:ext cx="3471863" cy="7039681"/>
          </a:xfrm>
          <a:prstGeom prst="rect">
            <a:avLst/>
          </a:prstGeom>
          <a:noFill/>
          <a:ln>
            <a:noFill/>
          </a:ln>
        </p:spPr>
      </p:sp>
      <p:sp>
        <p:nvSpPr>
          <p:cNvPr id="64" name="Google Shape;64;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 name="Google Shape;66;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 name="Google Shape;67;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 name="Google Shape;72;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 name="Google Shape;73;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D60984E-B353-63F0-D557-BC3A82F70091}"/>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1111698D-DD04-69EF-981D-72EA4F412E59}"/>
              </a:ext>
            </a:extLst>
          </p:cNvPr>
          <p:cNvSpPr/>
          <p:nvPr/>
        </p:nvSpPr>
        <p:spPr>
          <a:xfrm>
            <a:off x="187926" y="1001633"/>
            <a:ext cx="6482147" cy="827167"/>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Read the full brief for the engagement day below. This will give you all the information you need. You will also have your own ideas – creativity is encouraged! </a:t>
            </a:r>
          </a:p>
        </p:txBody>
      </p:sp>
      <p:sp>
        <p:nvSpPr>
          <p:cNvPr id="87" name="Google Shape;87;p1">
            <a:extLst>
              <a:ext uri="{FF2B5EF4-FFF2-40B4-BE49-F238E27FC236}">
                <a16:creationId xmlns:a16="http://schemas.microsoft.com/office/drawing/2014/main" id="{C7A515F4-8EB9-85AA-1623-223B9FA94361}"/>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DF3DAE1D-C11F-B135-6FA1-77E10B3E4DD9}"/>
              </a:ext>
            </a:extLst>
          </p:cNvPr>
          <p:cNvPicPr preferRelativeResize="0"/>
          <p:nvPr/>
        </p:nvPicPr>
        <p:blipFill rotWithShape="1">
          <a:blip r:embed="rId3">
            <a:alphaModFix/>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620A4C0E-459B-4FEB-3A37-D98E531AE4E7}"/>
              </a:ext>
            </a:extLst>
          </p:cNvPr>
          <p:cNvSpPr txBox="1"/>
          <p:nvPr/>
        </p:nvSpPr>
        <p:spPr>
          <a:xfrm>
            <a:off x="1633324" y="190002"/>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a:t>
            </a:r>
            <a:r>
              <a:rPr lang="en-GB" sz="1600" b="1" dirty="0">
                <a:solidFill>
                  <a:srgbClr val="130E3C"/>
                </a:solidFill>
                <a:latin typeface="Arial Rounded"/>
                <a:ea typeface="Arial Rounded"/>
                <a:cs typeface="Arial Rounded"/>
                <a:sym typeface="Arial Rounded"/>
              </a:rPr>
              <a:t>Project Day</a:t>
            </a:r>
            <a:r>
              <a:rPr lang="en-GB" sz="1600" b="1" i="0" u="none" strike="noStrike" cap="none" dirty="0">
                <a:solidFill>
                  <a:srgbClr val="130E3C"/>
                </a:solidFill>
                <a:latin typeface="Arial Rounded"/>
                <a:ea typeface="Arial Rounded"/>
                <a:cs typeface="Arial Rounded"/>
                <a:sym typeface="Arial Rounded"/>
              </a:rPr>
              <a:t>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5 – </a:t>
            </a:r>
            <a:r>
              <a:rPr lang="en-GB" sz="1600" dirty="0">
                <a:solidFill>
                  <a:srgbClr val="130E3C"/>
                </a:solidFill>
                <a:latin typeface="Arial Rounded MT Bold" panose="020F0704030504030204" pitchFamily="34" charset="0"/>
                <a:ea typeface="Arial Rounded"/>
                <a:cs typeface="Arial Rounded"/>
                <a:sym typeface="Arial Rounded"/>
              </a:rPr>
              <a:t>Engagement event </a:t>
            </a:r>
            <a:endParaRPr sz="1050"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D3E4AE5D-47E5-2C45-EDF7-96DF68BBD2CB}"/>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EAFEFE5B-E224-9A88-3265-330542C9DC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6ADF346F-6E9F-2978-3B90-9614695B732D}"/>
              </a:ext>
            </a:extLst>
          </p:cNvPr>
          <p:cNvSpPr/>
          <p:nvPr/>
        </p:nvSpPr>
        <p:spPr>
          <a:xfrm>
            <a:off x="187926" y="1944287"/>
            <a:ext cx="6482147" cy="7596326"/>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r>
              <a:rPr lang="en-GB" dirty="0">
                <a:solidFill>
                  <a:srgbClr val="130E3C"/>
                </a:solidFill>
                <a:latin typeface="Arial Rounded MT Bold" panose="020F0704030504030204" pitchFamily="34" charset="0"/>
              </a:rPr>
              <a:t>Number of students attending: 45 </a:t>
            </a:r>
          </a:p>
          <a:p>
            <a:r>
              <a:rPr lang="en-GB" dirty="0">
                <a:solidFill>
                  <a:srgbClr val="130E3C"/>
                </a:solidFill>
                <a:latin typeface="Arial Rounded MT Bold" panose="020F0704030504030204" pitchFamily="34" charset="0"/>
              </a:rPr>
              <a:t>Number of staff attending: 5 </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Arrival time: 9:30 am </a:t>
            </a:r>
          </a:p>
          <a:p>
            <a:r>
              <a:rPr lang="en-GB" dirty="0">
                <a:solidFill>
                  <a:srgbClr val="130E3C"/>
                </a:solidFill>
                <a:latin typeface="Arial Rounded MT Bold" panose="020F0704030504030204" pitchFamily="34" charset="0"/>
              </a:rPr>
              <a:t>Departure time: 3 pm </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Morgan Sindall Construction event lead: Monica Paul </a:t>
            </a:r>
          </a:p>
          <a:p>
            <a:r>
              <a:rPr lang="en-GB" dirty="0">
                <a:solidFill>
                  <a:srgbClr val="130E3C"/>
                </a:solidFill>
                <a:latin typeface="Arial Rounded MT Bold" panose="020F0704030504030204" pitchFamily="34" charset="0"/>
              </a:rPr>
              <a:t>Morgan Sindall Construction colleagues available to support on the day:</a:t>
            </a:r>
          </a:p>
          <a:p>
            <a:r>
              <a:rPr lang="en-GB" dirty="0">
                <a:solidFill>
                  <a:srgbClr val="130E3C"/>
                </a:solidFill>
                <a:latin typeface="Arial Rounded MT Bold" panose="020F0704030504030204" pitchFamily="34" charset="0"/>
              </a:rPr>
              <a:t>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Your day could include a tour of the site (with a safety talk beforehand), talks by Morgan Sindall Construction colleagues, apprentice and career information, CV workshops, and different construction workshops. You need to think about the focus of each activity; what do you want each student to get from it? Think about who will lead each activity. </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Use the support tool on the next page if you need further guidance and ideas for activities. </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Each student does not need to complete every activity. </a:t>
            </a:r>
          </a:p>
        </p:txBody>
      </p:sp>
      <p:pic>
        <p:nvPicPr>
          <p:cNvPr id="4" name="Picture 3">
            <a:extLst>
              <a:ext uri="{FF2B5EF4-FFF2-40B4-BE49-F238E27FC236}">
                <a16:creationId xmlns:a16="http://schemas.microsoft.com/office/drawing/2014/main" id="{8070C95B-F11C-EB1D-79CC-498740B4F08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5278" y="3861038"/>
            <a:ext cx="6107440" cy="3331331"/>
          </a:xfrm>
          <a:prstGeom prst="rect">
            <a:avLst/>
          </a:prstGeom>
        </p:spPr>
      </p:pic>
    </p:spTree>
    <p:extLst>
      <p:ext uri="{BB962C8B-B14F-4D97-AF65-F5344CB8AC3E}">
        <p14:creationId xmlns:p14="http://schemas.microsoft.com/office/powerpoint/2010/main" val="151931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404A50E0-7584-02F5-A3C4-7439B4EDEB8D}"/>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B2074C97-C324-ECAD-5E29-844F6EE505AC}"/>
              </a:ext>
            </a:extLst>
          </p:cNvPr>
          <p:cNvSpPr/>
          <p:nvPr/>
        </p:nvSpPr>
        <p:spPr>
          <a:xfrm>
            <a:off x="187926" y="1001633"/>
            <a:ext cx="6482147" cy="602935"/>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Here is a list of activities you could include in your engagement event schedule. Use your own ideas too! </a:t>
            </a:r>
          </a:p>
        </p:txBody>
      </p:sp>
      <p:sp>
        <p:nvSpPr>
          <p:cNvPr id="87" name="Google Shape;87;p1">
            <a:extLst>
              <a:ext uri="{FF2B5EF4-FFF2-40B4-BE49-F238E27FC236}">
                <a16:creationId xmlns:a16="http://schemas.microsoft.com/office/drawing/2014/main" id="{D64DD60D-05E5-95B9-C570-C28A535F6752}"/>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2068824D-EE38-A7FD-B0D7-96947AA9C348}"/>
              </a:ext>
            </a:extLst>
          </p:cNvPr>
          <p:cNvPicPr preferRelativeResize="0"/>
          <p:nvPr/>
        </p:nvPicPr>
        <p:blipFill rotWithShape="1">
          <a:blip r:embed="rId3">
            <a:alphaModFix/>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99E24F34-6EE3-4B0D-2E29-6E21282F9CF8}"/>
              </a:ext>
            </a:extLst>
          </p:cNvPr>
          <p:cNvSpPr txBox="1"/>
          <p:nvPr/>
        </p:nvSpPr>
        <p:spPr>
          <a:xfrm>
            <a:off x="1633324" y="190002"/>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a:t>
            </a:r>
            <a:r>
              <a:rPr lang="en-GB" sz="1600" b="1" dirty="0">
                <a:solidFill>
                  <a:srgbClr val="130E3C"/>
                </a:solidFill>
                <a:latin typeface="Arial Rounded"/>
                <a:ea typeface="Arial Rounded"/>
                <a:cs typeface="Arial Rounded"/>
                <a:sym typeface="Arial Rounded"/>
              </a:rPr>
              <a:t>Project Day</a:t>
            </a:r>
            <a:r>
              <a:rPr lang="en-GB" sz="1600" b="1" i="0" u="none" strike="noStrike" cap="none" dirty="0">
                <a:solidFill>
                  <a:srgbClr val="130E3C"/>
                </a:solidFill>
                <a:latin typeface="Arial Rounded"/>
                <a:ea typeface="Arial Rounded"/>
                <a:cs typeface="Arial Rounded"/>
                <a:sym typeface="Arial Rounded"/>
              </a:rPr>
              <a:t>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5 – </a:t>
            </a:r>
            <a:r>
              <a:rPr lang="en-GB" sz="1600" dirty="0">
                <a:solidFill>
                  <a:srgbClr val="130E3C"/>
                </a:solidFill>
                <a:latin typeface="Arial Rounded MT Bold" panose="020F0704030504030204" pitchFamily="34" charset="0"/>
                <a:ea typeface="Arial Rounded"/>
                <a:cs typeface="Arial Rounded"/>
                <a:sym typeface="Arial Rounded"/>
              </a:rPr>
              <a:t>Engagement event – </a:t>
            </a:r>
            <a:r>
              <a:rPr lang="en-GB" sz="1600" b="1" dirty="0">
                <a:solidFill>
                  <a:srgbClr val="130E3C"/>
                </a:solidFill>
                <a:latin typeface="Arial Rounded MT Bold" panose="020F0704030504030204" pitchFamily="34" charset="0"/>
                <a:ea typeface="Arial Rounded"/>
                <a:cs typeface="Arial Rounded"/>
                <a:sym typeface="Arial Rounded"/>
              </a:rPr>
              <a:t>Support tool</a:t>
            </a:r>
            <a:endParaRPr sz="1050" b="1"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8CE4E566-00CB-D673-D9D0-D9BD72AC71C8}"/>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93256D3A-2C16-BDBC-8827-276AE9A15C3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C17E28BC-64D3-B9DD-FD70-E3F78438036F}"/>
              </a:ext>
            </a:extLst>
          </p:cNvPr>
          <p:cNvSpPr/>
          <p:nvPr/>
        </p:nvSpPr>
        <p:spPr>
          <a:xfrm>
            <a:off x="187926" y="1720055"/>
            <a:ext cx="6482147" cy="7820558"/>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 </a:t>
            </a: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a:p>
            <a:endParaRPr lang="en-GB" dirty="0">
              <a:solidFill>
                <a:srgbClr val="130E3C"/>
              </a:solidFill>
              <a:latin typeface="Arial Rounded MT Bold" panose="020F0704030504030204" pitchFamily="34" charset="0"/>
            </a:endParaRPr>
          </a:p>
        </p:txBody>
      </p:sp>
      <p:graphicFrame>
        <p:nvGraphicFramePr>
          <p:cNvPr id="3" name="Table 2">
            <a:extLst>
              <a:ext uri="{FF2B5EF4-FFF2-40B4-BE49-F238E27FC236}">
                <a16:creationId xmlns:a16="http://schemas.microsoft.com/office/drawing/2014/main" id="{538290FB-5965-808B-691A-6DE58DEBBA7F}"/>
              </a:ext>
            </a:extLst>
          </p:cNvPr>
          <p:cNvGraphicFramePr>
            <a:graphicFrameLocks noGrp="1"/>
          </p:cNvGraphicFramePr>
          <p:nvPr>
            <p:extLst>
              <p:ext uri="{D42A27DB-BD31-4B8C-83A1-F6EECF244321}">
                <p14:modId xmlns:p14="http://schemas.microsoft.com/office/powerpoint/2010/main" val="2216801933"/>
              </p:ext>
            </p:extLst>
          </p:nvPr>
        </p:nvGraphicFramePr>
        <p:xfrm>
          <a:off x="283324" y="1851234"/>
          <a:ext cx="6291347" cy="7509425"/>
        </p:xfrm>
        <a:graphic>
          <a:graphicData uri="http://schemas.openxmlformats.org/drawingml/2006/table">
            <a:tbl>
              <a:tblPr firstRow="1" bandRow="1">
                <a:tableStyleId>{5940675A-B579-460E-94D1-54222C63F5DA}</a:tableStyleId>
              </a:tblPr>
              <a:tblGrid>
                <a:gridCol w="2091386">
                  <a:extLst>
                    <a:ext uri="{9D8B030D-6E8A-4147-A177-3AD203B41FA5}">
                      <a16:colId xmlns:a16="http://schemas.microsoft.com/office/drawing/2014/main" val="920274571"/>
                    </a:ext>
                  </a:extLst>
                </a:gridCol>
                <a:gridCol w="4199961">
                  <a:extLst>
                    <a:ext uri="{9D8B030D-6E8A-4147-A177-3AD203B41FA5}">
                      <a16:colId xmlns:a16="http://schemas.microsoft.com/office/drawing/2014/main" val="3107309412"/>
                    </a:ext>
                  </a:extLst>
                </a:gridCol>
              </a:tblGrid>
              <a:tr h="370314">
                <a:tc>
                  <a:txBody>
                    <a:bodyPr/>
                    <a:lstStyle/>
                    <a:p>
                      <a:pPr>
                        <a:buNone/>
                      </a:pPr>
                      <a:r>
                        <a:rPr lang="en-GB" sz="1200" b="1">
                          <a:solidFill>
                            <a:srgbClr val="130E3C"/>
                          </a:solidFill>
                          <a:latin typeface="Arial Rounded MT Bold" panose="020F0704030504030204" pitchFamily="34" charset="0"/>
                        </a:rPr>
                        <a:t>Activity</a:t>
                      </a:r>
                    </a:p>
                  </a:txBody>
                  <a:tcPr anchor="ctr"/>
                </a:tc>
                <a:tc>
                  <a:txBody>
                    <a:bodyPr/>
                    <a:lstStyle/>
                    <a:p>
                      <a:pPr>
                        <a:buNone/>
                      </a:pPr>
                      <a:r>
                        <a:rPr lang="en-GB" sz="1200" b="1" dirty="0">
                          <a:solidFill>
                            <a:srgbClr val="130E3C"/>
                          </a:solidFill>
                          <a:latin typeface="Arial Rounded MT Bold" panose="020F0704030504030204" pitchFamily="34" charset="0"/>
                        </a:rPr>
                        <a:t>What students would gain </a:t>
                      </a:r>
                    </a:p>
                  </a:txBody>
                  <a:tcPr anchor="ctr"/>
                </a:tc>
                <a:extLst>
                  <a:ext uri="{0D108BD9-81ED-4DB2-BD59-A6C34878D82A}">
                    <a16:rowId xmlns:a16="http://schemas.microsoft.com/office/drawing/2014/main" val="184102250"/>
                  </a:ext>
                </a:extLst>
              </a:tr>
              <a:tr h="456552">
                <a:tc>
                  <a:txBody>
                    <a:bodyPr/>
                    <a:lstStyle/>
                    <a:p>
                      <a:pPr>
                        <a:buNone/>
                      </a:pPr>
                      <a:r>
                        <a:rPr lang="en-GB" sz="1200">
                          <a:solidFill>
                            <a:srgbClr val="130E3C"/>
                          </a:solidFill>
                          <a:latin typeface="Arial Rounded MT Bold" panose="020F0704030504030204" pitchFamily="34" charset="0"/>
                        </a:rPr>
                        <a:t>Site safety briefing</a:t>
                      </a:r>
                    </a:p>
                  </a:txBody>
                  <a:tcPr anchor="ctr"/>
                </a:tc>
                <a:tc>
                  <a:txBody>
                    <a:bodyPr/>
                    <a:lstStyle/>
                    <a:p>
                      <a:pPr>
                        <a:buNone/>
                      </a:pPr>
                      <a:r>
                        <a:rPr lang="en-GB" sz="1200" dirty="0">
                          <a:solidFill>
                            <a:srgbClr val="130E3C"/>
                          </a:solidFill>
                          <a:latin typeface="Arial Rounded MT Bold" panose="020F0704030504030204" pitchFamily="34" charset="0"/>
                        </a:rPr>
                        <a:t>Learn the importance of health and safety, PPE, and site rules.</a:t>
                      </a:r>
                    </a:p>
                  </a:txBody>
                  <a:tcPr anchor="ctr"/>
                </a:tc>
                <a:extLst>
                  <a:ext uri="{0D108BD9-81ED-4DB2-BD59-A6C34878D82A}">
                    <a16:rowId xmlns:a16="http://schemas.microsoft.com/office/drawing/2014/main" val="1180007078"/>
                  </a:ext>
                </a:extLst>
              </a:tr>
              <a:tr h="456552">
                <a:tc>
                  <a:txBody>
                    <a:bodyPr/>
                    <a:lstStyle/>
                    <a:p>
                      <a:pPr>
                        <a:buNone/>
                      </a:pPr>
                      <a:r>
                        <a:rPr lang="en-GB" sz="1200" dirty="0">
                          <a:solidFill>
                            <a:srgbClr val="130E3C"/>
                          </a:solidFill>
                          <a:latin typeface="Arial Rounded MT Bold" panose="020F0704030504030204" pitchFamily="34" charset="0"/>
                        </a:rPr>
                        <a:t>Guided site tour</a:t>
                      </a:r>
                    </a:p>
                  </a:txBody>
                  <a:tcPr anchor="ctr"/>
                </a:tc>
                <a:tc>
                  <a:txBody>
                    <a:bodyPr/>
                    <a:lstStyle/>
                    <a:p>
                      <a:pPr>
                        <a:buNone/>
                      </a:pPr>
                      <a:r>
                        <a:rPr lang="en-GB" sz="1200" dirty="0">
                          <a:solidFill>
                            <a:srgbClr val="130E3C"/>
                          </a:solidFill>
                          <a:latin typeface="Arial Rounded MT Bold" panose="020F0704030504030204" pitchFamily="34" charset="0"/>
                        </a:rPr>
                        <a:t>See how a real construction site operates and understand project stages.</a:t>
                      </a:r>
                    </a:p>
                  </a:txBody>
                  <a:tcPr anchor="ctr"/>
                </a:tc>
                <a:extLst>
                  <a:ext uri="{0D108BD9-81ED-4DB2-BD59-A6C34878D82A}">
                    <a16:rowId xmlns:a16="http://schemas.microsoft.com/office/drawing/2014/main" val="467689334"/>
                  </a:ext>
                </a:extLst>
              </a:tr>
              <a:tr h="456552">
                <a:tc>
                  <a:txBody>
                    <a:bodyPr/>
                    <a:lstStyle/>
                    <a:p>
                      <a:pPr>
                        <a:buNone/>
                      </a:pPr>
                      <a:r>
                        <a:rPr lang="en-GB" sz="1200" dirty="0">
                          <a:solidFill>
                            <a:srgbClr val="130E3C"/>
                          </a:solidFill>
                          <a:latin typeface="Arial Rounded MT Bold" panose="020F0704030504030204" pitchFamily="34" charset="0"/>
                        </a:rPr>
                        <a:t>Meet the project manager talk </a:t>
                      </a:r>
                    </a:p>
                  </a:txBody>
                  <a:tcPr anchor="ctr"/>
                </a:tc>
                <a:tc>
                  <a:txBody>
                    <a:bodyPr/>
                    <a:lstStyle/>
                    <a:p>
                      <a:pPr>
                        <a:buNone/>
                      </a:pPr>
                      <a:r>
                        <a:rPr lang="en-GB" sz="1200" dirty="0">
                          <a:solidFill>
                            <a:srgbClr val="130E3C"/>
                          </a:solidFill>
                          <a:latin typeface="Arial Rounded MT Bold" panose="020F0704030504030204" pitchFamily="34" charset="0"/>
                        </a:rPr>
                        <a:t>Learn about leadership, planning, and managing construction projects.</a:t>
                      </a:r>
                    </a:p>
                  </a:txBody>
                  <a:tcPr anchor="ctr"/>
                </a:tc>
                <a:extLst>
                  <a:ext uri="{0D108BD9-81ED-4DB2-BD59-A6C34878D82A}">
                    <a16:rowId xmlns:a16="http://schemas.microsoft.com/office/drawing/2014/main" val="610398784"/>
                  </a:ext>
                </a:extLst>
              </a:tr>
              <a:tr h="639172">
                <a:tc>
                  <a:txBody>
                    <a:bodyPr/>
                    <a:lstStyle/>
                    <a:p>
                      <a:pPr>
                        <a:buNone/>
                      </a:pPr>
                      <a:r>
                        <a:rPr lang="en-GB" sz="1200" dirty="0">
                          <a:solidFill>
                            <a:srgbClr val="130E3C"/>
                          </a:solidFill>
                          <a:latin typeface="Arial Rounded MT Bold" panose="020F0704030504030204" pitchFamily="34" charset="0"/>
                        </a:rPr>
                        <a:t>Apprenticeship information session </a:t>
                      </a:r>
                    </a:p>
                  </a:txBody>
                  <a:tcPr anchor="ctr"/>
                </a:tc>
                <a:tc>
                  <a:txBody>
                    <a:bodyPr/>
                    <a:lstStyle/>
                    <a:p>
                      <a:pPr>
                        <a:buNone/>
                      </a:pPr>
                      <a:r>
                        <a:rPr lang="en-GB" sz="1200" dirty="0">
                          <a:solidFill>
                            <a:srgbClr val="130E3C"/>
                          </a:solidFill>
                          <a:latin typeface="Arial Rounded MT Bold" panose="020F0704030504030204" pitchFamily="34" charset="0"/>
                        </a:rPr>
                        <a:t>Understand routes into construction careers and training opportunities.</a:t>
                      </a:r>
                    </a:p>
                  </a:txBody>
                  <a:tcPr anchor="ctr"/>
                </a:tc>
                <a:extLst>
                  <a:ext uri="{0D108BD9-81ED-4DB2-BD59-A6C34878D82A}">
                    <a16:rowId xmlns:a16="http://schemas.microsoft.com/office/drawing/2014/main" val="3091574070"/>
                  </a:ext>
                </a:extLst>
              </a:tr>
              <a:tr h="370314">
                <a:tc>
                  <a:txBody>
                    <a:bodyPr/>
                    <a:lstStyle/>
                    <a:p>
                      <a:pPr>
                        <a:buNone/>
                      </a:pPr>
                      <a:r>
                        <a:rPr lang="en-GB" sz="1200">
                          <a:solidFill>
                            <a:srgbClr val="130E3C"/>
                          </a:solidFill>
                          <a:latin typeface="Arial Rounded MT Bold" panose="020F0704030504030204" pitchFamily="34" charset="0"/>
                        </a:rPr>
                        <a:t>CV writing workshop</a:t>
                      </a:r>
                    </a:p>
                  </a:txBody>
                  <a:tcPr anchor="ctr"/>
                </a:tc>
                <a:tc>
                  <a:txBody>
                    <a:bodyPr/>
                    <a:lstStyle/>
                    <a:p>
                      <a:pPr>
                        <a:buNone/>
                      </a:pPr>
                      <a:r>
                        <a:rPr lang="en-GB" sz="1200" dirty="0">
                          <a:solidFill>
                            <a:srgbClr val="130E3C"/>
                          </a:solidFill>
                          <a:latin typeface="Arial Rounded MT Bold" panose="020F0704030504030204" pitchFamily="34" charset="0"/>
                        </a:rPr>
                        <a:t>Learn how to write a strong CV for jobs or apprenticeships.</a:t>
                      </a:r>
                    </a:p>
                  </a:txBody>
                  <a:tcPr anchor="ctr"/>
                </a:tc>
                <a:extLst>
                  <a:ext uri="{0D108BD9-81ED-4DB2-BD59-A6C34878D82A}">
                    <a16:rowId xmlns:a16="http://schemas.microsoft.com/office/drawing/2014/main" val="3925252251"/>
                  </a:ext>
                </a:extLst>
              </a:tr>
              <a:tr h="456552">
                <a:tc>
                  <a:txBody>
                    <a:bodyPr/>
                    <a:lstStyle/>
                    <a:p>
                      <a:pPr>
                        <a:buNone/>
                      </a:pPr>
                      <a:r>
                        <a:rPr lang="en-GB" sz="1200">
                          <a:solidFill>
                            <a:srgbClr val="130E3C"/>
                          </a:solidFill>
                          <a:latin typeface="Arial Rounded MT Bold" panose="020F0704030504030204" pitchFamily="34" charset="0"/>
                        </a:rPr>
                        <a:t>Tool demonstration workshop</a:t>
                      </a:r>
                    </a:p>
                  </a:txBody>
                  <a:tcPr anchor="ctr"/>
                </a:tc>
                <a:tc>
                  <a:txBody>
                    <a:bodyPr/>
                    <a:lstStyle/>
                    <a:p>
                      <a:pPr>
                        <a:buNone/>
                      </a:pPr>
                      <a:r>
                        <a:rPr lang="en-GB" sz="1200" dirty="0">
                          <a:solidFill>
                            <a:srgbClr val="130E3C"/>
                          </a:solidFill>
                          <a:latin typeface="Arial Rounded MT Bold" panose="020F0704030504030204" pitchFamily="34" charset="0"/>
                        </a:rPr>
                        <a:t>Learn how construction tools are used safely and correctly.</a:t>
                      </a:r>
                    </a:p>
                  </a:txBody>
                  <a:tcPr anchor="ctr"/>
                </a:tc>
                <a:extLst>
                  <a:ext uri="{0D108BD9-81ED-4DB2-BD59-A6C34878D82A}">
                    <a16:rowId xmlns:a16="http://schemas.microsoft.com/office/drawing/2014/main" val="4011399528"/>
                  </a:ext>
                </a:extLst>
              </a:tr>
              <a:tr h="370314">
                <a:tc>
                  <a:txBody>
                    <a:bodyPr/>
                    <a:lstStyle/>
                    <a:p>
                      <a:pPr>
                        <a:buNone/>
                      </a:pPr>
                      <a:r>
                        <a:rPr lang="en-GB" sz="1200">
                          <a:solidFill>
                            <a:srgbClr val="130E3C"/>
                          </a:solidFill>
                          <a:latin typeface="Arial Rounded MT Bold" panose="020F0704030504030204" pitchFamily="34" charset="0"/>
                        </a:rPr>
                        <a:t>Bricklaying demonstration</a:t>
                      </a:r>
                    </a:p>
                  </a:txBody>
                  <a:tcPr anchor="ctr"/>
                </a:tc>
                <a:tc>
                  <a:txBody>
                    <a:bodyPr/>
                    <a:lstStyle/>
                    <a:p>
                      <a:pPr>
                        <a:buNone/>
                      </a:pPr>
                      <a:r>
                        <a:rPr lang="en-GB" sz="1200" dirty="0">
                          <a:solidFill>
                            <a:srgbClr val="130E3C"/>
                          </a:solidFill>
                          <a:latin typeface="Arial Rounded MT Bold" panose="020F0704030504030204" pitchFamily="34" charset="0"/>
                        </a:rPr>
                        <a:t>Understand the techniques and skills involved in brickwork.</a:t>
                      </a:r>
                    </a:p>
                  </a:txBody>
                  <a:tcPr anchor="ctr"/>
                </a:tc>
                <a:extLst>
                  <a:ext uri="{0D108BD9-81ED-4DB2-BD59-A6C34878D82A}">
                    <a16:rowId xmlns:a16="http://schemas.microsoft.com/office/drawing/2014/main" val="3944465528"/>
                  </a:ext>
                </a:extLst>
              </a:tr>
              <a:tr h="370314">
                <a:tc>
                  <a:txBody>
                    <a:bodyPr/>
                    <a:lstStyle/>
                    <a:p>
                      <a:pPr>
                        <a:buNone/>
                      </a:pPr>
                      <a:r>
                        <a:rPr lang="en-GB" sz="1200">
                          <a:solidFill>
                            <a:srgbClr val="130E3C"/>
                          </a:solidFill>
                          <a:latin typeface="Arial Rounded MT Bold" panose="020F0704030504030204" pitchFamily="34" charset="0"/>
                        </a:rPr>
                        <a:t>Timber frame workshop</a:t>
                      </a:r>
                    </a:p>
                  </a:txBody>
                  <a:tcPr anchor="ctr"/>
                </a:tc>
                <a:tc>
                  <a:txBody>
                    <a:bodyPr/>
                    <a:lstStyle/>
                    <a:p>
                      <a:pPr>
                        <a:buNone/>
                      </a:pPr>
                      <a:r>
                        <a:rPr lang="en-GB" sz="1200" dirty="0">
                          <a:solidFill>
                            <a:srgbClr val="130E3C"/>
                          </a:solidFill>
                          <a:latin typeface="Arial Rounded MT Bold" panose="020F0704030504030204" pitchFamily="34" charset="0"/>
                        </a:rPr>
                        <a:t>Learn how timber structures are assembled and installed.</a:t>
                      </a:r>
                    </a:p>
                  </a:txBody>
                  <a:tcPr anchor="ctr"/>
                </a:tc>
                <a:extLst>
                  <a:ext uri="{0D108BD9-81ED-4DB2-BD59-A6C34878D82A}">
                    <a16:rowId xmlns:a16="http://schemas.microsoft.com/office/drawing/2014/main" val="1340964933"/>
                  </a:ext>
                </a:extLst>
              </a:tr>
              <a:tr h="370314">
                <a:tc>
                  <a:txBody>
                    <a:bodyPr/>
                    <a:lstStyle/>
                    <a:p>
                      <a:pPr>
                        <a:buNone/>
                      </a:pPr>
                      <a:r>
                        <a:rPr lang="en-GB" sz="1200" dirty="0">
                          <a:solidFill>
                            <a:srgbClr val="130E3C"/>
                          </a:solidFill>
                          <a:latin typeface="Arial Rounded MT Bold" panose="020F0704030504030204" pitchFamily="34" charset="0"/>
                        </a:rPr>
                        <a:t>Surveying activity </a:t>
                      </a:r>
                    </a:p>
                  </a:txBody>
                  <a:tcPr anchor="ctr"/>
                </a:tc>
                <a:tc>
                  <a:txBody>
                    <a:bodyPr/>
                    <a:lstStyle/>
                    <a:p>
                      <a:pPr>
                        <a:buNone/>
                      </a:pPr>
                      <a:r>
                        <a:rPr lang="en-GB" sz="1200" dirty="0">
                          <a:solidFill>
                            <a:srgbClr val="130E3C"/>
                          </a:solidFill>
                          <a:latin typeface="Arial Rounded MT Bold" panose="020F0704030504030204" pitchFamily="34" charset="0"/>
                        </a:rPr>
                        <a:t>Learn how measurements, levels, and site layouts are carried out.</a:t>
                      </a:r>
                    </a:p>
                  </a:txBody>
                  <a:tcPr anchor="ctr"/>
                </a:tc>
                <a:extLst>
                  <a:ext uri="{0D108BD9-81ED-4DB2-BD59-A6C34878D82A}">
                    <a16:rowId xmlns:a16="http://schemas.microsoft.com/office/drawing/2014/main" val="3715960885"/>
                  </a:ext>
                </a:extLst>
              </a:tr>
              <a:tr h="370314">
                <a:tc>
                  <a:txBody>
                    <a:bodyPr/>
                    <a:lstStyle/>
                    <a:p>
                      <a:pPr>
                        <a:buNone/>
                      </a:pPr>
                      <a:r>
                        <a:rPr lang="en-GB" sz="1200" dirty="0">
                          <a:solidFill>
                            <a:srgbClr val="130E3C"/>
                          </a:solidFill>
                          <a:latin typeface="Arial Rounded MT Bold" panose="020F0704030504030204" pitchFamily="34" charset="0"/>
                        </a:rPr>
                        <a:t>Sustainability talk</a:t>
                      </a:r>
                    </a:p>
                  </a:txBody>
                  <a:tcPr anchor="ctr"/>
                </a:tc>
                <a:tc>
                  <a:txBody>
                    <a:bodyPr/>
                    <a:lstStyle/>
                    <a:p>
                      <a:pPr>
                        <a:buNone/>
                      </a:pPr>
                      <a:r>
                        <a:rPr lang="en-GB" sz="1200" dirty="0">
                          <a:solidFill>
                            <a:srgbClr val="130E3C"/>
                          </a:solidFill>
                          <a:latin typeface="Arial Rounded MT Bold" panose="020F0704030504030204" pitchFamily="34" charset="0"/>
                        </a:rPr>
                        <a:t>Understand environmentally friendly construction practices.</a:t>
                      </a:r>
                    </a:p>
                  </a:txBody>
                  <a:tcPr anchor="ctr"/>
                </a:tc>
                <a:extLst>
                  <a:ext uri="{0D108BD9-81ED-4DB2-BD59-A6C34878D82A}">
                    <a16:rowId xmlns:a16="http://schemas.microsoft.com/office/drawing/2014/main" val="2725634010"/>
                  </a:ext>
                </a:extLst>
              </a:tr>
              <a:tr h="456552">
                <a:tc>
                  <a:txBody>
                    <a:bodyPr/>
                    <a:lstStyle/>
                    <a:p>
                      <a:pPr>
                        <a:buNone/>
                      </a:pPr>
                      <a:r>
                        <a:rPr lang="en-GB" sz="1200">
                          <a:solidFill>
                            <a:srgbClr val="130E3C"/>
                          </a:solidFill>
                          <a:latin typeface="Arial Rounded MT Bold" panose="020F0704030504030204" pitchFamily="34" charset="0"/>
                        </a:rPr>
                        <a:t>Engineering challenge activity</a:t>
                      </a:r>
                    </a:p>
                  </a:txBody>
                  <a:tcPr anchor="ctr"/>
                </a:tc>
                <a:tc>
                  <a:txBody>
                    <a:bodyPr/>
                    <a:lstStyle/>
                    <a:p>
                      <a:pPr>
                        <a:buNone/>
                      </a:pPr>
                      <a:r>
                        <a:rPr lang="en-GB" sz="1200" dirty="0">
                          <a:solidFill>
                            <a:srgbClr val="130E3C"/>
                          </a:solidFill>
                          <a:latin typeface="Arial Rounded MT Bold" panose="020F0704030504030204" pitchFamily="34" charset="0"/>
                        </a:rPr>
                        <a:t>Develop teamwork and problem-solving skills through a practical challenge.</a:t>
                      </a:r>
                    </a:p>
                  </a:txBody>
                  <a:tcPr anchor="ctr"/>
                </a:tc>
                <a:extLst>
                  <a:ext uri="{0D108BD9-81ED-4DB2-BD59-A6C34878D82A}">
                    <a16:rowId xmlns:a16="http://schemas.microsoft.com/office/drawing/2014/main" val="1034152497"/>
                  </a:ext>
                </a:extLst>
              </a:tr>
              <a:tr h="499445">
                <a:tc>
                  <a:txBody>
                    <a:bodyPr/>
                    <a:lstStyle/>
                    <a:p>
                      <a:pPr>
                        <a:buNone/>
                      </a:pPr>
                      <a:r>
                        <a:rPr lang="en-GB" sz="1200">
                          <a:solidFill>
                            <a:srgbClr val="130E3C"/>
                          </a:solidFill>
                          <a:latin typeface="Arial Rounded MT Bold" panose="020F0704030504030204" pitchFamily="34" charset="0"/>
                        </a:rPr>
                        <a:t>Health and wellbeing session</a:t>
                      </a:r>
                    </a:p>
                  </a:txBody>
                  <a:tcPr anchor="ctr"/>
                </a:tc>
                <a:tc>
                  <a:txBody>
                    <a:bodyPr/>
                    <a:lstStyle/>
                    <a:p>
                      <a:pPr>
                        <a:buNone/>
                      </a:pPr>
                      <a:r>
                        <a:rPr lang="en-GB" sz="1200" dirty="0">
                          <a:solidFill>
                            <a:srgbClr val="130E3C"/>
                          </a:solidFill>
                          <a:latin typeface="Arial Rounded MT Bold" panose="020F0704030504030204" pitchFamily="34" charset="0"/>
                        </a:rPr>
                        <a:t>Understand the importance of physical and mental wellbeing in construction.</a:t>
                      </a:r>
                    </a:p>
                  </a:txBody>
                  <a:tcPr anchor="ctr"/>
                </a:tc>
                <a:extLst>
                  <a:ext uri="{0D108BD9-81ED-4DB2-BD59-A6C34878D82A}">
                    <a16:rowId xmlns:a16="http://schemas.microsoft.com/office/drawing/2014/main" val="4011766936"/>
                  </a:ext>
                </a:extLst>
              </a:tr>
              <a:tr h="514094">
                <a:tc>
                  <a:txBody>
                    <a:bodyPr/>
                    <a:lstStyle/>
                    <a:p>
                      <a:pPr>
                        <a:buNone/>
                      </a:pPr>
                      <a:r>
                        <a:rPr lang="en-GB" sz="1200" dirty="0">
                          <a:solidFill>
                            <a:srgbClr val="130E3C"/>
                          </a:solidFill>
                          <a:latin typeface="Arial Rounded MT Bold" panose="020F0704030504030204" pitchFamily="34" charset="0"/>
                        </a:rPr>
                        <a:t>Technology in construction talk </a:t>
                      </a:r>
                    </a:p>
                  </a:txBody>
                  <a:tcPr anchor="ctr"/>
                </a:tc>
                <a:tc>
                  <a:txBody>
                    <a:bodyPr/>
                    <a:lstStyle/>
                    <a:p>
                      <a:pPr>
                        <a:buNone/>
                      </a:pPr>
                      <a:r>
                        <a:rPr lang="en-GB" sz="1200" dirty="0">
                          <a:solidFill>
                            <a:srgbClr val="130E3C"/>
                          </a:solidFill>
                          <a:latin typeface="Arial Rounded MT Bold" panose="020F0704030504030204" pitchFamily="34" charset="0"/>
                        </a:rPr>
                        <a:t>Learn how digital tools and modern technology are used on sites.</a:t>
                      </a:r>
                    </a:p>
                  </a:txBody>
                  <a:tcPr anchor="ctr"/>
                </a:tc>
                <a:extLst>
                  <a:ext uri="{0D108BD9-81ED-4DB2-BD59-A6C34878D82A}">
                    <a16:rowId xmlns:a16="http://schemas.microsoft.com/office/drawing/2014/main" val="2265989560"/>
                  </a:ext>
                </a:extLst>
              </a:tr>
              <a:tr h="343753">
                <a:tc>
                  <a:txBody>
                    <a:bodyPr/>
                    <a:lstStyle/>
                    <a:p>
                      <a:pPr>
                        <a:buNone/>
                      </a:pPr>
                      <a:r>
                        <a:rPr lang="en-GB" sz="1200" dirty="0">
                          <a:solidFill>
                            <a:srgbClr val="130E3C"/>
                          </a:solidFill>
                          <a:latin typeface="Arial Rounded MT Bold" panose="020F0704030504030204" pitchFamily="34" charset="0"/>
                        </a:rPr>
                        <a:t>Reflection session </a:t>
                      </a:r>
                    </a:p>
                  </a:txBody>
                  <a:tcPr anchor="ctr"/>
                </a:tc>
                <a:tc>
                  <a:txBody>
                    <a:bodyPr/>
                    <a:lstStyle/>
                    <a:p>
                      <a:pPr>
                        <a:buNone/>
                      </a:pPr>
                      <a:r>
                        <a:rPr lang="en-GB" sz="1200" dirty="0">
                          <a:solidFill>
                            <a:srgbClr val="130E3C"/>
                          </a:solidFill>
                          <a:latin typeface="Arial Rounded MT Bold" panose="020F0704030504030204" pitchFamily="34" charset="0"/>
                        </a:rPr>
                        <a:t>Reflect on what they learned and consider future career interests.</a:t>
                      </a:r>
                    </a:p>
                  </a:txBody>
                  <a:tcPr anchor="ctr"/>
                </a:tc>
                <a:extLst>
                  <a:ext uri="{0D108BD9-81ED-4DB2-BD59-A6C34878D82A}">
                    <a16:rowId xmlns:a16="http://schemas.microsoft.com/office/drawing/2014/main" val="3196472559"/>
                  </a:ext>
                </a:extLst>
              </a:tr>
              <a:tr h="343753">
                <a:tc>
                  <a:txBody>
                    <a:bodyPr/>
                    <a:lstStyle/>
                    <a:p>
                      <a:pPr>
                        <a:buNone/>
                      </a:pPr>
                      <a:r>
                        <a:rPr lang="en-GB" sz="1200" dirty="0">
                          <a:solidFill>
                            <a:srgbClr val="130E3C"/>
                          </a:solidFill>
                          <a:latin typeface="Arial Rounded MT Bold" panose="020F0704030504030204" pitchFamily="34" charset="0"/>
                        </a:rPr>
                        <a:t>Q&amp;A with construction staff</a:t>
                      </a:r>
                    </a:p>
                  </a:txBody>
                  <a:tcPr anchor="ctr"/>
                </a:tc>
                <a:tc>
                  <a:txBody>
                    <a:bodyPr/>
                    <a:lstStyle/>
                    <a:p>
                      <a:pPr>
                        <a:buNone/>
                      </a:pPr>
                      <a:r>
                        <a:rPr lang="en-GB" sz="1200" dirty="0">
                          <a:solidFill>
                            <a:srgbClr val="130E3C"/>
                          </a:solidFill>
                          <a:latin typeface="Arial Rounded MT Bold" panose="020F0704030504030204" pitchFamily="34" charset="0"/>
                        </a:rPr>
                        <a:t>Gain insight into real experiences working in the industry.</a:t>
                      </a:r>
                    </a:p>
                  </a:txBody>
                  <a:tcPr anchor="ctr"/>
                </a:tc>
                <a:extLst>
                  <a:ext uri="{0D108BD9-81ED-4DB2-BD59-A6C34878D82A}">
                    <a16:rowId xmlns:a16="http://schemas.microsoft.com/office/drawing/2014/main" val="1693484950"/>
                  </a:ext>
                </a:extLst>
              </a:tr>
            </a:tbl>
          </a:graphicData>
        </a:graphic>
      </p:graphicFrame>
    </p:spTree>
    <p:extLst>
      <p:ext uri="{BB962C8B-B14F-4D97-AF65-F5344CB8AC3E}">
        <p14:creationId xmlns:p14="http://schemas.microsoft.com/office/powerpoint/2010/main" val="195411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09570D41-C602-4944-0EAD-2B570EC78D3D}"/>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A5D11205-3070-C706-2505-A3BB973C8287}"/>
              </a:ext>
            </a:extLst>
          </p:cNvPr>
          <p:cNvSpPr/>
          <p:nvPr/>
        </p:nvSpPr>
        <p:spPr>
          <a:xfrm>
            <a:off x="187926" y="1001634"/>
            <a:ext cx="6482147" cy="588322"/>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Use the timings below to schedule the day. This will be sent to the college before they attend. </a:t>
            </a:r>
          </a:p>
        </p:txBody>
      </p:sp>
      <p:sp>
        <p:nvSpPr>
          <p:cNvPr id="87" name="Google Shape;87;p1">
            <a:extLst>
              <a:ext uri="{FF2B5EF4-FFF2-40B4-BE49-F238E27FC236}">
                <a16:creationId xmlns:a16="http://schemas.microsoft.com/office/drawing/2014/main" id="{4AF6D20F-7B55-8B63-D17B-17085A827DED}"/>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7D0F30D8-64CA-DA28-496C-2DE2EA1D44C3}"/>
              </a:ext>
            </a:extLst>
          </p:cNvPr>
          <p:cNvPicPr preferRelativeResize="0"/>
          <p:nvPr/>
        </p:nvPicPr>
        <p:blipFill rotWithShape="1">
          <a:blip r:embed="rId3">
            <a:alphaModFix/>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93D97FE4-D210-1183-6D04-8443A7BF6311}"/>
              </a:ext>
            </a:extLst>
          </p:cNvPr>
          <p:cNvSpPr txBox="1"/>
          <p:nvPr/>
        </p:nvSpPr>
        <p:spPr>
          <a:xfrm>
            <a:off x="1633324" y="190002"/>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a:t>
            </a:r>
            <a:r>
              <a:rPr lang="en-GB" sz="1600" b="1" dirty="0">
                <a:solidFill>
                  <a:srgbClr val="130E3C"/>
                </a:solidFill>
                <a:latin typeface="Arial Rounded"/>
                <a:ea typeface="Arial Rounded"/>
                <a:cs typeface="Arial Rounded"/>
                <a:sym typeface="Arial Rounded"/>
              </a:rPr>
              <a:t>Project Day</a:t>
            </a:r>
            <a:r>
              <a:rPr lang="en-GB" sz="1600" b="1" i="0" u="none" strike="noStrike" cap="none" dirty="0">
                <a:solidFill>
                  <a:srgbClr val="130E3C"/>
                </a:solidFill>
                <a:latin typeface="Arial Rounded"/>
                <a:ea typeface="Arial Rounded"/>
                <a:cs typeface="Arial Rounded"/>
                <a:sym typeface="Arial Rounded"/>
              </a:rPr>
              <a:t>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5 – </a:t>
            </a:r>
            <a:r>
              <a:rPr lang="en-GB" sz="1600" dirty="0">
                <a:solidFill>
                  <a:srgbClr val="130E3C"/>
                </a:solidFill>
                <a:latin typeface="Arial Rounded MT Bold" panose="020F0704030504030204" pitchFamily="34" charset="0"/>
                <a:ea typeface="Arial Rounded"/>
                <a:cs typeface="Arial Rounded"/>
                <a:sym typeface="Arial Rounded"/>
              </a:rPr>
              <a:t>Engagement event </a:t>
            </a:r>
            <a:endParaRPr sz="1050"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35C66AB4-C455-49D1-C345-9CB54A4FAFD1}"/>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5F7D199E-3134-886A-2DD1-88B046F809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64ACE667-6B64-6D33-783B-DA3704A04E19}"/>
              </a:ext>
            </a:extLst>
          </p:cNvPr>
          <p:cNvSpPr/>
          <p:nvPr/>
        </p:nvSpPr>
        <p:spPr>
          <a:xfrm>
            <a:off x="187926" y="1705444"/>
            <a:ext cx="6482147" cy="7835169"/>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b="1" dirty="0">
                <a:solidFill>
                  <a:srgbClr val="130E3C"/>
                </a:solidFill>
                <a:latin typeface="Arial Rounded MT Bold" panose="020F0704030504030204" pitchFamily="34" charset="0"/>
              </a:rPr>
              <a:t>Event schedule</a:t>
            </a:r>
          </a:p>
          <a:p>
            <a:pPr algn="ctr"/>
            <a:endParaRPr lang="en-GB" b="1" dirty="0">
              <a:solidFill>
                <a:schemeClr val="accent5"/>
              </a:solidFill>
              <a:latin typeface="Arial Rounded MT Bold" panose="020F0704030504030204" pitchFamily="34" charset="0"/>
            </a:endParaRPr>
          </a:p>
          <a:p>
            <a:r>
              <a:rPr lang="en-GB" dirty="0">
                <a:solidFill>
                  <a:srgbClr val="130E3C"/>
                </a:solidFill>
                <a:latin typeface="Arial Rounded MT Bold" panose="020F0704030504030204" pitchFamily="34" charset="0"/>
              </a:rPr>
              <a:t>09:30 - 09:45 </a:t>
            </a:r>
          </a:p>
          <a:p>
            <a:r>
              <a:rPr lang="en-GB" dirty="0">
                <a:solidFill>
                  <a:srgbClr val="130E3C"/>
                </a:solidFill>
                <a:latin typeface="Arial Rounded MT Bold" panose="020F0704030504030204" pitchFamily="34" charset="0"/>
              </a:rPr>
              <a:t>______________________________________________________________________</a:t>
            </a:r>
            <a:br>
              <a:rPr lang="en-GB" dirty="0">
                <a:solidFill>
                  <a:srgbClr val="130E3C"/>
                </a:solidFill>
                <a:latin typeface="Arial Rounded MT Bold" panose="020F0704030504030204" pitchFamily="34" charset="0"/>
              </a:rPr>
            </a:br>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09:45 - 10:00 </a:t>
            </a:r>
          </a:p>
          <a:p>
            <a:r>
              <a:rPr lang="en-GB" dirty="0">
                <a:solidFill>
                  <a:srgbClr val="130E3C"/>
                </a:solidFill>
                <a:latin typeface="Arial Rounded MT Bold" panose="020F0704030504030204" pitchFamily="34" charset="0"/>
              </a:rPr>
              <a:t>______________________________________________________________________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10:00 - 10:45 Session 1</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OPTION A: ___________________________________________________________</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OPTION B: ___________________________________________________________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10:45 - 11:00 Break</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11:00 - 11:45 Session 2</a:t>
            </a:r>
          </a:p>
          <a:p>
            <a:r>
              <a:rPr lang="en-GB" dirty="0">
                <a:solidFill>
                  <a:srgbClr val="130E3C"/>
                </a:solidFill>
                <a:latin typeface="Arial Rounded MT Bold" panose="020F0704030504030204" pitchFamily="34" charset="0"/>
              </a:rPr>
              <a:t>OPTION A: ___________________________________________________________</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OPTION B: ___________________________________________________________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11:45 - 12:30 Session 3 </a:t>
            </a:r>
          </a:p>
          <a:p>
            <a:r>
              <a:rPr lang="en-GB" dirty="0">
                <a:solidFill>
                  <a:srgbClr val="130E3C"/>
                </a:solidFill>
                <a:latin typeface="Arial Rounded MT Bold" panose="020F0704030504030204" pitchFamily="34" charset="0"/>
              </a:rPr>
              <a:t>OPTION A: ___________________________________________________________</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OPTION B: ___________________________________________________________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12:30 - 13:00 Lunch</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13:00 - 13:45 Session 4</a:t>
            </a:r>
          </a:p>
          <a:p>
            <a:r>
              <a:rPr lang="en-GB" dirty="0">
                <a:solidFill>
                  <a:srgbClr val="130E3C"/>
                </a:solidFill>
                <a:latin typeface="Arial Rounded MT Bold" panose="020F0704030504030204" pitchFamily="34" charset="0"/>
              </a:rPr>
              <a:t>OPTION A: ___________________________________________________________</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OPTION B: ___________________________________________________________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13:45 - 14:30 </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______________________________________________________________________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14:30 - 14:50</a:t>
            </a:r>
            <a:br>
              <a:rPr lang="en-GB" dirty="0">
                <a:solidFill>
                  <a:srgbClr val="130E3C"/>
                </a:solidFill>
                <a:latin typeface="Arial Rounded MT Bold" panose="020F0704030504030204" pitchFamily="34" charset="0"/>
              </a:rPr>
            </a:br>
            <a:r>
              <a:rPr lang="en-GB" dirty="0">
                <a:solidFill>
                  <a:srgbClr val="130E3C"/>
                </a:solidFill>
                <a:latin typeface="Arial Rounded MT Bold" panose="020F0704030504030204" pitchFamily="34" charset="0"/>
              </a:rPr>
              <a:t>______________________________________________________________________</a:t>
            </a:r>
          </a:p>
          <a:p>
            <a:endParaRPr lang="en-GB"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14:50 - 15:00</a:t>
            </a:r>
          </a:p>
          <a:p>
            <a:r>
              <a:rPr lang="en-GB" dirty="0">
                <a:solidFill>
                  <a:srgbClr val="130E3C"/>
                </a:solidFill>
                <a:latin typeface="Arial Rounded MT Bold" panose="020F0704030504030204" pitchFamily="34" charset="0"/>
              </a:rPr>
              <a:t>______________________________________________________________________</a:t>
            </a:r>
          </a:p>
        </p:txBody>
      </p:sp>
    </p:spTree>
    <p:extLst>
      <p:ext uri="{BB962C8B-B14F-4D97-AF65-F5344CB8AC3E}">
        <p14:creationId xmlns:p14="http://schemas.microsoft.com/office/powerpoint/2010/main" val="321104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A817E9D6-9EB7-71DE-BE96-EFC777D49797}"/>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06B8E9FC-E67B-D9A0-279F-48DD537BC540}"/>
              </a:ext>
            </a:extLst>
          </p:cNvPr>
          <p:cNvSpPr/>
          <p:nvPr/>
        </p:nvSpPr>
        <p:spPr>
          <a:xfrm>
            <a:off x="187926" y="1001634"/>
            <a:ext cx="6482147" cy="785698"/>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Use this page to prepare for the event. Make a to-do list of things to complete before the students arrive on site. Use the categories to guide you. </a:t>
            </a:r>
          </a:p>
        </p:txBody>
      </p:sp>
      <p:sp>
        <p:nvSpPr>
          <p:cNvPr id="87" name="Google Shape;87;p1">
            <a:extLst>
              <a:ext uri="{FF2B5EF4-FFF2-40B4-BE49-F238E27FC236}">
                <a16:creationId xmlns:a16="http://schemas.microsoft.com/office/drawing/2014/main" id="{719C9588-BBD3-166E-C27D-1C6423888E8B}"/>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80B01DB2-DBDD-9B88-B1C3-A9B261760D53}"/>
              </a:ext>
            </a:extLst>
          </p:cNvPr>
          <p:cNvPicPr preferRelativeResize="0"/>
          <p:nvPr/>
        </p:nvPicPr>
        <p:blipFill rotWithShape="1">
          <a:blip r:embed="rId3">
            <a:alphaModFix/>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39430557-65CF-5D87-2008-055EAF596595}"/>
              </a:ext>
            </a:extLst>
          </p:cNvPr>
          <p:cNvSpPr txBox="1"/>
          <p:nvPr/>
        </p:nvSpPr>
        <p:spPr>
          <a:xfrm>
            <a:off x="1633324" y="190002"/>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a:t>
            </a:r>
            <a:r>
              <a:rPr lang="en-GB" sz="1600" b="1" dirty="0">
                <a:solidFill>
                  <a:srgbClr val="130E3C"/>
                </a:solidFill>
                <a:latin typeface="Arial Rounded"/>
                <a:ea typeface="Arial Rounded"/>
                <a:cs typeface="Arial Rounded"/>
                <a:sym typeface="Arial Rounded"/>
              </a:rPr>
              <a:t>Project Day</a:t>
            </a:r>
            <a:r>
              <a:rPr lang="en-GB" sz="1600" b="1" i="0" u="none" strike="noStrike" cap="none" dirty="0">
                <a:solidFill>
                  <a:srgbClr val="130E3C"/>
                </a:solidFill>
                <a:latin typeface="Arial Rounded"/>
                <a:ea typeface="Arial Rounded"/>
                <a:cs typeface="Arial Rounded"/>
                <a:sym typeface="Arial Rounded"/>
              </a:rPr>
              <a:t>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5 – </a:t>
            </a:r>
            <a:r>
              <a:rPr lang="en-GB" sz="1600" dirty="0">
                <a:solidFill>
                  <a:srgbClr val="130E3C"/>
                </a:solidFill>
                <a:latin typeface="Arial Rounded MT Bold" panose="020F0704030504030204" pitchFamily="34" charset="0"/>
                <a:ea typeface="Arial Rounded"/>
                <a:cs typeface="Arial Rounded"/>
                <a:sym typeface="Arial Rounded"/>
              </a:rPr>
              <a:t>Engagement event – </a:t>
            </a:r>
            <a:r>
              <a:rPr lang="en-GB" sz="1600" b="1" dirty="0">
                <a:solidFill>
                  <a:srgbClr val="130E3C"/>
                </a:solidFill>
                <a:latin typeface="Arial Rounded MT Bold" panose="020F0704030504030204" pitchFamily="34" charset="0"/>
                <a:ea typeface="Arial Rounded"/>
                <a:cs typeface="Arial Rounded"/>
                <a:sym typeface="Arial Rounded"/>
              </a:rPr>
              <a:t>Challenge task</a:t>
            </a:r>
            <a:endParaRPr sz="1050" b="1"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2DD9E469-8C46-24C0-DDEF-C5DB8602C236}"/>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46A2BC23-8469-0715-5E36-12954528BB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E123A411-905E-9478-D436-396E8CFEA223}"/>
              </a:ext>
            </a:extLst>
          </p:cNvPr>
          <p:cNvSpPr/>
          <p:nvPr/>
        </p:nvSpPr>
        <p:spPr>
          <a:xfrm>
            <a:off x="187926" y="1902820"/>
            <a:ext cx="6482147" cy="7637793"/>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endParaRPr lang="en-GB" b="1" dirty="0">
              <a:solidFill>
                <a:srgbClr val="130E3C"/>
              </a:solidFill>
              <a:latin typeface="Arial Rounded MT Bold" panose="020F0704030504030204" pitchFamily="34" charset="0"/>
            </a:endParaRPr>
          </a:p>
        </p:txBody>
      </p:sp>
      <p:graphicFrame>
        <p:nvGraphicFramePr>
          <p:cNvPr id="3" name="Table 2">
            <a:extLst>
              <a:ext uri="{FF2B5EF4-FFF2-40B4-BE49-F238E27FC236}">
                <a16:creationId xmlns:a16="http://schemas.microsoft.com/office/drawing/2014/main" id="{D15681CF-1A92-BD84-C8D8-9A10FBBDD5FF}"/>
              </a:ext>
            </a:extLst>
          </p:cNvPr>
          <p:cNvGraphicFramePr>
            <a:graphicFrameLocks noGrp="1"/>
          </p:cNvGraphicFramePr>
          <p:nvPr>
            <p:extLst>
              <p:ext uri="{D42A27DB-BD31-4B8C-83A1-F6EECF244321}">
                <p14:modId xmlns:p14="http://schemas.microsoft.com/office/powerpoint/2010/main" val="3498462752"/>
              </p:ext>
            </p:extLst>
          </p:nvPr>
        </p:nvGraphicFramePr>
        <p:xfrm>
          <a:off x="283324" y="2138039"/>
          <a:ext cx="6291348" cy="7167354"/>
        </p:xfrm>
        <a:graphic>
          <a:graphicData uri="http://schemas.openxmlformats.org/drawingml/2006/table">
            <a:tbl>
              <a:tblPr firstRow="1" bandRow="1">
                <a:tableStyleId>{5940675A-B579-460E-94D1-54222C63F5DA}</a:tableStyleId>
              </a:tblPr>
              <a:tblGrid>
                <a:gridCol w="1136043">
                  <a:extLst>
                    <a:ext uri="{9D8B030D-6E8A-4147-A177-3AD203B41FA5}">
                      <a16:colId xmlns:a16="http://schemas.microsoft.com/office/drawing/2014/main" val="920274571"/>
                    </a:ext>
                  </a:extLst>
                </a:gridCol>
                <a:gridCol w="2003181">
                  <a:extLst>
                    <a:ext uri="{9D8B030D-6E8A-4147-A177-3AD203B41FA5}">
                      <a16:colId xmlns:a16="http://schemas.microsoft.com/office/drawing/2014/main" val="2174607125"/>
                    </a:ext>
                  </a:extLst>
                </a:gridCol>
                <a:gridCol w="3152124">
                  <a:extLst>
                    <a:ext uri="{9D8B030D-6E8A-4147-A177-3AD203B41FA5}">
                      <a16:colId xmlns:a16="http://schemas.microsoft.com/office/drawing/2014/main" val="3107309412"/>
                    </a:ext>
                  </a:extLst>
                </a:gridCol>
              </a:tblGrid>
              <a:tr h="370314">
                <a:tc>
                  <a:txBody>
                    <a:bodyPr/>
                    <a:lstStyle/>
                    <a:p>
                      <a:pPr>
                        <a:buNone/>
                      </a:pPr>
                      <a:r>
                        <a:rPr lang="en-GB" sz="1400" b="1" dirty="0">
                          <a:solidFill>
                            <a:srgbClr val="130E3C"/>
                          </a:solidFill>
                          <a:latin typeface="Arial Rounded MT Bold" panose="020F0704030504030204" pitchFamily="34" charset="0"/>
                        </a:rPr>
                        <a:t>Category </a:t>
                      </a:r>
                    </a:p>
                  </a:txBody>
                  <a:tcPr anchor="ctr"/>
                </a:tc>
                <a:tc>
                  <a:txBody>
                    <a:bodyPr/>
                    <a:lstStyle/>
                    <a:p>
                      <a:pPr>
                        <a:buNone/>
                      </a:pPr>
                      <a:r>
                        <a:rPr lang="en-GB" sz="1400" b="1" dirty="0">
                          <a:solidFill>
                            <a:srgbClr val="130E3C"/>
                          </a:solidFill>
                          <a:latin typeface="Arial Rounded MT Bold" panose="020F0704030504030204" pitchFamily="34" charset="0"/>
                        </a:rPr>
                        <a:t>Things to think about </a:t>
                      </a:r>
                    </a:p>
                  </a:txBody>
                  <a:tcPr anchor="ctr"/>
                </a:tc>
                <a:tc>
                  <a:txBody>
                    <a:bodyPr/>
                    <a:lstStyle/>
                    <a:p>
                      <a:pPr>
                        <a:buNone/>
                      </a:pPr>
                      <a:r>
                        <a:rPr lang="en-GB" sz="1400" b="1" dirty="0">
                          <a:solidFill>
                            <a:srgbClr val="130E3C"/>
                          </a:solidFill>
                          <a:latin typeface="Arial Rounded MT Bold" panose="020F0704030504030204" pitchFamily="34" charset="0"/>
                        </a:rPr>
                        <a:t>To do list/notes</a:t>
                      </a:r>
                    </a:p>
                  </a:txBody>
                  <a:tcPr anchor="ctr"/>
                </a:tc>
                <a:extLst>
                  <a:ext uri="{0D108BD9-81ED-4DB2-BD59-A6C34878D82A}">
                    <a16:rowId xmlns:a16="http://schemas.microsoft.com/office/drawing/2014/main" val="184102250"/>
                  </a:ext>
                </a:extLst>
              </a:tr>
              <a:tr h="456552">
                <a:tc>
                  <a:txBody>
                    <a:bodyPr/>
                    <a:lstStyle/>
                    <a:p>
                      <a:pPr algn="l">
                        <a:buNone/>
                      </a:pPr>
                      <a:r>
                        <a:rPr lang="en-GB" sz="1400" dirty="0">
                          <a:solidFill>
                            <a:srgbClr val="130E3C"/>
                          </a:solidFill>
                          <a:latin typeface="Arial Rounded MT Bold" panose="020F0704030504030204" pitchFamily="34" charset="0"/>
                        </a:rPr>
                        <a:t>Health and safety</a:t>
                      </a:r>
                    </a:p>
                  </a:txBody>
                  <a:tcPr/>
                </a:tc>
                <a:tc>
                  <a:txBody>
                    <a:bodyPr/>
                    <a:lstStyle/>
                    <a:p>
                      <a:pPr algn="l">
                        <a:buNone/>
                      </a:pPr>
                      <a:r>
                        <a:rPr lang="en-GB" sz="1400" dirty="0">
                          <a:solidFill>
                            <a:srgbClr val="130E3C"/>
                          </a:solidFill>
                          <a:latin typeface="Arial Rounded MT Bold" panose="020F0704030504030204" pitchFamily="34" charset="0"/>
                        </a:rPr>
                        <a:t>What do you need to do before the event to ensure everyone on site will be safe? Think about PPE for the students, emergency contact details, clear walk routes, and no access areas. </a:t>
                      </a:r>
                    </a:p>
                  </a:txBody>
                  <a:tcPr/>
                </a:tc>
                <a:tc>
                  <a:txBody>
                    <a:bodyPr/>
                    <a:lstStyle/>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br>
                        <a:rPr lang="en-GB" sz="1400" dirty="0">
                          <a:solidFill>
                            <a:srgbClr val="130E3C"/>
                          </a:solidFill>
                          <a:latin typeface="Arial Rounded MT Bold" panose="020F0704030504030204" pitchFamily="34" charset="0"/>
                        </a:rPr>
                      </a:b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br>
                        <a:rPr lang="en-GB" sz="1400" dirty="0">
                          <a:solidFill>
                            <a:srgbClr val="130E3C"/>
                          </a:solidFill>
                          <a:latin typeface="Arial Rounded MT Bold" panose="020F0704030504030204" pitchFamily="34" charset="0"/>
                        </a:rPr>
                      </a:b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br>
                        <a:rPr lang="en-GB" sz="1400" dirty="0">
                          <a:solidFill>
                            <a:srgbClr val="130E3C"/>
                          </a:solidFill>
                          <a:latin typeface="Arial Rounded MT Bold" panose="020F0704030504030204" pitchFamily="34" charset="0"/>
                        </a:rPr>
                      </a:b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br>
                        <a:rPr lang="en-GB" sz="1400" dirty="0">
                          <a:solidFill>
                            <a:srgbClr val="130E3C"/>
                          </a:solidFill>
                          <a:latin typeface="Arial Rounded MT Bold" panose="020F0704030504030204" pitchFamily="34" charset="0"/>
                        </a:rPr>
                      </a:b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br>
                        <a:rPr lang="en-GB" sz="1400" dirty="0">
                          <a:solidFill>
                            <a:srgbClr val="130E3C"/>
                          </a:solidFill>
                          <a:latin typeface="Arial Rounded MT Bold" panose="020F0704030504030204" pitchFamily="34" charset="0"/>
                        </a:rPr>
                      </a:b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br>
                        <a:rPr lang="en-GB" sz="1400" dirty="0">
                          <a:solidFill>
                            <a:srgbClr val="130E3C"/>
                          </a:solidFill>
                          <a:latin typeface="Arial Rounded MT Bold" panose="020F0704030504030204" pitchFamily="34" charset="0"/>
                        </a:rPr>
                      </a:b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br>
                        <a:rPr lang="en-GB" sz="1400" dirty="0">
                          <a:solidFill>
                            <a:srgbClr val="130E3C"/>
                          </a:solidFill>
                          <a:latin typeface="Arial Rounded MT Bold" panose="020F0704030504030204" pitchFamily="34" charset="0"/>
                        </a:rPr>
                      </a:b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txBody>
                  <a:tcPr anchor="ctr"/>
                </a:tc>
                <a:extLst>
                  <a:ext uri="{0D108BD9-81ED-4DB2-BD59-A6C34878D82A}">
                    <a16:rowId xmlns:a16="http://schemas.microsoft.com/office/drawing/2014/main" val="1180007078"/>
                  </a:ext>
                </a:extLst>
              </a:tr>
              <a:tr h="456552">
                <a:tc>
                  <a:txBody>
                    <a:bodyPr/>
                    <a:lstStyle/>
                    <a:p>
                      <a:pPr algn="l">
                        <a:buNone/>
                      </a:pPr>
                      <a:r>
                        <a:rPr lang="en-GB" sz="1400" dirty="0">
                          <a:solidFill>
                            <a:srgbClr val="130E3C"/>
                          </a:solidFill>
                          <a:latin typeface="Arial Rounded MT Bold" panose="020F0704030504030204" pitchFamily="34" charset="0"/>
                        </a:rPr>
                        <a:t>Resources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rgbClr val="130E3C"/>
                          </a:solidFill>
                          <a:latin typeface="Arial Rounded MT Bold" panose="020F0704030504030204" pitchFamily="34" charset="0"/>
                        </a:rPr>
                        <a:t>What do you need to buy or source before the day? </a:t>
                      </a:r>
                    </a:p>
                  </a:txBody>
                  <a:tcPr/>
                </a:tc>
                <a:tc>
                  <a:txBody>
                    <a:bodyPr/>
                    <a:lstStyle/>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br>
                        <a:rPr lang="en-GB" sz="1400" dirty="0">
                          <a:solidFill>
                            <a:srgbClr val="130E3C"/>
                          </a:solidFill>
                          <a:latin typeface="Arial Rounded MT Bold" panose="020F0704030504030204" pitchFamily="34" charset="0"/>
                        </a:rPr>
                      </a:b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br>
                        <a:rPr lang="en-GB" sz="1400" dirty="0">
                          <a:solidFill>
                            <a:srgbClr val="130E3C"/>
                          </a:solidFill>
                          <a:latin typeface="Arial Rounded MT Bold" panose="020F0704030504030204" pitchFamily="34" charset="0"/>
                        </a:rPr>
                      </a:b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br>
                        <a:rPr lang="en-GB" sz="1400" dirty="0">
                          <a:solidFill>
                            <a:srgbClr val="130E3C"/>
                          </a:solidFill>
                          <a:latin typeface="Arial Rounded MT Bold" panose="020F0704030504030204" pitchFamily="34" charset="0"/>
                        </a:rPr>
                      </a:b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txBody>
                  <a:tcPr anchor="ctr"/>
                </a:tc>
                <a:extLst>
                  <a:ext uri="{0D108BD9-81ED-4DB2-BD59-A6C34878D82A}">
                    <a16:rowId xmlns:a16="http://schemas.microsoft.com/office/drawing/2014/main" val="467689334"/>
                  </a:ext>
                </a:extLst>
              </a:tr>
            </a:tbl>
          </a:graphicData>
        </a:graphic>
      </p:graphicFrame>
    </p:spTree>
    <p:extLst>
      <p:ext uri="{BB962C8B-B14F-4D97-AF65-F5344CB8AC3E}">
        <p14:creationId xmlns:p14="http://schemas.microsoft.com/office/powerpoint/2010/main" val="275358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E4BD7FE3-0FEA-E68E-3584-794513BF34ED}"/>
            </a:ext>
          </a:extLst>
        </p:cNvPr>
        <p:cNvGrpSpPr/>
        <p:nvPr/>
      </p:nvGrpSpPr>
      <p:grpSpPr>
        <a:xfrm>
          <a:off x="0" y="0"/>
          <a:ext cx="0" cy="0"/>
          <a:chOff x="0" y="0"/>
          <a:chExt cx="0" cy="0"/>
        </a:xfrm>
      </p:grpSpPr>
      <p:sp>
        <p:nvSpPr>
          <p:cNvPr id="87" name="Google Shape;87;p1">
            <a:extLst>
              <a:ext uri="{FF2B5EF4-FFF2-40B4-BE49-F238E27FC236}">
                <a16:creationId xmlns:a16="http://schemas.microsoft.com/office/drawing/2014/main" id="{6CA038D1-59ED-F2BB-7417-29B0D99E8747}"/>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E8525E32-CA7E-E2FF-475E-5C0A745DEFBC}"/>
              </a:ext>
            </a:extLst>
          </p:cNvPr>
          <p:cNvPicPr preferRelativeResize="0"/>
          <p:nvPr/>
        </p:nvPicPr>
        <p:blipFill rotWithShape="1">
          <a:blip r:embed="rId3">
            <a:alphaModFix/>
          </a:blip>
          <a:srcRect/>
          <a:stretch/>
        </p:blipFill>
        <p:spPr>
          <a:xfrm>
            <a:off x="978231" y="132704"/>
            <a:ext cx="1009934" cy="600908"/>
          </a:xfrm>
          <a:prstGeom prst="rect">
            <a:avLst/>
          </a:prstGeom>
          <a:noFill/>
          <a:ln>
            <a:noFill/>
          </a:ln>
        </p:spPr>
      </p:pic>
      <p:sp>
        <p:nvSpPr>
          <p:cNvPr id="89" name="Google Shape;89;p1">
            <a:extLst>
              <a:ext uri="{FF2B5EF4-FFF2-40B4-BE49-F238E27FC236}">
                <a16:creationId xmlns:a16="http://schemas.microsoft.com/office/drawing/2014/main" id="{97BF3835-F1FF-3D67-0CD1-7DD6E5D4F389}"/>
              </a:ext>
            </a:extLst>
          </p:cNvPr>
          <p:cNvSpPr txBox="1"/>
          <p:nvPr/>
        </p:nvSpPr>
        <p:spPr>
          <a:xfrm>
            <a:off x="1633324" y="190002"/>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a:t>
            </a:r>
            <a:r>
              <a:rPr lang="en-GB" sz="1600" b="1" dirty="0">
                <a:solidFill>
                  <a:srgbClr val="130E3C"/>
                </a:solidFill>
                <a:latin typeface="Arial Rounded"/>
                <a:ea typeface="Arial Rounded"/>
                <a:cs typeface="Arial Rounded"/>
                <a:sym typeface="Arial Rounded"/>
              </a:rPr>
              <a:t>Project Day</a:t>
            </a:r>
            <a:r>
              <a:rPr lang="en-GB" sz="1600" b="1" i="0" u="none" strike="noStrike" cap="none" dirty="0">
                <a:solidFill>
                  <a:srgbClr val="130E3C"/>
                </a:solidFill>
                <a:latin typeface="Arial Rounded"/>
                <a:ea typeface="Arial Rounded"/>
                <a:cs typeface="Arial Rounded"/>
                <a:sym typeface="Arial Rounded"/>
              </a:rPr>
              <a:t>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5 – </a:t>
            </a:r>
            <a:r>
              <a:rPr lang="en-GB" sz="1600" dirty="0">
                <a:solidFill>
                  <a:srgbClr val="130E3C"/>
                </a:solidFill>
                <a:latin typeface="Arial Rounded MT Bold" panose="020F0704030504030204" pitchFamily="34" charset="0"/>
                <a:ea typeface="Arial Rounded"/>
                <a:cs typeface="Arial Rounded"/>
                <a:sym typeface="Arial Rounded"/>
              </a:rPr>
              <a:t>Engagement event – </a:t>
            </a:r>
            <a:r>
              <a:rPr lang="en-GB" sz="1600" b="1" dirty="0">
                <a:solidFill>
                  <a:srgbClr val="130E3C"/>
                </a:solidFill>
                <a:latin typeface="Arial Rounded MT Bold" panose="020F0704030504030204" pitchFamily="34" charset="0"/>
                <a:ea typeface="Arial Rounded"/>
                <a:cs typeface="Arial Rounded"/>
                <a:sym typeface="Arial Rounded"/>
              </a:rPr>
              <a:t>Challenge task</a:t>
            </a:r>
            <a:endParaRPr sz="1050" b="1" i="0" u="none" strike="noStrike" cap="none" dirty="0">
              <a:solidFill>
                <a:srgbClr val="000000"/>
              </a:solidFill>
              <a:latin typeface="Arial Rounded MT Bold" panose="020F0704030504030204" pitchFamily="34" charset="0"/>
              <a:sym typeface="Arial"/>
            </a:endParaRPr>
          </a:p>
        </p:txBody>
      </p:sp>
      <p:cxnSp>
        <p:nvCxnSpPr>
          <p:cNvPr id="106" name="Google Shape;106;p1">
            <a:extLst>
              <a:ext uri="{FF2B5EF4-FFF2-40B4-BE49-F238E27FC236}">
                <a16:creationId xmlns:a16="http://schemas.microsoft.com/office/drawing/2014/main" id="{3BD56BFE-8AF1-8CFD-3D4A-648D71262733}"/>
              </a:ext>
            </a:extLst>
          </p:cNvPr>
          <p:cNvCxnSpPr/>
          <p:nvPr/>
        </p:nvCxnSpPr>
        <p:spPr>
          <a:xfrm>
            <a:off x="176211" y="88272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7592A283-A732-07E8-4BC2-33DB68F06BE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84;p1">
            <a:extLst>
              <a:ext uri="{FF2B5EF4-FFF2-40B4-BE49-F238E27FC236}">
                <a16:creationId xmlns:a16="http://schemas.microsoft.com/office/drawing/2014/main" id="{9BFC9878-ED0F-32B9-B750-302C67832BA9}"/>
              </a:ext>
            </a:extLst>
          </p:cNvPr>
          <p:cNvSpPr/>
          <p:nvPr/>
        </p:nvSpPr>
        <p:spPr>
          <a:xfrm>
            <a:off x="187926" y="1035264"/>
            <a:ext cx="6482147" cy="8505350"/>
          </a:xfrm>
          <a:prstGeom prst="roundRect">
            <a:avLst>
              <a:gd name="adj" fmla="val 680"/>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endParaRPr lang="en-GB" b="1" dirty="0">
              <a:solidFill>
                <a:srgbClr val="130E3C"/>
              </a:solidFill>
              <a:latin typeface="Arial Rounded MT Bold" panose="020F0704030504030204" pitchFamily="34" charset="0"/>
            </a:endParaRPr>
          </a:p>
        </p:txBody>
      </p:sp>
      <p:graphicFrame>
        <p:nvGraphicFramePr>
          <p:cNvPr id="3" name="Table 2">
            <a:extLst>
              <a:ext uri="{FF2B5EF4-FFF2-40B4-BE49-F238E27FC236}">
                <a16:creationId xmlns:a16="http://schemas.microsoft.com/office/drawing/2014/main" id="{4C0C0E4F-0BE1-1A08-8A12-0444AB25A763}"/>
              </a:ext>
            </a:extLst>
          </p:cNvPr>
          <p:cNvGraphicFramePr>
            <a:graphicFrameLocks noGrp="1"/>
          </p:cNvGraphicFramePr>
          <p:nvPr>
            <p:extLst>
              <p:ext uri="{D42A27DB-BD31-4B8C-83A1-F6EECF244321}">
                <p14:modId xmlns:p14="http://schemas.microsoft.com/office/powerpoint/2010/main" val="3724302762"/>
              </p:ext>
            </p:extLst>
          </p:nvPr>
        </p:nvGraphicFramePr>
        <p:xfrm>
          <a:off x="283324" y="1209046"/>
          <a:ext cx="6291348" cy="7898874"/>
        </p:xfrm>
        <a:graphic>
          <a:graphicData uri="http://schemas.openxmlformats.org/drawingml/2006/table">
            <a:tbl>
              <a:tblPr firstRow="1" bandRow="1">
                <a:tableStyleId>{5940675A-B579-460E-94D1-54222C63F5DA}</a:tableStyleId>
              </a:tblPr>
              <a:tblGrid>
                <a:gridCol w="1136043">
                  <a:extLst>
                    <a:ext uri="{9D8B030D-6E8A-4147-A177-3AD203B41FA5}">
                      <a16:colId xmlns:a16="http://schemas.microsoft.com/office/drawing/2014/main" val="920274571"/>
                    </a:ext>
                  </a:extLst>
                </a:gridCol>
                <a:gridCol w="2003181">
                  <a:extLst>
                    <a:ext uri="{9D8B030D-6E8A-4147-A177-3AD203B41FA5}">
                      <a16:colId xmlns:a16="http://schemas.microsoft.com/office/drawing/2014/main" val="2174607125"/>
                    </a:ext>
                  </a:extLst>
                </a:gridCol>
                <a:gridCol w="3152124">
                  <a:extLst>
                    <a:ext uri="{9D8B030D-6E8A-4147-A177-3AD203B41FA5}">
                      <a16:colId xmlns:a16="http://schemas.microsoft.com/office/drawing/2014/main" val="3107309412"/>
                    </a:ext>
                  </a:extLst>
                </a:gridCol>
              </a:tblGrid>
              <a:tr h="370314">
                <a:tc>
                  <a:txBody>
                    <a:bodyPr/>
                    <a:lstStyle/>
                    <a:p>
                      <a:pPr>
                        <a:buNone/>
                      </a:pPr>
                      <a:r>
                        <a:rPr lang="en-GB" sz="1400" b="1" dirty="0">
                          <a:solidFill>
                            <a:srgbClr val="130E3C"/>
                          </a:solidFill>
                          <a:latin typeface="Arial Rounded MT Bold" panose="020F0704030504030204" pitchFamily="34" charset="0"/>
                        </a:rPr>
                        <a:t>Category </a:t>
                      </a:r>
                    </a:p>
                  </a:txBody>
                  <a:tcPr anchor="ctr"/>
                </a:tc>
                <a:tc>
                  <a:txBody>
                    <a:bodyPr/>
                    <a:lstStyle/>
                    <a:p>
                      <a:pPr>
                        <a:buNone/>
                      </a:pPr>
                      <a:r>
                        <a:rPr lang="en-GB" sz="1400" b="1" dirty="0">
                          <a:solidFill>
                            <a:srgbClr val="130E3C"/>
                          </a:solidFill>
                          <a:latin typeface="Arial Rounded MT Bold" panose="020F0704030504030204" pitchFamily="34" charset="0"/>
                        </a:rPr>
                        <a:t>Things to think about </a:t>
                      </a:r>
                    </a:p>
                  </a:txBody>
                  <a:tcPr anchor="ctr"/>
                </a:tc>
                <a:tc>
                  <a:txBody>
                    <a:bodyPr/>
                    <a:lstStyle/>
                    <a:p>
                      <a:pPr>
                        <a:buNone/>
                      </a:pPr>
                      <a:r>
                        <a:rPr lang="en-GB" sz="1400" b="1" dirty="0">
                          <a:solidFill>
                            <a:srgbClr val="130E3C"/>
                          </a:solidFill>
                          <a:latin typeface="Arial Rounded MT Bold" panose="020F0704030504030204" pitchFamily="34" charset="0"/>
                        </a:rPr>
                        <a:t>To do list/notes</a:t>
                      </a:r>
                    </a:p>
                  </a:txBody>
                  <a:tcPr anchor="ctr"/>
                </a:tc>
                <a:extLst>
                  <a:ext uri="{0D108BD9-81ED-4DB2-BD59-A6C34878D82A}">
                    <a16:rowId xmlns:a16="http://schemas.microsoft.com/office/drawing/2014/main" val="184102250"/>
                  </a:ext>
                </a:extLst>
              </a:tr>
              <a:tr h="4565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30E3C"/>
                          </a:solidFill>
                          <a:effectLst/>
                          <a:uLnTx/>
                          <a:uFillTx/>
                          <a:latin typeface="Arial Rounded MT Bold" panose="020F0704030504030204" pitchFamily="34" charset="0"/>
                          <a:cs typeface="Arial"/>
                          <a:sym typeface="Arial"/>
                        </a:rPr>
                        <a:t>Roles and responsibilities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30E3C"/>
                          </a:solidFill>
                          <a:effectLst/>
                          <a:uLnTx/>
                          <a:uFillTx/>
                          <a:latin typeface="Arial Rounded MT Bold" panose="020F0704030504030204" pitchFamily="34" charset="0"/>
                          <a:cs typeface="Arial"/>
                          <a:sym typeface="Arial"/>
                        </a:rPr>
                        <a:t>Who will do what on the day? Who will lead each workshop? Who is responsible for what? How will you communicate with them?</a:t>
                      </a:r>
                    </a:p>
                  </a:txBody>
                  <a:tcPr/>
                </a:tc>
                <a:tc>
                  <a:txBody>
                    <a:bodyPr/>
                    <a:lstStyle/>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txBody>
                  <a:tcPr anchor="ctr"/>
                </a:tc>
                <a:extLst>
                  <a:ext uri="{0D108BD9-81ED-4DB2-BD59-A6C34878D82A}">
                    <a16:rowId xmlns:a16="http://schemas.microsoft.com/office/drawing/2014/main" val="1180007078"/>
                  </a:ext>
                </a:extLst>
              </a:tr>
              <a:tr h="4565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30E3C"/>
                          </a:solidFill>
                          <a:effectLst/>
                          <a:uLnTx/>
                          <a:uFillTx/>
                          <a:latin typeface="Arial Rounded MT Bold" panose="020F0704030504030204" pitchFamily="34" charset="0"/>
                          <a:cs typeface="Arial"/>
                          <a:sym typeface="Arial"/>
                        </a:rPr>
                        <a:t>Data to capture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30E3C"/>
                          </a:solidFill>
                          <a:effectLst/>
                          <a:uLnTx/>
                          <a:uFillTx/>
                          <a:latin typeface="Arial Rounded MT Bold" panose="020F0704030504030204" pitchFamily="34" charset="0"/>
                          <a:cs typeface="Arial"/>
                          <a:sym typeface="Arial"/>
                        </a:rPr>
                        <a:t>What would you like to find out following this event? Think about the number of students who attended, their interests and next steps. </a:t>
                      </a:r>
                    </a:p>
                  </a:txBody>
                  <a:tcPr/>
                </a:tc>
                <a:tc>
                  <a:txBody>
                    <a:bodyPr/>
                    <a:lstStyle/>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txBody>
                  <a:tcPr anchor="ctr"/>
                </a:tc>
                <a:extLst>
                  <a:ext uri="{0D108BD9-81ED-4DB2-BD59-A6C34878D82A}">
                    <a16:rowId xmlns:a16="http://schemas.microsoft.com/office/drawing/2014/main" val="467689334"/>
                  </a:ext>
                </a:extLst>
              </a:tr>
              <a:tr h="4565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30E3C"/>
                          </a:solidFill>
                          <a:effectLst/>
                          <a:uLnTx/>
                          <a:uFillTx/>
                          <a:latin typeface="Arial Rounded MT Bold" panose="020F0704030504030204" pitchFamily="34" charset="0"/>
                          <a:cs typeface="Arial"/>
                          <a:sym typeface="Arial"/>
                        </a:rPr>
                        <a:t>Post-event follow-up actions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130E3C"/>
                          </a:solidFill>
                          <a:effectLst/>
                          <a:uLnTx/>
                          <a:uFillTx/>
                          <a:latin typeface="Arial Rounded MT Bold" panose="020F0704030504030204" pitchFamily="34" charset="0"/>
                          <a:cs typeface="Arial"/>
                          <a:sym typeface="Arial"/>
                        </a:rPr>
                        <a:t>What will you do after the event to make sure students stay engaged with the project? </a:t>
                      </a:r>
                    </a:p>
                  </a:txBody>
                  <a:tcPr/>
                </a:tc>
                <a:tc>
                  <a:txBody>
                    <a:bodyPr/>
                    <a:lstStyle/>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p>
                      <a:pPr marL="171450" indent="-171450">
                        <a:buFont typeface="Arial" panose="020B0604020202020204" pitchFamily="34" charset="0"/>
                        <a:buChar char="•"/>
                      </a:pPr>
                      <a:endParaRPr lang="en-GB" sz="1400" dirty="0">
                        <a:solidFill>
                          <a:srgbClr val="130E3C"/>
                        </a:solidFill>
                        <a:latin typeface="Arial Rounded MT Bold" panose="020F0704030504030204" pitchFamily="34" charset="0"/>
                      </a:endParaRPr>
                    </a:p>
                    <a:p>
                      <a:pPr marL="171450" indent="-171450">
                        <a:buFont typeface="Arial" panose="020B0604020202020204" pitchFamily="34" charset="0"/>
                        <a:buChar char="•"/>
                      </a:pPr>
                      <a:r>
                        <a:rPr lang="en-GB" sz="1400" dirty="0">
                          <a:solidFill>
                            <a:srgbClr val="130E3C"/>
                          </a:solidFill>
                          <a:latin typeface="Arial Rounded MT Bold" panose="020F0704030504030204" pitchFamily="34" charset="0"/>
                        </a:rPr>
                        <a:t> </a:t>
                      </a:r>
                    </a:p>
                  </a:txBody>
                  <a:tcPr anchor="ctr"/>
                </a:tc>
                <a:extLst>
                  <a:ext uri="{0D108BD9-81ED-4DB2-BD59-A6C34878D82A}">
                    <a16:rowId xmlns:a16="http://schemas.microsoft.com/office/drawing/2014/main" val="2682058326"/>
                  </a:ext>
                </a:extLst>
              </a:tr>
            </a:tbl>
          </a:graphicData>
        </a:graphic>
      </p:graphicFrame>
    </p:spTree>
    <p:extLst>
      <p:ext uri="{BB962C8B-B14F-4D97-AF65-F5344CB8AC3E}">
        <p14:creationId xmlns:p14="http://schemas.microsoft.com/office/powerpoint/2010/main" val="1765769672"/>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849</Words>
  <Application>Microsoft Office PowerPoint</Application>
  <PresentationFormat>A4 Paper (210x297 mm)</PresentationFormat>
  <Paragraphs>181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Rounded</vt:lpstr>
      <vt:lpstr>Arial Rounded MT Bold</vt:lpstr>
      <vt:lpstr>Calibri</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Clare Faulkner</dc:creator>
  <cp:lastModifiedBy>Clare Faulkner</cp:lastModifiedBy>
  <cp:revision>31</cp:revision>
  <dcterms:created xsi:type="dcterms:W3CDTF">2025-02-26T15:46:15Z</dcterms:created>
  <dcterms:modified xsi:type="dcterms:W3CDTF">2026-03-16T14:33:15Z</dcterms:modified>
</cp:coreProperties>
</file>